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806" r:id="rId2"/>
    <p:sldId id="257" r:id="rId3"/>
    <p:sldId id="276" r:id="rId4"/>
    <p:sldId id="275" r:id="rId5"/>
    <p:sldId id="277" r:id="rId6"/>
    <p:sldId id="279" r:id="rId7"/>
    <p:sldId id="278" r:id="rId8"/>
    <p:sldId id="280" r:id="rId9"/>
    <p:sldId id="281" r:id="rId10"/>
    <p:sldId id="282" r:id="rId11"/>
    <p:sldId id="283" r:id="rId12"/>
    <p:sldId id="284" r:id="rId13"/>
    <p:sldId id="1059" r:id="rId14"/>
    <p:sldId id="1062" r:id="rId15"/>
    <p:sldId id="1063" r:id="rId16"/>
    <p:sldId id="317" r:id="rId17"/>
    <p:sldId id="318" r:id="rId18"/>
    <p:sldId id="2796" r:id="rId19"/>
    <p:sldId id="2797" r:id="rId20"/>
    <p:sldId id="2798" r:id="rId21"/>
    <p:sldId id="2799" r:id="rId22"/>
    <p:sldId id="2800" r:id="rId23"/>
    <p:sldId id="2801" r:id="rId24"/>
    <p:sldId id="1061" r:id="rId25"/>
    <p:sldId id="2812" r:id="rId26"/>
    <p:sldId id="2805" r:id="rId27"/>
    <p:sldId id="2810" r:id="rId28"/>
    <p:sldId id="2811" r:id="rId29"/>
    <p:sldId id="2813" r:id="rId30"/>
    <p:sldId id="3281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24242"/>
    <a:srgbClr val="797979"/>
    <a:srgbClr val="E65526"/>
    <a:srgbClr val="F5B335"/>
    <a:srgbClr val="00945B"/>
    <a:srgbClr val="662D87"/>
    <a:srgbClr val="3B5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90"/>
    <p:restoredTop sz="65704"/>
  </p:normalViewPr>
  <p:slideViewPr>
    <p:cSldViewPr snapToGrid="0">
      <p:cViewPr varScale="1">
        <p:scale>
          <a:sx n="141" d="100"/>
          <a:sy n="141" d="100"/>
        </p:scale>
        <p:origin x="49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306021529917499E-2"/>
          <c:y val="5.8394160583941597E-2"/>
          <c:w val="0.94040007227357403"/>
          <c:h val="0.863076422016590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ln w="38100" cap="rnd">
              <a:solidFill>
                <a:srgbClr val="4472C4"/>
              </a:solidFill>
              <a:round/>
            </a:ln>
            <a:effectLst/>
          </c:spPr>
          <c:marker>
            <c:symbol val="none"/>
          </c:marker>
          <c:cat>
            <c:numRef>
              <c:f>Sheet1!$A$2:$A$69</c:f>
              <c:numCache>
                <c:formatCode>General</c:formatCode>
                <c:ptCount val="68"/>
                <c:pt idx="0" formatCode="0">
                  <c:v>1950</c:v>
                </c:pt>
                <c:pt idx="10" formatCode="0">
                  <c:v>1960</c:v>
                </c:pt>
                <c:pt idx="20" formatCode="0">
                  <c:v>1970</c:v>
                </c:pt>
                <c:pt idx="30" formatCode="0">
                  <c:v>1980</c:v>
                </c:pt>
                <c:pt idx="40" formatCode="0">
                  <c:v>1990</c:v>
                </c:pt>
                <c:pt idx="50" formatCode="0">
                  <c:v>2000</c:v>
                </c:pt>
                <c:pt idx="60" formatCode="0">
                  <c:v>2010</c:v>
                </c:pt>
                <c:pt idx="67" formatCode="0">
                  <c:v>2017</c:v>
                </c:pt>
              </c:numCache>
            </c:numRef>
          </c:cat>
          <c:val>
            <c:numRef>
              <c:f>Sheet1!$B$2:$B$69</c:f>
              <c:numCache>
                <c:formatCode>General</c:formatCode>
                <c:ptCount val="68"/>
                <c:pt idx="0" formatCode="0.0">
                  <c:v>6.2</c:v>
                </c:pt>
                <c:pt idx="10" formatCode="0.0">
                  <c:v>7.7</c:v>
                </c:pt>
                <c:pt idx="20" formatCode="0.0">
                  <c:v>11</c:v>
                </c:pt>
                <c:pt idx="25" formatCode="0.0">
                  <c:v>13.9</c:v>
                </c:pt>
                <c:pt idx="30" formatCode="0.0">
                  <c:v>17.0181401652113</c:v>
                </c:pt>
                <c:pt idx="35" formatCode="0.0">
                  <c:v>19.375285865839739</c:v>
                </c:pt>
                <c:pt idx="36" formatCode="0.0">
                  <c:v>19.432658533994541</c:v>
                </c:pt>
                <c:pt idx="37" formatCode="0.0">
                  <c:v>19.871897891644981</c:v>
                </c:pt>
                <c:pt idx="38" formatCode="0.0">
                  <c:v>20.300575509290251</c:v>
                </c:pt>
                <c:pt idx="39" formatCode="0.0">
                  <c:v>21.124507185734089</c:v>
                </c:pt>
                <c:pt idx="40" formatCode="0.0">
                  <c:v>21.26704962120229</c:v>
                </c:pt>
                <c:pt idx="41" formatCode="0.0">
                  <c:v>21.440749449489179</c:v>
                </c:pt>
                <c:pt idx="42" formatCode="0.0">
                  <c:v>21.350059840341721</c:v>
                </c:pt>
                <c:pt idx="43" formatCode="0.0">
                  <c:v>21.858067474368909</c:v>
                </c:pt>
                <c:pt idx="44" formatCode="0.0">
                  <c:v>22.213445876688141</c:v>
                </c:pt>
                <c:pt idx="45" formatCode="0.0">
                  <c:v>22.966829485474051</c:v>
                </c:pt>
                <c:pt idx="46" formatCode="0.0">
                  <c:v>23.566639953955679</c:v>
                </c:pt>
                <c:pt idx="47" formatCode="0.0">
                  <c:v>23.85803363499798</c:v>
                </c:pt>
                <c:pt idx="48" formatCode="0.0">
                  <c:v>24.37330338216843</c:v>
                </c:pt>
                <c:pt idx="49" formatCode="0.0">
                  <c:v>25.209847022620199</c:v>
                </c:pt>
                <c:pt idx="50" formatCode="0.0">
                  <c:v>25.592754056407411</c:v>
                </c:pt>
                <c:pt idx="51" formatCode="0.0">
                  <c:v>26.056904806203711</c:v>
                </c:pt>
                <c:pt idx="52" formatCode="0.0">
                  <c:v>26.735253314697641</c:v>
                </c:pt>
                <c:pt idx="53" formatCode="0.0">
                  <c:v>27.20680602802944</c:v>
                </c:pt>
                <c:pt idx="54" formatCode="0.0">
                  <c:v>27.691566388020171</c:v>
                </c:pt>
                <c:pt idx="55" formatCode="0.0">
                  <c:v>27.661300000000001</c:v>
                </c:pt>
                <c:pt idx="56" formatCode="0.0">
                  <c:v>27.995999999999999</c:v>
                </c:pt>
                <c:pt idx="57" formatCode="0.0">
                  <c:v>28.737500000000001</c:v>
                </c:pt>
                <c:pt idx="58" formatCode="0.0">
                  <c:v>29.4376</c:v>
                </c:pt>
                <c:pt idx="59" formatCode="0.0">
                  <c:v>29.540199999999999</c:v>
                </c:pt>
                <c:pt idx="60" formatCode="0.0">
                  <c:v>29.931000000000001</c:v>
                </c:pt>
                <c:pt idx="61" formatCode="0.0">
                  <c:v>30.436699999999981</c:v>
                </c:pt>
                <c:pt idx="62" formatCode="0.0">
                  <c:v>30.936900000000001</c:v>
                </c:pt>
                <c:pt idx="63" formatCode="0.0">
                  <c:v>31.660663</c:v>
                </c:pt>
                <c:pt idx="64" formatCode="0.0">
                  <c:v>31.955794999999981</c:v>
                </c:pt>
                <c:pt idx="65" formatCode="0.0">
                  <c:v>32.500763000000013</c:v>
                </c:pt>
                <c:pt idx="66" formatCode="0.0">
                  <c:v>33.439694962231073</c:v>
                </c:pt>
                <c:pt idx="67" formatCode="0.0">
                  <c:v>34.161076963641953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C4-584E-BFDB-632888A48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1654208"/>
        <c:axId val="1973290864"/>
      </c:lineChart>
      <c:catAx>
        <c:axId val="203165420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pPr>
            <a:endParaRPr lang="en-US"/>
          </a:p>
        </c:txPr>
        <c:crossAx val="1973290864"/>
        <c:crosses val="autoZero"/>
        <c:auto val="1"/>
        <c:lblAlgn val="ctr"/>
        <c:lblOffset val="100"/>
        <c:tickLblSkip val="1"/>
        <c:noMultiLvlLbl val="0"/>
      </c:catAx>
      <c:valAx>
        <c:axId val="1973290864"/>
        <c:scaling>
          <c:orientation val="minMax"/>
        </c:scaling>
        <c:delete val="0"/>
        <c:axPos val="l"/>
        <c:majorGridlines>
          <c:spPr>
            <a:ln w="222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pPr>
            <a:endParaRPr lang="en-US"/>
          </a:p>
        </c:txPr>
        <c:crossAx val="203165420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Working men</c:v>
                </c:pt>
              </c:strCache>
            </c:strRef>
          </c:tx>
          <c:spPr>
            <a:ln w="38100" cap="rnd">
              <a:solidFill>
                <a:srgbClr val="FF7F00">
                  <a:alpha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7F00"/>
              </a:solidFill>
              <a:ln w="25400">
                <a:noFill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rgbClr val="FF7F00"/>
                </a:solidFill>
                <a:ln w="25400">
                  <a:noFill/>
                </a:ln>
                <a:effectLst/>
              </c:spPr>
            </c:marker>
            <c:bubble3D val="0"/>
            <c:spPr>
              <a:ln w="3810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42A0-2445-8DA8-079E34AE8610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FF7F00"/>
                </a:solidFill>
                <a:ln w="25400">
                  <a:noFill/>
                </a:ln>
                <a:effectLst/>
              </c:spPr>
            </c:marker>
            <c:bubble3D val="0"/>
            <c:spPr>
              <a:ln w="3810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4575-0540-8952-3C399A134F08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FF7F00"/>
                </a:solidFill>
                <a:ln w="2540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A0-2445-8DA8-079E34AE8610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FF7F00"/>
                </a:solidFill>
                <a:ln w="25400">
                  <a:noFill/>
                </a:ln>
                <a:effectLst/>
              </c:spPr>
            </c:marker>
            <c:bubble3D val="0"/>
            <c:spPr>
              <a:ln w="38100" cap="rnd">
                <a:solidFill>
                  <a:srgbClr val="FF7F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42A0-2445-8DA8-079E34AE8610}"/>
              </c:ext>
            </c:extLst>
          </c:dPt>
          <c:dLbls>
            <c:dLbl>
              <c:idx val="1"/>
              <c:layout>
                <c:manualLayout>
                  <c:x val="-3.9464188104267051E-2"/>
                  <c:y val="5.78255387347037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A0-2445-8DA8-079E34AE8610}"/>
                </c:ext>
              </c:extLst>
            </c:dLbl>
            <c:dLbl>
              <c:idx val="3"/>
              <c:layout>
                <c:manualLayout>
                  <c:x val="-3.9464188104267148E-2"/>
                  <c:y val="5.78255387347037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A0-2445-8DA8-079E34AE8610}"/>
                </c:ext>
              </c:extLst>
            </c:dLbl>
            <c:dLbl>
              <c:idx val="4"/>
              <c:layout>
                <c:manualLayout>
                  <c:x val="-3.9464188104267023E-2"/>
                  <c:y val="4.4831035648253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A0-2445-8DA8-079E34AE8610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2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0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2000</c:v>
                </c:pt>
                <c:pt idx="3">
                  <c:v>2007</c:v>
                </c:pt>
                <c:pt idx="4">
                  <c:v>2010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0.374</c:v>
                </c:pt>
                <c:pt idx="1">
                  <c:v>0.308</c:v>
                </c:pt>
                <c:pt idx="2">
                  <c:v>0.31900000000000001</c:v>
                </c:pt>
                <c:pt idx="3">
                  <c:v>0.28199999999999997</c:v>
                </c:pt>
                <c:pt idx="4">
                  <c:v>0.27700000000000002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A0-2445-8DA8-079E34AE861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09131568"/>
        <c:axId val="2009198336"/>
      </c:lineChart>
      <c:lineChart>
        <c:grouping val="standard"/>
        <c:varyColors val="0"/>
        <c:ser>
          <c:idx val="2"/>
          <c:order val="1"/>
          <c:tx>
            <c:strRef>
              <c:f>Sheet1!$C$1</c:f>
              <c:strCache>
                <c:ptCount val="1"/>
                <c:pt idx="0">
                  <c:v>Output per worker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3"/>
            <c:spPr>
              <a:solidFill>
                <a:srgbClr val="4472C4"/>
              </a:solidFill>
              <a:ln w="9525">
                <a:noFill/>
              </a:ln>
              <a:effectLst/>
            </c:spPr>
          </c:marker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4472C4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0</c:formatCode>
                <c:ptCount val="5"/>
                <c:pt idx="0">
                  <c:v>1979</c:v>
                </c:pt>
                <c:pt idx="1">
                  <c:v>1989</c:v>
                </c:pt>
                <c:pt idx="2">
                  <c:v>2000</c:v>
                </c:pt>
                <c:pt idx="3">
                  <c:v>2007</c:v>
                </c:pt>
                <c:pt idx="4">
                  <c:v>2010</c:v>
                </c:pt>
              </c:numCache>
            </c:numRef>
          </c:cat>
          <c:val>
            <c:numRef>
              <c:f>Sheet1!$C$2:$C$6</c:f>
              <c:numCache>
                <c:formatCode>_("$"* #,##0_);_("$"* \(#,##0\);_("$"* "-"??_);_(@_)</c:formatCode>
                <c:ptCount val="5"/>
                <c:pt idx="0">
                  <c:v>69903</c:v>
                </c:pt>
                <c:pt idx="1">
                  <c:v>76559</c:v>
                </c:pt>
                <c:pt idx="2">
                  <c:v>87988</c:v>
                </c:pt>
                <c:pt idx="3">
                  <c:v>99176</c:v>
                </c:pt>
                <c:pt idx="4">
                  <c:v>103659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A0-2445-8DA8-079E34AE8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9661312"/>
        <c:axId val="2009658992"/>
      </c:lineChart>
      <c:catAx>
        <c:axId val="2009131568"/>
        <c:scaling>
          <c:orientation val="minMax"/>
        </c:scaling>
        <c:delete val="0"/>
        <c:axPos val="b"/>
        <c:numFmt formatCode="0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pPr>
            <a:endParaRPr lang="en-US"/>
          </a:p>
        </c:txPr>
        <c:crossAx val="2009198336"/>
        <c:crosses val="autoZero"/>
        <c:auto val="1"/>
        <c:lblAlgn val="ctr"/>
        <c:lblOffset val="100"/>
        <c:tickLblSkip val="1"/>
        <c:noMultiLvlLbl val="0"/>
      </c:catAx>
      <c:valAx>
        <c:axId val="2009198336"/>
        <c:scaling>
          <c:orientation val="minMax"/>
          <c:max val="0.5"/>
          <c:min val="0.25"/>
        </c:scaling>
        <c:delete val="0"/>
        <c:axPos val="l"/>
        <c:numFmt formatCode="0%" sourceLinked="0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9131568"/>
        <c:crosses val="autoZero"/>
        <c:crossBetween val="between"/>
      </c:valAx>
      <c:valAx>
        <c:axId val="2009658992"/>
        <c:scaling>
          <c:orientation val="minMax"/>
          <c:max val="120000"/>
          <c:min val="0"/>
        </c:scaling>
        <c:delete val="0"/>
        <c:axPos val="r"/>
        <c:numFmt formatCode="_(&quot;$&quot;* #,##0_);_(&quot;$&quot;* \(#,##0\);_(&quot;$&quot;* &quot;-&quot;??_);_(@_)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9661312"/>
        <c:crosses val="max"/>
        <c:crossBetween val="between"/>
      </c:valAx>
      <c:catAx>
        <c:axId val="2009661312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2009658992"/>
        <c:crossesAt val="0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 than HS</c:v>
                </c:pt>
              </c:strCache>
            </c:strRef>
          </c:tx>
          <c:spPr>
            <a:solidFill>
              <a:srgbClr val="0092F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&lt;$15 workforce</c:v>
                </c:pt>
                <c:pt idx="1">
                  <c:v>CA workforce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0.20810000000000001</c:v>
                </c:pt>
                <c:pt idx="1">
                  <c:v>0.1119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E-AF4F-961E-34051C5F33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HS diploma/GED</c:v>
                </c:pt>
              </c:strCache>
            </c:strRef>
          </c:tx>
          <c:spPr>
            <a:solidFill>
              <a:srgbClr val="FF7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&lt;$15 workforce</c:v>
                </c:pt>
                <c:pt idx="1">
                  <c:v>CA workforce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0.29060000000000002</c:v>
                </c:pt>
                <c:pt idx="1">
                  <c:v>0.20230000000000001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E-AF4F-961E-34051C5F33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 college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&lt;$15 workforce</c:v>
                </c:pt>
                <c:pt idx="1">
                  <c:v>CA workforce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0.28899999999999998</c:v>
                </c:pt>
                <c:pt idx="1">
                  <c:v>0.2407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8E-AF4F-961E-34051C5F338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Associate's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&lt;$15 workforce</c:v>
                </c:pt>
                <c:pt idx="1">
                  <c:v>CA workforce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7.1499999999999994E-2</c:v>
                </c:pt>
                <c:pt idx="1">
                  <c:v>7.9699999999999993E-2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E-AF4F-961E-34051C5F338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Bachelor's or higher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&lt;$15 workforce</c:v>
                </c:pt>
                <c:pt idx="1">
                  <c:v>CA workforce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0.14080000000000001</c:v>
                </c:pt>
                <c:pt idx="1">
                  <c:v>0.36549999999999999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8E-AF4F-961E-34051C5F338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11368976"/>
        <c:axId val="2011371024"/>
      </c:barChart>
      <c:catAx>
        <c:axId val="201136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pPr>
            <a:endParaRPr lang="en-US"/>
          </a:p>
        </c:txPr>
        <c:crossAx val="2011371024"/>
        <c:crosses val="autoZero"/>
        <c:auto val="1"/>
        <c:lblAlgn val="ctr"/>
        <c:lblOffset val="100"/>
        <c:noMultiLvlLbl val="0"/>
      </c:catAx>
      <c:valAx>
        <c:axId val="20113710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11368976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8975104802419602"/>
          <c:w val="0.99627870499821158"/>
          <c:h val="0.110249008980402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bg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10679371600289"/>
          <c:y val="0.16494236945050006"/>
          <c:w val="0.84108182129407738"/>
          <c:h val="0.752449706274254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0589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families</c:v>
                </c:pt>
                <c:pt idx="2">
                  <c:v>No college degree</c:v>
                </c:pt>
                <c:pt idx="3">
                  <c:v>College degree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_(&quot;$&quot;* #,##0_);_(&quot;$&quot;* \(#,##0\);_(&quot;$&quot;* &quot;-&quot;??_);_(@_)">
                  <c:v>171000</c:v>
                </c:pt>
                <c:pt idx="2" formatCode="_(&quot;$&quot;* #,##0_);_(&quot;$&quot;* \(#,##0\);_(&quot;$&quot;* &quot;-&quot;??_);_(@_)">
                  <c:v>98100</c:v>
                </c:pt>
                <c:pt idx="3" formatCode="_(&quot;$&quot;* #,##0_);_(&quot;$&quot;* \(#,##0\);_(&quot;$&quot;* &quot;-&quot;??_);_(@_)">
                  <c:v>397100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F1-A84A-AAA2-11D5B67FDE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rgbClr val="85AF3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All families</c:v>
                </c:pt>
                <c:pt idx="2">
                  <c:v>No college degree</c:v>
                </c:pt>
                <c:pt idx="3">
                  <c:v>College degree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 formatCode="_(&quot;$&quot;* #,##0_);_(&quot;$&quot;* \(#,##0\);_(&quot;$&quot;* &quot;-&quot;??_);_(@_)">
                  <c:v>17600</c:v>
                </c:pt>
                <c:pt idx="2" formatCode="_(&quot;$&quot;* #,##0_);_(&quot;$&quot;* \(#,##0\);_(&quot;$&quot;* &quot;-&quot;??_);_(@_)">
                  <c:v>11600</c:v>
                </c:pt>
                <c:pt idx="3" formatCode="_(&quot;$&quot;* #,##0_);_(&quot;$&quot;* \(#,##0\);_(&quot;$&quot;* &quot;-&quot;??_);_(@_)">
                  <c:v>68200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F1-A84A-AAA2-11D5B67FD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336767920"/>
        <c:axId val="336770672"/>
      </c:barChart>
      <c:catAx>
        <c:axId val="3367679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pPr>
            <a:endParaRPr lang="en-US"/>
          </a:p>
        </c:txPr>
        <c:crossAx val="336770672"/>
        <c:crosses val="autoZero"/>
        <c:auto val="1"/>
        <c:lblAlgn val="ctr"/>
        <c:lblOffset val="100"/>
        <c:noMultiLvlLbl val="0"/>
      </c:catAx>
      <c:valAx>
        <c:axId val="336770672"/>
        <c:scaling>
          <c:orientation val="minMax"/>
        </c:scaling>
        <c:delete val="1"/>
        <c:axPos val="t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336767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254279643116403"/>
          <c:y val="0.26856792535969498"/>
          <c:w val="8.7833219217163E-2"/>
          <c:h val="0.189664029222625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0.56263</cdr:y>
    </cdr:from>
    <cdr:to>
      <cdr:x>0.27457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39349CB-562F-AD43-A137-20BC2E79000C}"/>
            </a:ext>
          </a:extLst>
        </cdr:cNvPr>
        <cdr:cNvSpPr txBox="1"/>
      </cdr:nvSpPr>
      <cdr:spPr>
        <a:xfrm xmlns:a="http://schemas.openxmlformats.org/drawingml/2006/main">
          <a:off x="-716437" y="1649636"/>
          <a:ext cx="2057443" cy="1282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>
            <a:lnSpc>
              <a:spcPct val="90000"/>
            </a:lnSpc>
          </a:pPr>
          <a:r>
            <a:rPr lang="en-US" sz="1600" b="1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working men </a:t>
          </a:r>
        </a:p>
        <a:p xmlns:a="http://schemas.openxmlformats.org/drawingml/2006/main">
          <a:pPr algn="ctr">
            <a:lnSpc>
              <a:spcPct val="90000"/>
            </a:lnSpc>
          </a:pPr>
          <a:r>
            <a:rPr lang="en-US" sz="1600" b="1" dirty="0">
              <a:solidFill>
                <a:schemeClr val="accent2"/>
              </a:solidFill>
              <a:latin typeface="Helvetica Neue" charset="0"/>
              <a:ea typeface="Helvetica Neue" charset="0"/>
              <a:cs typeface="Helvetica Neue" charset="0"/>
            </a:rPr>
            <a:t>w/ ‘good jobs’</a:t>
          </a:r>
        </a:p>
      </cdr:txBody>
    </cdr:sp>
  </cdr:relSizeAnchor>
  <cdr:relSizeAnchor xmlns:cdr="http://schemas.openxmlformats.org/drawingml/2006/chartDrawing">
    <cdr:from>
      <cdr:x>0.78427</cdr:x>
      <cdr:y>0.19982</cdr:y>
    </cdr:from>
    <cdr:to>
      <cdr:x>0.98239</cdr:x>
      <cdr:y>0.28446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5AA954B-BBB3-2646-A15A-148B77DD3595}"/>
            </a:ext>
          </a:extLst>
        </cdr:cNvPr>
        <cdr:cNvSpPr txBox="1"/>
      </cdr:nvSpPr>
      <cdr:spPr>
        <a:xfrm xmlns:a="http://schemas.openxmlformats.org/drawingml/2006/main">
          <a:off x="5876813" y="585876"/>
          <a:ext cx="1484588" cy="2481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90000"/>
            </a:lnSpc>
          </a:pPr>
          <a:r>
            <a:rPr lang="en-US" sz="1600" b="1" dirty="0">
              <a:solidFill>
                <a:srgbClr val="4472C4"/>
              </a:solidFill>
              <a:latin typeface="Helvetica Neue" charset="0"/>
              <a:ea typeface="Helvetica Neue" charset="0"/>
              <a:cs typeface="Helvetica Neue" charset="0"/>
            </a:rPr>
            <a:t>output </a:t>
          </a:r>
        </a:p>
        <a:p xmlns:a="http://schemas.openxmlformats.org/drawingml/2006/main">
          <a:pPr algn="ctr">
            <a:lnSpc>
              <a:spcPct val="90000"/>
            </a:lnSpc>
          </a:pPr>
          <a:r>
            <a:rPr lang="en-US" sz="1600" b="1" dirty="0">
              <a:solidFill>
                <a:srgbClr val="4472C4"/>
              </a:solidFill>
              <a:latin typeface="Helvetica Neue" charset="0"/>
              <a:ea typeface="Helvetica Neue" charset="0"/>
              <a:cs typeface="Helvetica Neue" charset="0"/>
            </a:rPr>
            <a:t>per worker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0.80944</cdr:x>
      <cdr:y>0.51863</cdr:y>
    </cdr:from>
    <cdr:to>
      <cdr:x>0.9834</cdr:x>
      <cdr:y>0.77878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8581368" y="1900139"/>
          <a:ext cx="1844299" cy="9531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2225">
          <a:solidFill>
            <a:srgbClr val="FF7F00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BFE24-10B4-BE40-9F21-9AE134A56173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F3EBF-3337-404B-A977-2B0A7A8F9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Internet_celebrity" TargetMode="External"/><Relationship Id="rId13" Type="http://schemas.openxmlformats.org/officeDocument/2006/relationships/hyperlink" Target="https://en.wikipedia.org/wiki/YouTube" TargetMode="External"/><Relationship Id="rId3" Type="http://schemas.openxmlformats.org/officeDocument/2006/relationships/hyperlink" Target="https://www.nytimes.com/2014/02/02/business/chasing-their-star-on-youtube.html" TargetMode="External"/><Relationship Id="rId7" Type="http://schemas.openxmlformats.org/officeDocument/2006/relationships/hyperlink" Target="https://en.wikipedia.org/wiki/Russian-American" TargetMode="External"/><Relationship Id="rId12" Type="http://schemas.openxmlformats.org/officeDocument/2006/relationships/hyperlink" Target="https://en.wikipedia.org/wiki/Juggler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ussian_language" TargetMode="External"/><Relationship Id="rId11" Type="http://schemas.openxmlformats.org/officeDocument/2006/relationships/hyperlink" Target="https://en.wikipedia.org/wiki/Circus" TargetMode="External"/><Relationship Id="rId5" Type="http://schemas.openxmlformats.org/officeDocument/2006/relationships/hyperlink" Target="https://en.wikipedia.org/wiki/Olga_Kay#cite_note-Wells-1" TargetMode="External"/><Relationship Id="rId10" Type="http://schemas.openxmlformats.org/officeDocument/2006/relationships/hyperlink" Target="https://en.wikipedia.org/wiki/Olga_Kay#cite_note-newmedia-2" TargetMode="External"/><Relationship Id="rId4" Type="http://schemas.openxmlformats.org/officeDocument/2006/relationships/hyperlink" Target="https://www.nytimes.com/2021/06/08/style/creator-burnout-social-media.html?smid=tw-share" TargetMode="External"/><Relationship Id="rId9" Type="http://schemas.openxmlformats.org/officeDocument/2006/relationships/hyperlink" Target="https://en.wikipedia.org/wiki/List_of_YouTube_personalities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ces.ed.gov/programs/digest/d17/tables/dt17_104.10.asp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omberg.com/opinion/articles/2021-08-20/racial-economic-equity-won-t-happen-with-education-alone?utm_source=twitter&amp;utm_campaign=socialflow-organic&amp;utm_medium=social&amp;utm_content=view&amp;cmpid%3D=socialflow-twitter-view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88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9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205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936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FE4EA-D3B5-4B67-B965-DBD68E7D41D2}" type="slidenum">
              <a:rPr lang="en-GB" altLang="en-GB" smtClean="0"/>
              <a:pPr>
                <a:defRPr/>
              </a:pPr>
              <a:t>18</a:t>
            </a:fld>
            <a:endParaRPr lang="en-GB" altLang="en-GB"/>
          </a:p>
        </p:txBody>
      </p:sp>
    </p:spTree>
    <p:extLst>
      <p:ext uri="{BB962C8B-B14F-4D97-AF65-F5344CB8AC3E}">
        <p14:creationId xmlns:p14="http://schemas.microsoft.com/office/powerpoint/2010/main" val="3622076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FE4EA-D3B5-4B67-B965-DBD68E7D41D2}" type="slidenum">
              <a:rPr lang="en-GB" altLang="en-GB" smtClean="0"/>
              <a:pPr>
                <a:defRPr/>
              </a:pPr>
              <a:t>19</a:t>
            </a:fld>
            <a:endParaRPr lang="en-GB" altLang="en-GB"/>
          </a:p>
        </p:txBody>
      </p:sp>
    </p:spTree>
    <p:extLst>
      <p:ext uri="{BB962C8B-B14F-4D97-AF65-F5344CB8AC3E}">
        <p14:creationId xmlns:p14="http://schemas.microsoft.com/office/powerpoint/2010/main" val="1565752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Notes: Source: BFS. BA=All business applications. HBA=High Propensity Applications (likely employers). NHBA=BA-HBA (likely </a:t>
            </a:r>
            <a:r>
              <a:rPr lang="en-US" dirty="0" err="1"/>
              <a:t>nonemployers</a:t>
            </a:r>
            <a:r>
              <a:rPr lang="en-US" dirty="0"/>
              <a:t>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32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Looks glamourous from the other side of the screen …</a:t>
            </a:r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“But 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problems with burnout in the creator community are endemic. </a:t>
            </a:r>
            <a:endParaRPr lang="en-US" b="1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b="0" dirty="0">
                <a:effectLst/>
              </a:rPr>
              <a:t>Per YouTuber Olga Kay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If you slow down, you might disappear,” </a:t>
            </a:r>
            <a:endParaRPr lang="en-US" b="1" dirty="0">
              <a:effectLst/>
            </a:endParaRPr>
          </a:p>
          <a:p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YouTuber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Olga Kay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rtl="0">
              <a:buFont typeface="Arial" panose="020B0604020202020204" pitchFamily="34" charset="0"/>
              <a:buChar char="•"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>
              <a:buFont typeface="Arial" panose="020B0604020202020204" pitchFamily="34" charset="0"/>
              <a:buChar char="•"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rt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Photo: Michelle Groskopf for the NYTimes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NYT quote: </a:t>
            </a:r>
            <a:r>
              <a:rPr lang="en-US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/>
              </a:rPr>
              <a:t>https://www.nytimes.com/2021/06/08/style/creator-burnout-social-media.html?smid=tw-share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Potential quote:</a:t>
            </a:r>
            <a:endParaRPr lang="en-US" b="0" dirty="0">
              <a:effectLst/>
            </a:endParaRPr>
          </a:p>
          <a:p>
            <a:pPr rtl="0"/>
            <a:b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	Olga Kay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(born </a:t>
            </a:r>
            <a:r>
              <a:rPr lang="en-US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Olga </a:t>
            </a:r>
            <a:r>
              <a:rPr lang="en-US" sz="1200" b="1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Karavaeva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</a:t>
            </a:r>
            <a:r>
              <a:rPr lang="en-US" sz="1200" b="0" i="0" u="none" strike="noStrike" cap="none" baseline="3000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5"/>
              </a:rPr>
              <a:t>[1]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6" tooltip="Russian language"/>
              </a:rPr>
              <a:t>Russian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 </a:t>
            </a:r>
            <a:r>
              <a:rPr lang="az-Cyrl-A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Ольга Сергеевна Караваева;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November 20, 1982) is a 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7" tooltip="Russian-American"/>
              </a:rPr>
              <a:t>Russian-American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8" tooltip="Internet celebrity"/>
              </a:rPr>
              <a:t>Internet celebrity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(mainly known as a 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9" tooltip="List of YouTube personalities"/>
              </a:rPr>
              <a:t>YouTube personality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), performer and entrepreneur.</a:t>
            </a:r>
            <a:r>
              <a:rPr lang="en-US" sz="1200" b="0" i="0" u="none" strike="noStrike" cap="none" baseline="30000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10"/>
              </a:rPr>
              <a:t>[2]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Trained as a professional 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11" tooltip="Circus"/>
              </a:rPr>
              <a:t>circus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12" tooltip="Juggler"/>
              </a:rPr>
              <a:t>juggler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in her youth, she later moved to acting and video creation. In 2006 she started the 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13" tooltip="YouTube"/>
              </a:rPr>
              <a:t>YouTube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channel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OlgaKay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creating shows such as 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Emo Girl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and </a:t>
            </a:r>
            <a:r>
              <a:rPr lang="en-US" sz="1200" b="0" i="1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Olga Kay's Show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Adding channels on gaming and fashion, by 2013 her four combined channels had approximately a million subscribers.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92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After decades of stagnating wages and deteriorating quality jobs, compounded by Covid’s global and continuing devastating toll on low wage workers; work is not working for people.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Jobs are no longer providing providing economic security and people are completely re-evaluating and refashioning when, where and—most importantly how they work.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88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96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7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Data source: </a:t>
            </a:r>
            <a:r>
              <a:rPr lang="en-US" dirty="0">
                <a:hlinkClick r:id="rId3"/>
              </a:rPr>
              <a:t>https://nces.ed.gov/programs/digest/d17/tables/dt17_104.10.asp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418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After decades of stagnating wages and deteriorating quality jobs, compounded by Covid’s global and continuing devastating toll on low wage workers; work is not working for people.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Jobs are no longer providing providing economic security and people are completely re-evaluating and refashioning when, where and—most importantly how they work.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35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Types of equitable enterprises:</a:t>
            </a:r>
          </a:p>
          <a:p>
            <a:endParaRPr lang="en-US" dirty="0"/>
          </a:p>
          <a:p>
            <a:r>
              <a:rPr lang="en-US" dirty="0"/>
              <a:t>Cooperatives</a:t>
            </a:r>
          </a:p>
          <a:p>
            <a:r>
              <a:rPr lang="en-US" dirty="0"/>
              <a:t>Employee stock owned companies</a:t>
            </a:r>
          </a:p>
          <a:p>
            <a:r>
              <a:rPr lang="en-US" dirty="0"/>
              <a:t>Community trusts</a:t>
            </a:r>
          </a:p>
          <a:p>
            <a:r>
              <a:rPr lang="en-US" dirty="0"/>
              <a:t>Limited profit companies</a:t>
            </a:r>
          </a:p>
          <a:p>
            <a:r>
              <a:rPr lang="en-US" dirty="0"/>
              <a:t>Public and community banks</a:t>
            </a:r>
          </a:p>
          <a:p>
            <a:r>
              <a:rPr lang="en-US" dirty="0"/>
              <a:t>Purpose trusts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duckduckgo.com</a:t>
            </a:r>
            <a:r>
              <a:rPr lang="en-US" dirty="0"/>
              <a:t>/?q=</a:t>
            </a:r>
            <a:r>
              <a:rPr lang="en-US" dirty="0" err="1"/>
              <a:t>mondragon+structure&amp;t</a:t>
            </a:r>
            <a:r>
              <a:rPr lang="en-US" dirty="0"/>
              <a:t>=</a:t>
            </a:r>
            <a:r>
              <a:rPr lang="en-US" dirty="0" err="1"/>
              <a:t>newext&amp;atb</a:t>
            </a:r>
            <a:r>
              <a:rPr lang="en-US" dirty="0"/>
              <a:t>=v267-1&amp;iax=</a:t>
            </a:r>
            <a:r>
              <a:rPr lang="en-US" dirty="0" err="1"/>
              <a:t>images&amp;ia</a:t>
            </a:r>
            <a:r>
              <a:rPr lang="en-US" dirty="0"/>
              <a:t>=</a:t>
            </a:r>
            <a:r>
              <a:rPr lang="en-US" dirty="0" err="1"/>
              <a:t>images&amp;iai</a:t>
            </a:r>
            <a:r>
              <a:rPr lang="en-US" dirty="0"/>
              <a:t>=http%3A%2F%2Fwww.maussen.eu%2Fwp-content%2Fuploads%2F2015%2F10%2FMondragon-Network-Structure.jpg</a:t>
            </a:r>
          </a:p>
          <a:p>
            <a:r>
              <a:rPr lang="en-US" dirty="0"/>
              <a:t>https://</a:t>
            </a:r>
            <a:r>
              <a:rPr lang="en-US" dirty="0" err="1"/>
              <a:t>duckduckgo.com</a:t>
            </a:r>
            <a:r>
              <a:rPr lang="en-US" dirty="0"/>
              <a:t>/?q=</a:t>
            </a:r>
            <a:r>
              <a:rPr lang="en-US" dirty="0" err="1"/>
              <a:t>mondragon+structure&amp;t</a:t>
            </a:r>
            <a:r>
              <a:rPr lang="en-US" dirty="0"/>
              <a:t>=</a:t>
            </a:r>
            <a:r>
              <a:rPr lang="en-US" dirty="0" err="1"/>
              <a:t>newext&amp;atb</a:t>
            </a:r>
            <a:r>
              <a:rPr lang="en-US" dirty="0"/>
              <a:t>=v267-1&amp;iax=</a:t>
            </a:r>
            <a:r>
              <a:rPr lang="en-US" dirty="0" err="1"/>
              <a:t>images&amp;ia</a:t>
            </a:r>
            <a:r>
              <a:rPr lang="en-US" dirty="0"/>
              <a:t>=</a:t>
            </a:r>
            <a:r>
              <a:rPr lang="en-US" dirty="0" err="1"/>
              <a:t>images&amp;iai</a:t>
            </a:r>
            <a:r>
              <a:rPr lang="en-US" dirty="0"/>
              <a:t>=https%3A%2F%2Faqus.com%2Fwp-content%2Fuploads%2F2017%2F03%2Fmondragon1.jpg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53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After decades of stagnating wages and deteriorating quality jobs, compounded by Covid’s global and continuing devastating toll on low wage workers; work is not working for people.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Jobs are no longer providing providing economic security and people are completely re-evaluating and refashioning when, where and—most importantly how they work.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2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e65d5f46da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Clr>
                <a:srgbClr val="0089AE"/>
              </a:buClr>
              <a:buSzPts val="1800"/>
              <a:buChar char="•"/>
            </a:pPr>
            <a:r>
              <a:rPr lang="en-US" sz="1800" b="1" dirty="0"/>
              <a:t>The New College Student:</a:t>
            </a:r>
            <a:r>
              <a:rPr lang="en-US" sz="1800" dirty="0"/>
              <a:t> Perils of One-Size-Fits-All Education </a:t>
            </a:r>
            <a:endParaRPr sz="2000" dirty="0"/>
          </a:p>
          <a:p>
            <a:pPr marL="1714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89AE"/>
              </a:buClr>
              <a:buSzPts val="1800"/>
              <a:buChar char="•"/>
            </a:pPr>
            <a:r>
              <a:rPr lang="en-US" sz="1800" b="1" dirty="0"/>
              <a:t>Bureaucracies:</a:t>
            </a:r>
            <a:r>
              <a:rPr lang="en-US" sz="1800" dirty="0"/>
              <a:t> Navigating Fragmented Processes Hinders Success</a:t>
            </a:r>
            <a:endParaRPr sz="2000" dirty="0"/>
          </a:p>
          <a:p>
            <a:pPr marL="1714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89AE"/>
              </a:buClr>
              <a:buSzPts val="1800"/>
              <a:buChar char="•"/>
            </a:pPr>
            <a:r>
              <a:rPr lang="en-US" sz="1800" b="1" dirty="0"/>
              <a:t>Student Success: </a:t>
            </a:r>
            <a:r>
              <a:rPr lang="en-US" sz="1800" dirty="0"/>
              <a:t>Insufficient Guidance and Support</a:t>
            </a:r>
            <a:endParaRPr sz="2000" dirty="0"/>
          </a:p>
          <a:p>
            <a:pPr marL="1714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89AE"/>
              </a:buClr>
              <a:buSzPts val="1800"/>
              <a:buChar char="•"/>
            </a:pPr>
            <a:r>
              <a:rPr lang="en-US" sz="1800" b="1" dirty="0"/>
              <a:t>Stigmatization: </a:t>
            </a:r>
            <a:r>
              <a:rPr lang="en-US" sz="1800" dirty="0"/>
              <a:t>Inequity, Polarization, Stratification across Segments</a:t>
            </a:r>
            <a:endParaRPr sz="2000" dirty="0"/>
          </a:p>
          <a:p>
            <a:pPr marL="171450" lvl="0" indent="-1714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89AE"/>
              </a:buClr>
              <a:buSzPts val="1800"/>
              <a:buChar char="•"/>
            </a:pPr>
            <a:r>
              <a:rPr lang="en-US" sz="1800" b="1" dirty="0"/>
              <a:t>Campus Climate: </a:t>
            </a:r>
            <a:r>
              <a:rPr lang="en-US" sz="1800" dirty="0"/>
              <a:t>Insecurity and</a:t>
            </a:r>
            <a:r>
              <a:rPr lang="en-US" sz="1800" b="1" dirty="0"/>
              <a:t> </a:t>
            </a:r>
            <a:r>
              <a:rPr lang="en-US" sz="1800" dirty="0"/>
              <a:t>Sense of Belonging</a:t>
            </a:r>
            <a:endParaRPr sz="1800" dirty="0"/>
          </a:p>
          <a:p>
            <a:pPr marL="171450" lvl="0" indent="-158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89AE"/>
              </a:buClr>
              <a:buSzPts val="1800"/>
              <a:buChar char="•"/>
            </a:pPr>
            <a:r>
              <a:rPr lang="en-US" sz="1800" b="1" dirty="0"/>
              <a:t>Fragmentation:</a:t>
            </a:r>
            <a:r>
              <a:rPr lang="en-US" sz="1800" dirty="0"/>
              <a:t> The “System” Doesn’t Operate as One </a:t>
            </a:r>
            <a:endParaRPr sz="2000" dirty="0"/>
          </a:p>
          <a:p>
            <a:pPr marL="171450" lvl="0" indent="-158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89AE"/>
              </a:buClr>
              <a:buSzPts val="1800"/>
              <a:buChar char="•"/>
            </a:pPr>
            <a:r>
              <a:rPr lang="en-US" sz="1800" b="1" dirty="0"/>
              <a:t>Institutional Performance: </a:t>
            </a:r>
            <a:r>
              <a:rPr lang="en-US" sz="1800" dirty="0"/>
              <a:t>High Costs, Poor Outcomes</a:t>
            </a: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2" name="Google Shape;1212;ge65d5f46d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46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jobs defined as: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Wage &gt;= to the median wage of male workers in 1979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Employer provides some health benefits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Employer provides some retirement/pension benefits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9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Jerry Davis AARP presentation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17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87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 comparing people with college and without college and comparing incomes?</a:t>
            </a:r>
          </a:p>
          <a:p>
            <a:r>
              <a:rPr lang="en-US" dirty="0"/>
              <a:t>In the long version before Charles edited?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13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Sources: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https://www.bloomberg.com/opinion/articles/2021-08-20/racial-economic-equity-won-t-happen-with-education-alone?utm_source=twitter&amp;utm_campaign=socialflow-organic&amp;utm_medium=social&amp;utm_content=view&amp;cmpid%3D=socialflow-twitter-view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www.wsj.com</a:t>
            </a:r>
            <a:r>
              <a:rPr lang="en-US" dirty="0"/>
              <a:t>/articles/some-ceos-suggest-dropping-degree-requirements-in-hiring-11620233566?reflink=</a:t>
            </a:r>
            <a:r>
              <a:rPr lang="en-US" dirty="0" err="1"/>
              <a:t>desktopwebshare_twitter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87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73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F3EBF-3337-404B-A977-2B0A7A8F91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9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50;p1">
            <a:extLst>
              <a:ext uri="{FF2B5EF4-FFF2-40B4-BE49-F238E27FC236}">
                <a16:creationId xmlns:a16="http://schemas.microsoft.com/office/drawing/2014/main" id="{29C73D60-DC5B-4064-37BF-E27C96F8720D}"/>
              </a:ext>
            </a:extLst>
          </p:cNvPr>
          <p:cNvSpPr/>
          <p:nvPr userDrawn="1"/>
        </p:nvSpPr>
        <p:spPr>
          <a:xfrm>
            <a:off x="0" y="904675"/>
            <a:ext cx="3639190" cy="3334149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E0500-0B2E-9A99-E930-E37FE658F55F}"/>
              </a:ext>
            </a:extLst>
          </p:cNvPr>
          <p:cNvSpPr/>
          <p:nvPr userDrawn="1"/>
        </p:nvSpPr>
        <p:spPr>
          <a:xfrm>
            <a:off x="0" y="4653643"/>
            <a:ext cx="8691562" cy="48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8FE36-9677-3075-33CD-D8B1F8224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7182" y="209159"/>
            <a:ext cx="935699" cy="578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30181E-A158-9C36-AC09-626CCC491D34}"/>
              </a:ext>
            </a:extLst>
          </p:cNvPr>
          <p:cNvSpPr txBox="1"/>
          <p:nvPr userDrawn="1"/>
        </p:nvSpPr>
        <p:spPr>
          <a:xfrm>
            <a:off x="198892" y="4891483"/>
            <a:ext cx="256679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C83E"/>
              </a:buClr>
              <a:buSzPts val="525"/>
              <a:buFont typeface="Arial"/>
              <a:buNone/>
            </a:pPr>
            <a:r>
              <a:rPr lang="en-US" sz="600" b="0" i="0" u="none" strike="noStrike" cap="none" dirty="0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© 2022 Institute for the Future. All rights reserved. SR-2287 | </a:t>
            </a:r>
            <a:r>
              <a:rPr lang="en-US" sz="600" b="1" i="0" u="none" strike="noStrike" cap="none" dirty="0" err="1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iftf.org</a:t>
            </a:r>
            <a:r>
              <a:rPr lang="en-US" sz="600" b="1" i="0" u="none" strike="noStrike" cap="none" dirty="0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lang="en-US" sz="600" b="1" i="0" u="none" strike="noStrike" cap="none" dirty="0">
              <a:solidFill>
                <a:srgbClr val="1A1918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17D30-77AE-7FC8-FEDF-6DCD2A3DF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327" y="1600200"/>
            <a:ext cx="3437513" cy="61114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EBCA26-76A2-EF58-A880-B09C37409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327" y="2328624"/>
            <a:ext cx="3421062" cy="7254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036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3F687-9F58-4BAD-510B-4678E46807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142752"/>
            <a:ext cx="8839200" cy="0"/>
          </a:xfrm>
          <a:prstGeom prst="line">
            <a:avLst/>
          </a:prstGeom>
          <a:ln w="6350">
            <a:solidFill>
              <a:srgbClr val="E6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6BB3BC4-74C1-7AB0-5D40-D4858067CC63}"/>
              </a:ext>
            </a:extLst>
          </p:cNvPr>
          <p:cNvSpPr/>
          <p:nvPr userDrawn="1"/>
        </p:nvSpPr>
        <p:spPr>
          <a:xfrm>
            <a:off x="4446589" y="0"/>
            <a:ext cx="4697411" cy="51435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E68E-7BD1-464E-BE08-EADE8E75B0F4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142752"/>
            <a:ext cx="3862909" cy="49688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322" y="1716373"/>
            <a:ext cx="3863630" cy="23938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5526"/>
              </a:buClr>
              <a:buFont typeface="Wingdings" pitchFamily="2" charset="2"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C1FF3C-7171-A233-389E-AB68633BD5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3601" y="4388645"/>
            <a:ext cx="4172988" cy="2762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4282C90-9152-C766-BFC3-3E9A2A8395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97414" y="4603679"/>
            <a:ext cx="3897280" cy="2762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49B4C3-201E-4E84-A422-39AAD24474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45866" y="662271"/>
            <a:ext cx="4698133" cy="372635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824F22C-F819-84F9-AEC9-A97C5CDA90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3600" y="662271"/>
            <a:ext cx="3863629" cy="789985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rgbClr val="E65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1DAA6-3081-6500-04A1-B60364228B38}"/>
              </a:ext>
            </a:extLst>
          </p:cNvPr>
          <p:cNvSpPr txBox="1"/>
          <p:nvPr userDrawn="1"/>
        </p:nvSpPr>
        <p:spPr>
          <a:xfrm>
            <a:off x="6457950" y="4891483"/>
            <a:ext cx="22336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C83E"/>
              </a:buClr>
              <a:buSzPts val="525"/>
              <a:buFont typeface="Arial"/>
              <a:buNone/>
            </a:pPr>
            <a:r>
              <a:rPr lang="en-US" sz="600" b="0" i="0" u="none" strike="noStrike" cap="none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© 2022 Institute for the Future. All rights reserved. | </a:t>
            </a:r>
            <a:r>
              <a:rPr lang="en-US" sz="600" b="1" i="0" u="none" strike="noStrike" cap="none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iftf.org</a:t>
            </a:r>
            <a:r>
              <a:rPr lang="en-US" sz="6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lang="en-US" sz="600" b="1" i="0" u="none" strike="noStrike" cap="none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57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E89CD-8644-8D4F-A574-3A9EAD90B1BA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BB40F-CB67-D814-5355-33A55A48614F}"/>
              </a:ext>
            </a:extLst>
          </p:cNvPr>
          <p:cNvSpPr/>
          <p:nvPr userDrawn="1"/>
        </p:nvSpPr>
        <p:spPr>
          <a:xfrm>
            <a:off x="0" y="1325880"/>
            <a:ext cx="9144000" cy="2514600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E916B7-2590-CED1-962D-D9FCC221E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135491"/>
            <a:ext cx="7886700" cy="252572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3BFB52-AD30-CB75-AC7F-42EEFF8177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809052"/>
            <a:ext cx="7886700" cy="112514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835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27E3-E061-A543-BE6F-DCA935981572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BB40F-CB67-D814-5355-33A55A48614F}"/>
              </a:ext>
            </a:extLst>
          </p:cNvPr>
          <p:cNvSpPr/>
          <p:nvPr userDrawn="1"/>
        </p:nvSpPr>
        <p:spPr>
          <a:xfrm>
            <a:off x="0" y="1325880"/>
            <a:ext cx="9144000" cy="2514600"/>
          </a:xfrm>
          <a:prstGeom prst="rect">
            <a:avLst/>
          </a:prstGeom>
          <a:solidFill>
            <a:srgbClr val="3B5E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E916B7-2590-CED1-962D-D9FCC221E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135491"/>
            <a:ext cx="7886700" cy="252572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3BFB52-AD30-CB75-AC7F-42EEFF8177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809052"/>
            <a:ext cx="7886700" cy="112514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103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583F4-AF18-C348-B7C8-D2DDEA5F8ACE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BB40F-CB67-D814-5355-33A55A48614F}"/>
              </a:ext>
            </a:extLst>
          </p:cNvPr>
          <p:cNvSpPr/>
          <p:nvPr userDrawn="1"/>
        </p:nvSpPr>
        <p:spPr>
          <a:xfrm>
            <a:off x="0" y="1325880"/>
            <a:ext cx="9144000" cy="2514600"/>
          </a:xfrm>
          <a:prstGeom prst="rect">
            <a:avLst/>
          </a:prstGeom>
          <a:solidFill>
            <a:srgbClr val="009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E916B7-2590-CED1-962D-D9FCC221E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135491"/>
            <a:ext cx="7886700" cy="252572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3BFB52-AD30-CB75-AC7F-42EEFF8177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809052"/>
            <a:ext cx="7886700" cy="112514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729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7CC19-9D65-5341-AD5D-4FF9237A1B5A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BB40F-CB67-D814-5355-33A55A48614F}"/>
              </a:ext>
            </a:extLst>
          </p:cNvPr>
          <p:cNvSpPr/>
          <p:nvPr userDrawn="1"/>
        </p:nvSpPr>
        <p:spPr>
          <a:xfrm>
            <a:off x="0" y="1325880"/>
            <a:ext cx="9144000" cy="2514600"/>
          </a:xfrm>
          <a:prstGeom prst="rect">
            <a:avLst/>
          </a:prstGeom>
          <a:solidFill>
            <a:srgbClr val="662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E916B7-2590-CED1-962D-D9FCC221E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135491"/>
            <a:ext cx="7886700" cy="252572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3BFB52-AD30-CB75-AC7F-42EEFF8177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809052"/>
            <a:ext cx="7886700" cy="112514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176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E829D-E363-6D4F-B543-24D77EE866BF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BB40F-CB67-D814-5355-33A55A48614F}"/>
              </a:ext>
            </a:extLst>
          </p:cNvPr>
          <p:cNvSpPr/>
          <p:nvPr userDrawn="1"/>
        </p:nvSpPr>
        <p:spPr>
          <a:xfrm>
            <a:off x="0" y="1325880"/>
            <a:ext cx="9144000" cy="2514600"/>
          </a:xfrm>
          <a:prstGeom prst="rect">
            <a:avLst/>
          </a:prstGeom>
          <a:solidFill>
            <a:srgbClr val="F5B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E916B7-2590-CED1-962D-D9FCC221E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135491"/>
            <a:ext cx="7886700" cy="252572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D3BFB52-AD30-CB75-AC7F-42EEFF8177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809052"/>
            <a:ext cx="7886700" cy="112514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660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IFT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C02A-EDA8-A345-847C-5C0E8F2DB25D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6060D-ED57-7F11-499E-90F7807EFC19}"/>
              </a:ext>
            </a:extLst>
          </p:cNvPr>
          <p:cNvSpPr/>
          <p:nvPr userDrawn="1"/>
        </p:nvSpPr>
        <p:spPr>
          <a:xfrm>
            <a:off x="0" y="1188720"/>
            <a:ext cx="4572000" cy="3200400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C783DD-434C-1258-0B5A-3BCD1A0C41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402336"/>
            <a:ext cx="6162675" cy="5603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rgbClr val="E65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3D0071-5FC9-65CB-E917-FEB2958C8A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463" y="1325880"/>
            <a:ext cx="4160837" cy="2949558"/>
          </a:xfrm>
        </p:spPr>
        <p:txBody>
          <a:bodyPr>
            <a:norm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788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ck_Blank_for vide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FBE65-A219-FC23-13F7-4901485ED04C}"/>
              </a:ext>
            </a:extLst>
          </p:cNvPr>
          <p:cNvSpPr txBox="1"/>
          <p:nvPr userDrawn="1"/>
        </p:nvSpPr>
        <p:spPr>
          <a:xfrm>
            <a:off x="6075680" y="4891483"/>
            <a:ext cx="261588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C83E"/>
              </a:buClr>
              <a:buSzPts val="525"/>
              <a:buFont typeface="Arial"/>
              <a:buNone/>
            </a:pPr>
            <a:r>
              <a:rPr lang="en-US" sz="600" b="0" i="0" u="none" strike="noStrike" cap="none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© 2022 Institute for the Future. All rights reserved. SR-2287 | </a:t>
            </a:r>
            <a:r>
              <a:rPr lang="en-US" sz="600" b="1" i="0" u="none" strike="noStrike" cap="none" dirty="0" err="1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iftf.org</a:t>
            </a:r>
            <a:r>
              <a:rPr lang="en-US" sz="600" b="1" i="0" u="none" strike="noStrike" cap="none" dirty="0">
                <a:solidFill>
                  <a:schemeClr val="bg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lang="en-US" sz="600" b="1" i="0" u="none" strike="noStrike" cap="none" dirty="0">
              <a:solidFill>
                <a:schemeClr val="bg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386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ck_Blank_for video">
    <p:bg>
      <p:bgPr>
        <a:solidFill>
          <a:srgbClr val="E6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4577E-88C1-CB3A-0BC4-803EF6BFF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422"/>
          <a:stretch/>
        </p:blipFill>
        <p:spPr>
          <a:xfrm>
            <a:off x="276182" y="4805083"/>
            <a:ext cx="518608" cy="271066"/>
          </a:xfrm>
          <a:prstGeom prst="rect">
            <a:avLst/>
          </a:prstGeom>
          <a:solidFill>
            <a:srgbClr val="E65526"/>
          </a:solidFill>
        </p:spPr>
      </p:pic>
    </p:spTree>
    <p:extLst>
      <p:ext uri="{BB962C8B-B14F-4D97-AF65-F5344CB8AC3E}">
        <p14:creationId xmlns:p14="http://schemas.microsoft.com/office/powerpoint/2010/main" val="354536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41DD0-F4C9-2C45-AB6C-16137F6CDE9A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esign 2">
    <p:bg>
      <p:bgPr>
        <a:solidFill>
          <a:srgbClr val="E655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6B1621-DF20-0C4B-8BCF-59D3F3922D9C}"/>
              </a:ext>
            </a:extLst>
          </p:cNvPr>
          <p:cNvSpPr/>
          <p:nvPr userDrawn="1"/>
        </p:nvSpPr>
        <p:spPr>
          <a:xfrm>
            <a:off x="0" y="4691270"/>
            <a:ext cx="8691562" cy="452230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CD25E-06F1-A147-84AC-8EE65DFB1AC3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C9906E-BE7A-EEF5-B82E-222CACC95E96}"/>
              </a:ext>
            </a:extLst>
          </p:cNvPr>
          <p:cNvCxnSpPr>
            <a:cxnSpLocks/>
          </p:cNvCxnSpPr>
          <p:nvPr userDrawn="1"/>
        </p:nvCxnSpPr>
        <p:spPr>
          <a:xfrm>
            <a:off x="353839" y="920430"/>
            <a:ext cx="843632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11760B-883D-91B5-4464-7895671549DC}"/>
              </a:ext>
            </a:extLst>
          </p:cNvPr>
          <p:cNvCxnSpPr>
            <a:cxnSpLocks/>
          </p:cNvCxnSpPr>
          <p:nvPr userDrawn="1"/>
        </p:nvCxnSpPr>
        <p:spPr>
          <a:xfrm>
            <a:off x="353839" y="2858811"/>
            <a:ext cx="843632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5B6D90B-BF13-5FAD-A619-21EA7F6FCE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200150"/>
            <a:ext cx="7436224" cy="781048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A00712C-0818-73F7-DC2A-ED9104DD16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1984248"/>
            <a:ext cx="6858000" cy="12418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4CF569-5465-72A3-F8A2-B152BE050C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2902" y="3792362"/>
            <a:ext cx="1146225" cy="70834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DB52B7C-5941-9499-5D27-EC3B35897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000" y="3751380"/>
            <a:ext cx="2816225" cy="6618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DCD0D9-061D-645D-E70C-AD058E0680F1}"/>
              </a:ext>
            </a:extLst>
          </p:cNvPr>
          <p:cNvSpPr txBox="1"/>
          <p:nvPr userDrawn="1"/>
        </p:nvSpPr>
        <p:spPr>
          <a:xfrm>
            <a:off x="4111325" y="4891483"/>
            <a:ext cx="45802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C83E"/>
              </a:buClr>
              <a:buSzPts val="525"/>
              <a:buFont typeface="Arial"/>
              <a:buNone/>
            </a:pPr>
            <a:r>
              <a:rPr lang="en-US" sz="6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© 2022 Institute for the Future. All rights reserved. SR-2287 | </a:t>
            </a:r>
            <a:r>
              <a:rPr lang="en-US" sz="600" b="1" i="0" u="none" strike="noStrike" cap="none" dirty="0" err="1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iftf.org</a:t>
            </a:r>
            <a:r>
              <a:rPr lang="en-US" sz="6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lang="en-US" sz="6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57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6C43-0A3C-A64A-9285-A37374A470D1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53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34B5D-785A-3F41-A510-6E8D7320EB4F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45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879CD-548B-C447-9BA0-061E68D0B5FD}" type="datetime1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59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0E2FA-92E4-714F-B0ED-91EA7161A104}" type="datetime1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20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E93A9-12C7-7746-BE7E-B6023F6AD1BB}" type="datetime1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4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AC02A-EDA8-A345-847C-5C0E8F2DB25D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8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7EA-4F57-F049-9961-DE96E825C2BF}" type="datetime1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54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9BA9D-4822-5D4D-A75A-ADB85604298D}" type="datetime1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79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736E4-2375-5B40-B244-4AFED7569644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17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C559D-C46F-3D4F-BE02-EE71D384D41A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7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nn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FAE53F-491F-5317-B8CA-8C5B44110E55}"/>
              </a:ext>
            </a:extLst>
          </p:cNvPr>
          <p:cNvSpPr/>
          <p:nvPr userDrawn="1"/>
        </p:nvSpPr>
        <p:spPr>
          <a:xfrm>
            <a:off x="0" y="201670"/>
            <a:ext cx="9144000" cy="777240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344545"/>
            <a:ext cx="8895099" cy="49688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25014" cy="3002973"/>
          </a:xfrm>
        </p:spPr>
        <p:txBody>
          <a:bodyPr>
            <a:noAutofit/>
          </a:bodyPr>
          <a:lstStyle>
            <a:lvl1pPr marL="173736" indent="-17373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552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1939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7087B-64EA-44F7-88BE-33CB3911A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75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0" y="284031"/>
            <a:ext cx="9144000" cy="527824"/>
          </a:xfrm>
          <a:prstGeom prst="rect">
            <a:avLst/>
          </a:prstGeom>
          <a:solidFill>
            <a:srgbClr val="E04B0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628650" y="9711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1"/>
          </p:nvPr>
        </p:nvSpPr>
        <p:spPr>
          <a:xfrm>
            <a:off x="628650" y="909566"/>
            <a:ext cx="7886700" cy="54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8765177" y="4885640"/>
            <a:ext cx="37882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196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nn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AE53F-491F-5317-B8CA-8C5B44110E55}"/>
              </a:ext>
            </a:extLst>
          </p:cNvPr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15CBA-A012-54DF-AE0A-8B533342011F}"/>
              </a:ext>
            </a:extLst>
          </p:cNvPr>
          <p:cNvCxnSpPr>
            <a:cxnSpLocks/>
          </p:cNvCxnSpPr>
          <p:nvPr userDrawn="1"/>
        </p:nvCxnSpPr>
        <p:spPr>
          <a:xfrm>
            <a:off x="152400" y="639881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3F687-9F58-4BAD-510B-4678E46807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142752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142875"/>
            <a:ext cx="8895099" cy="49688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716374"/>
            <a:ext cx="7325014" cy="2658199"/>
          </a:xfrm>
        </p:spPr>
        <p:txBody>
          <a:bodyPr>
            <a:noAutofit/>
          </a:bodyPr>
          <a:lstStyle>
            <a:lvl1pPr marL="173736" indent="-17373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552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822A1F4-E3B1-C446-895B-CA323034C8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320" y="777875"/>
            <a:ext cx="7947343" cy="3587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237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nner/Bullet lis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AE53F-491F-5317-B8CA-8C5B44110E55}"/>
              </a:ext>
            </a:extLst>
          </p:cNvPr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15CBA-A012-54DF-AE0A-8B533342011F}"/>
              </a:ext>
            </a:extLst>
          </p:cNvPr>
          <p:cNvCxnSpPr>
            <a:cxnSpLocks/>
          </p:cNvCxnSpPr>
          <p:nvPr userDrawn="1"/>
        </p:nvCxnSpPr>
        <p:spPr>
          <a:xfrm>
            <a:off x="152400" y="639881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3F687-9F58-4BAD-510B-4678E46807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142752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142875"/>
            <a:ext cx="8895099" cy="49688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5409560" cy="3002973"/>
          </a:xfrm>
        </p:spPr>
        <p:txBody>
          <a:bodyPr>
            <a:noAutofit/>
          </a:bodyPr>
          <a:lstStyle>
            <a:lvl1pPr marL="173736" indent="-17373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552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90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nner/Large quot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F933-DD58-7E40-94FC-8975D14ED25C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AE53F-491F-5317-B8CA-8C5B44110E55}"/>
              </a:ext>
            </a:extLst>
          </p:cNvPr>
          <p:cNvSpPr/>
          <p:nvPr userDrawn="1"/>
        </p:nvSpPr>
        <p:spPr>
          <a:xfrm>
            <a:off x="0" y="0"/>
            <a:ext cx="9144000" cy="777240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15CBA-A012-54DF-AE0A-8B533342011F}"/>
              </a:ext>
            </a:extLst>
          </p:cNvPr>
          <p:cNvCxnSpPr>
            <a:cxnSpLocks/>
          </p:cNvCxnSpPr>
          <p:nvPr userDrawn="1"/>
        </p:nvCxnSpPr>
        <p:spPr>
          <a:xfrm>
            <a:off x="152400" y="639881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3F687-9F58-4BAD-510B-4678E46807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142752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142875"/>
            <a:ext cx="8895099" cy="49688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9050" y="1703388"/>
            <a:ext cx="7325014" cy="2047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400">
                <a:solidFill>
                  <a:srgbClr val="E65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98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2 lines_banner/Bullet lis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AE53F-491F-5317-B8CA-8C5B44110E55}"/>
              </a:ext>
            </a:extLst>
          </p:cNvPr>
          <p:cNvSpPr/>
          <p:nvPr userDrawn="1"/>
        </p:nvSpPr>
        <p:spPr>
          <a:xfrm>
            <a:off x="0" y="0"/>
            <a:ext cx="9144000" cy="1140643"/>
          </a:xfrm>
          <a:prstGeom prst="rect">
            <a:avLst/>
          </a:prstGeom>
          <a:solidFill>
            <a:srgbClr val="E655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15CBA-A012-54DF-AE0A-8B533342011F}"/>
              </a:ext>
            </a:extLst>
          </p:cNvPr>
          <p:cNvCxnSpPr>
            <a:cxnSpLocks/>
          </p:cNvCxnSpPr>
          <p:nvPr userDrawn="1"/>
        </p:nvCxnSpPr>
        <p:spPr>
          <a:xfrm>
            <a:off x="152400" y="985809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3F687-9F58-4BAD-510B-4678E46807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142752"/>
            <a:ext cx="88392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142874"/>
            <a:ext cx="8895099" cy="918345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5409560" cy="3002973"/>
          </a:xfrm>
        </p:spPr>
        <p:txBody>
          <a:bodyPr>
            <a:noAutofit/>
          </a:bodyPr>
          <a:lstStyle>
            <a:lvl1pPr marL="173736" indent="-17373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552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49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E68E-7BD1-464E-BE08-EADE8E75B0F4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3F687-9F58-4BAD-510B-4678E46807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142752"/>
            <a:ext cx="8839200" cy="0"/>
          </a:xfrm>
          <a:prstGeom prst="line">
            <a:avLst/>
          </a:prstGeom>
          <a:ln w="6350">
            <a:solidFill>
              <a:srgbClr val="E6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1" y="142875"/>
            <a:ext cx="4297680" cy="49688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776" y="1371601"/>
            <a:ext cx="3953533" cy="273862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5526"/>
              </a:buClr>
              <a:buFont typeface="Wingdings" pitchFamily="2" charset="2"/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7C1FF3C-7171-A233-389E-AB68633BD5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713" y="4149725"/>
            <a:ext cx="3952875" cy="2762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4282C90-9152-C766-BFC3-3E9A2A8395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97414" y="4149725"/>
            <a:ext cx="3897280" cy="2762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7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749B4C3-201E-4E84-A422-39AAD24474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96693" y="1033272"/>
            <a:ext cx="4138670" cy="311645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824F22C-F819-84F9-AEC9-A97C5CDA90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58739" y="142875"/>
            <a:ext cx="3027816" cy="496888"/>
          </a:xfrm>
        </p:spPr>
        <p:txBody>
          <a:bodyPr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rgbClr val="E65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82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 banner/Bullet lis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D7E1-7251-6846-B8F8-198509AC2F32}" type="datetime1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015CBA-A012-54DF-AE0A-8B533342011F}"/>
              </a:ext>
            </a:extLst>
          </p:cNvPr>
          <p:cNvCxnSpPr>
            <a:cxnSpLocks/>
          </p:cNvCxnSpPr>
          <p:nvPr userDrawn="1"/>
        </p:nvCxnSpPr>
        <p:spPr>
          <a:xfrm>
            <a:off x="152400" y="639881"/>
            <a:ext cx="8839200" cy="0"/>
          </a:xfrm>
          <a:prstGeom prst="line">
            <a:avLst/>
          </a:prstGeom>
          <a:ln w="6350">
            <a:solidFill>
              <a:srgbClr val="E6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3F687-9F58-4BAD-510B-4678E4680778}"/>
              </a:ext>
            </a:extLst>
          </p:cNvPr>
          <p:cNvCxnSpPr>
            <a:cxnSpLocks/>
          </p:cNvCxnSpPr>
          <p:nvPr userDrawn="1"/>
        </p:nvCxnSpPr>
        <p:spPr>
          <a:xfrm>
            <a:off x="152400" y="142752"/>
            <a:ext cx="8839200" cy="0"/>
          </a:xfrm>
          <a:prstGeom prst="line">
            <a:avLst/>
          </a:prstGeom>
          <a:ln w="6350">
            <a:solidFill>
              <a:srgbClr val="E65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F6767-73C5-5160-2C43-1DFE96E0AE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142875"/>
            <a:ext cx="8895099" cy="496888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E655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4D4175-222C-1DB2-7B9A-02967496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25014" cy="3002973"/>
          </a:xfrm>
        </p:spPr>
        <p:txBody>
          <a:bodyPr>
            <a:noAutofit/>
          </a:bodyPr>
          <a:lstStyle>
            <a:lvl1pPr marL="173736" indent="-17373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65526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300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2E1D4-D79C-3546-8B90-7D8508CB12B7}" type="datetime1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91562" y="4891483"/>
            <a:ext cx="355937" cy="1846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A92D4A3-0270-0744-9370-3D64425AE27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966470-AF43-C236-225C-6C1CE36B631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273049" y="4809945"/>
            <a:ext cx="514887" cy="254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E1F4C2-DB17-7D50-E62E-7566D6B9BF84}"/>
              </a:ext>
            </a:extLst>
          </p:cNvPr>
          <p:cNvSpPr txBox="1"/>
          <p:nvPr userDrawn="1"/>
        </p:nvSpPr>
        <p:spPr>
          <a:xfrm>
            <a:off x="6115050" y="4891483"/>
            <a:ext cx="25765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C83E"/>
              </a:buClr>
              <a:buSzPts val="525"/>
              <a:buFont typeface="Arial"/>
              <a:buNone/>
            </a:pPr>
            <a:r>
              <a:rPr lang="en-US" sz="600" b="0" i="0" u="none" strike="noStrike" cap="none" dirty="0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© 2022 Institute for the Future. All rights reserved. SR-2287 | </a:t>
            </a:r>
            <a:r>
              <a:rPr lang="en-US" sz="600" b="1" i="0" u="none" strike="noStrike" cap="none" dirty="0" err="1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iftf.org</a:t>
            </a:r>
            <a:r>
              <a:rPr lang="en-US" sz="600" b="1" i="0" u="none" strike="noStrike" cap="none" dirty="0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lang="en-US" sz="600" b="1" i="0" u="none" strike="noStrike" cap="none" dirty="0">
              <a:solidFill>
                <a:srgbClr val="1A1918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01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1" r:id="rId2"/>
    <p:sldLayoutId id="2147483684" r:id="rId3"/>
    <p:sldLayoutId id="2147483685" r:id="rId4"/>
    <p:sldLayoutId id="2147483673" r:id="rId5"/>
    <p:sldLayoutId id="2147483672" r:id="rId6"/>
    <p:sldLayoutId id="2147483688" r:id="rId7"/>
    <p:sldLayoutId id="2147483680" r:id="rId8"/>
    <p:sldLayoutId id="2147483674" r:id="rId9"/>
    <p:sldLayoutId id="2147483686" r:id="rId10"/>
    <p:sldLayoutId id="2147483675" r:id="rId11"/>
    <p:sldLayoutId id="2147483676" r:id="rId12"/>
    <p:sldLayoutId id="2147483678" r:id="rId13"/>
    <p:sldLayoutId id="2147483677" r:id="rId14"/>
    <p:sldLayoutId id="2147483679" r:id="rId15"/>
    <p:sldLayoutId id="2147483682" r:id="rId16"/>
    <p:sldLayoutId id="2147483687" r:id="rId17"/>
    <p:sldLayoutId id="214748369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89" r:id="rId30"/>
    <p:sldLayoutId id="2147483691" r:id="rId3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rowd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67EBB027-4143-45C2-3DA4-B611ACE2A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30" t="10033"/>
          <a:stretch/>
        </p:blipFill>
        <p:spPr>
          <a:xfrm>
            <a:off x="3348360" y="0"/>
            <a:ext cx="5795639" cy="5143500"/>
          </a:xfrm>
          <a:prstGeom prst="rect">
            <a:avLst/>
          </a:prstGeom>
        </p:spPr>
      </p:pic>
      <p:sp>
        <p:nvSpPr>
          <p:cNvPr id="5" name="Google Shape;155;p1">
            <a:extLst>
              <a:ext uri="{FF2B5EF4-FFF2-40B4-BE49-F238E27FC236}">
                <a16:creationId xmlns:a16="http://schemas.microsoft.com/office/drawing/2014/main" id="{558DB77C-A763-CC4B-2689-802B473247A4}"/>
              </a:ext>
            </a:extLst>
          </p:cNvPr>
          <p:cNvSpPr/>
          <p:nvPr/>
        </p:nvSpPr>
        <p:spPr>
          <a:xfrm>
            <a:off x="3326317" y="904675"/>
            <a:ext cx="1108224" cy="3334148"/>
          </a:xfrm>
          <a:prstGeom prst="rect">
            <a:avLst/>
          </a:prstGeom>
          <a:solidFill>
            <a:srgbClr val="E65526">
              <a:alpha val="5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17B76-D05C-568F-631D-8A9A51B0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1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811FBC1-D8E2-C5EA-C2AE-042695DC35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357" y="1241794"/>
            <a:ext cx="4004184" cy="20256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Educating Towards a More Equitable Future</a:t>
            </a:r>
          </a:p>
        </p:txBody>
      </p:sp>
      <p:cxnSp>
        <p:nvCxnSpPr>
          <p:cNvPr id="7" name="Google Shape;157;p1">
            <a:extLst>
              <a:ext uri="{FF2B5EF4-FFF2-40B4-BE49-F238E27FC236}">
                <a16:creationId xmlns:a16="http://schemas.microsoft.com/office/drawing/2014/main" id="{F63905B5-3104-AC43-7731-89D7924B81A4}"/>
              </a:ext>
            </a:extLst>
          </p:cNvPr>
          <p:cNvCxnSpPr>
            <a:cxnSpLocks/>
          </p:cNvCxnSpPr>
          <p:nvPr/>
        </p:nvCxnSpPr>
        <p:spPr>
          <a:xfrm>
            <a:off x="430357" y="3075399"/>
            <a:ext cx="358700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154;p1">
            <a:extLst>
              <a:ext uri="{FF2B5EF4-FFF2-40B4-BE49-F238E27FC236}">
                <a16:creationId xmlns:a16="http://schemas.microsoft.com/office/drawing/2014/main" id="{45021EC3-7255-362E-6CE7-AAFACA72462D}"/>
              </a:ext>
            </a:extLst>
          </p:cNvPr>
          <p:cNvSpPr txBox="1"/>
          <p:nvPr/>
        </p:nvSpPr>
        <p:spPr>
          <a:xfrm>
            <a:off x="338282" y="3361945"/>
            <a:ext cx="2846352" cy="1091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Marina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venir"/>
                <a:cs typeface="Arial" panose="020B0604020202020204" pitchFamily="34" charset="0"/>
                <a:sym typeface="Avenir"/>
              </a:rPr>
              <a:t>Gorbis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venir"/>
              <a:cs typeface="Arial" panose="020B0604020202020204" pitchFamily="34" charset="0"/>
              <a:sym typeface="Aveni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1400" kern="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Avenir"/>
              </a:rPr>
              <a:t>Executive Director</a:t>
            </a:r>
            <a:endParaRPr kumimoji="0" sz="1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870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BD3B49-33EC-64E4-A305-5314B8D2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10</a:t>
            </a:fld>
            <a:endParaRPr lang="en-US"/>
          </a:p>
        </p:txBody>
      </p:sp>
      <p:pic>
        <p:nvPicPr>
          <p:cNvPr id="8" name="Google Shape;789;ge54899ff54_5_216">
            <a:extLst>
              <a:ext uri="{FF2B5EF4-FFF2-40B4-BE49-F238E27FC236}">
                <a16:creationId xmlns:a16="http://schemas.microsoft.com/office/drawing/2014/main" id="{880D5055-2D6D-A25D-723A-744CD1E6B3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136" t="39929" r="11611" b="1815"/>
          <a:stretch/>
        </p:blipFill>
        <p:spPr>
          <a:xfrm>
            <a:off x="1282433" y="1528449"/>
            <a:ext cx="6094137" cy="298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81;ge54899ff54_5_209">
            <a:extLst>
              <a:ext uri="{FF2B5EF4-FFF2-40B4-BE49-F238E27FC236}">
                <a16:creationId xmlns:a16="http://schemas.microsoft.com/office/drawing/2014/main" id="{0132B706-94E8-5B0E-2181-BA84EE5156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9318" t="26243" r="1865" b="32641"/>
          <a:stretch/>
        </p:blipFill>
        <p:spPr>
          <a:xfrm>
            <a:off x="7794151" y="1889537"/>
            <a:ext cx="554720" cy="18420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817076-7B02-E1C2-2392-4D724B6D85F4}"/>
              </a:ext>
            </a:extLst>
          </p:cNvPr>
          <p:cNvSpPr txBox="1"/>
          <p:nvPr/>
        </p:nvSpPr>
        <p:spPr>
          <a:xfrm>
            <a:off x="4426226" y="4597989"/>
            <a:ext cx="426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estimates are adjusted for differences in 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84602-1EC5-96BC-6E17-F7A15042B89C}"/>
              </a:ext>
            </a:extLst>
          </p:cNvPr>
          <p:cNvSpPr txBox="1"/>
          <p:nvPr/>
        </p:nvSpPr>
        <p:spPr>
          <a:xfrm>
            <a:off x="1092606" y="1218284"/>
            <a:ext cx="7417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Predicted wealth premium by education and birth decade, non-Hispanic Black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CB027AA-0095-9007-5332-C8705EEC80F9}"/>
              </a:ext>
            </a:extLst>
          </p:cNvPr>
          <p:cNvSpPr txBox="1">
            <a:spLocks/>
          </p:cNvSpPr>
          <p:nvPr/>
        </p:nvSpPr>
        <p:spPr>
          <a:xfrm>
            <a:off x="274320" y="105166"/>
            <a:ext cx="8895099" cy="91834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Wealth premiums of college degrees collapsing </a:t>
            </a:r>
            <a:br>
              <a:rPr lang="en-US"/>
            </a:br>
            <a:r>
              <a:rPr lang="en-US"/>
              <a:t>for African Americans</a:t>
            </a:r>
            <a:endParaRPr lang="en-US" dirty="0">
              <a:ea typeface="Helvetica Neue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9553A0-0AAA-165F-552E-BC03FF2D52BE}"/>
              </a:ext>
            </a:extLst>
          </p:cNvPr>
          <p:cNvSpPr txBox="1"/>
          <p:nvPr/>
        </p:nvSpPr>
        <p:spPr>
          <a:xfrm rot="16200000">
            <a:off x="653396" y="2571993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</a:t>
            </a:r>
          </a:p>
        </p:txBody>
      </p:sp>
    </p:spTree>
    <p:extLst>
      <p:ext uri="{BB962C8B-B14F-4D97-AF65-F5344CB8AC3E}">
        <p14:creationId xmlns:p14="http://schemas.microsoft.com/office/powerpoint/2010/main" val="135813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378CD1-9303-D388-4129-7894F7B5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49ECA-8B50-0F46-59A0-F24FEE130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Racial wealth inequalities persist across educational levels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B6D00EFC-2A9E-1140-8D99-5C7794B81B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477890"/>
              </p:ext>
            </p:extLst>
          </p:nvPr>
        </p:nvGraphicFramePr>
        <p:xfrm>
          <a:off x="0" y="925234"/>
          <a:ext cx="8895100" cy="3680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2294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1954BD-6ED6-0D69-5E4B-F96EB8C3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12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660F9-259C-D658-58A7-567C42F10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4320" y="108149"/>
            <a:ext cx="8895099" cy="918345"/>
          </a:xfrm>
        </p:spPr>
        <p:txBody>
          <a:bodyPr/>
          <a:lstStyle/>
          <a:p>
            <a:r>
              <a:rPr lang="en-US" dirty="0"/>
              <a:t>Education alone is not a solution</a:t>
            </a:r>
          </a:p>
        </p:txBody>
      </p:sp>
      <p:pic>
        <p:nvPicPr>
          <p:cNvPr id="9" name="Google Shape;398;ge881c8620f_0_0">
            <a:extLst>
              <a:ext uri="{FF2B5EF4-FFF2-40B4-BE49-F238E27FC236}">
                <a16:creationId xmlns:a16="http://schemas.microsoft.com/office/drawing/2014/main" id="{DC1335E4-BD68-1729-1FFB-19AFBDDD0B0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741" y="1348343"/>
            <a:ext cx="4749694" cy="238885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E8FB3F-7FF8-FAF7-FFEC-ABB52464BD44}"/>
              </a:ext>
            </a:extLst>
          </p:cNvPr>
          <p:cNvGrpSpPr/>
          <p:nvPr/>
        </p:nvGrpSpPr>
        <p:grpSpPr>
          <a:xfrm>
            <a:off x="3654003" y="3002539"/>
            <a:ext cx="5135256" cy="1803458"/>
            <a:chOff x="3654003" y="3002539"/>
            <a:chExt cx="5135256" cy="18034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22DE11-F9B5-D5A8-6DC0-7C3C4996BC73}"/>
                </a:ext>
              </a:extLst>
            </p:cNvPr>
            <p:cNvGrpSpPr/>
            <p:nvPr/>
          </p:nvGrpSpPr>
          <p:grpSpPr>
            <a:xfrm>
              <a:off x="3654003" y="3002540"/>
              <a:ext cx="5135256" cy="1803457"/>
              <a:chOff x="4410227" y="3261694"/>
              <a:chExt cx="4544400" cy="1595953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7" name="Google Shape;399;ge881c8620f_0_0">
                <a:extLst>
                  <a:ext uri="{FF2B5EF4-FFF2-40B4-BE49-F238E27FC236}">
                    <a16:creationId xmlns:a16="http://schemas.microsoft.com/office/drawing/2014/main" id="{C544E8F6-1937-3520-055B-794E11BC34F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t="48947"/>
              <a:stretch/>
            </p:blipFill>
            <p:spPr>
              <a:xfrm>
                <a:off x="4410227" y="3620276"/>
                <a:ext cx="4544400" cy="123737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</p:pic>
          <p:pic>
            <p:nvPicPr>
              <p:cNvPr id="8" name="Google Shape;399;ge881c8620f_0_0">
                <a:extLst>
                  <a:ext uri="{FF2B5EF4-FFF2-40B4-BE49-F238E27FC236}">
                    <a16:creationId xmlns:a16="http://schemas.microsoft.com/office/drawing/2014/main" id="{DB4C7F86-569F-420E-6A10-29B99F2C821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85478"/>
              <a:stretch/>
            </p:blipFill>
            <p:spPr>
              <a:xfrm>
                <a:off x="4410227" y="3261694"/>
                <a:ext cx="4544400" cy="35197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6D95EE-9549-86D0-80C5-BCC690D32E63}"/>
                </a:ext>
              </a:extLst>
            </p:cNvPr>
            <p:cNvSpPr/>
            <p:nvPr/>
          </p:nvSpPr>
          <p:spPr>
            <a:xfrm>
              <a:off x="3654003" y="3002539"/>
              <a:ext cx="5115429" cy="1803457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783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F067-FCAD-9595-68CA-BC0E11541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  <a:ea typeface="Helvetica Neue" panose="02000503000000020004" pitchFamily="2" charset="0"/>
              </a:rPr>
              <a:t>Let’s talk about automation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29ABD-982A-79B1-30A4-BC1A7F8A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60C67-4FDE-96DA-33F8-DEF6DBDFD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39" y="1511101"/>
            <a:ext cx="3979385" cy="1635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FDAD4-D9A6-E5ED-780C-704FAC485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31" y="3146695"/>
            <a:ext cx="1706741" cy="87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9B3DE-A3EB-C701-C9FD-6A7DC822B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678" y="722130"/>
            <a:ext cx="3979385" cy="416766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11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003526-C673-D3D1-62BF-9B7D93C6585B}"/>
              </a:ext>
            </a:extLst>
          </p:cNvPr>
          <p:cNvSpPr/>
          <p:nvPr/>
        </p:nvSpPr>
        <p:spPr>
          <a:xfrm>
            <a:off x="2197325" y="1412075"/>
            <a:ext cx="5776243" cy="2818549"/>
          </a:xfrm>
          <a:prstGeom prst="rect">
            <a:avLst/>
          </a:prstGeom>
          <a:solidFill>
            <a:schemeClr val="bg1"/>
          </a:solidFill>
          <a:ln>
            <a:solidFill>
              <a:srgbClr val="E65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464C9-5351-F849-A511-1DA5A892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1DB062-96A4-0F40-A575-2FFC7B30AC4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80210-52A3-D9D1-F39C-2FEA445FE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39457" y="1422147"/>
            <a:ext cx="6942546" cy="3006722"/>
          </a:xfrm>
        </p:spPr>
        <p:txBody>
          <a:bodyPr/>
          <a:lstStyle/>
          <a:p>
            <a:pPr marL="641350" indent="-298450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Amount of work (i.e. creating and </a:t>
            </a:r>
            <a:br>
              <a:rPr lang="en-US" sz="1700" dirty="0"/>
            </a:br>
            <a:r>
              <a:rPr lang="en-US" sz="1700" dirty="0"/>
              <a:t>eliminating jobs)</a:t>
            </a:r>
          </a:p>
          <a:p>
            <a:pPr marL="641350" indent="-298450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Content of work (including the skills involved)</a:t>
            </a:r>
          </a:p>
          <a:p>
            <a:pPr marL="641350" indent="-298450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Conditions of work</a:t>
            </a:r>
          </a:p>
          <a:p>
            <a:pPr marL="641350" indent="-298450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Wages/earnings</a:t>
            </a:r>
          </a:p>
          <a:p>
            <a:pPr marL="641350" indent="-298450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How work is controlled and who controls it</a:t>
            </a:r>
          </a:p>
          <a:p>
            <a:pPr marL="641350" indent="-298450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Distribution of work (e.g. by race, gender, geography)</a:t>
            </a:r>
          </a:p>
          <a:p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CCB4109-0F5C-4CAC-CD59-2A4072C9FD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928" y="142875"/>
            <a:ext cx="8895099" cy="496888"/>
          </a:xfrm>
        </p:spPr>
        <p:txBody>
          <a:bodyPr/>
          <a:lstStyle/>
          <a:p>
            <a:r>
              <a:rPr lang="en-US" dirty="0"/>
              <a:t>Technology can change work in many ways</a:t>
            </a:r>
          </a:p>
        </p:txBody>
      </p:sp>
    </p:spTree>
    <p:extLst>
      <p:ext uri="{BB962C8B-B14F-4D97-AF65-F5344CB8AC3E}">
        <p14:creationId xmlns:p14="http://schemas.microsoft.com/office/powerpoint/2010/main" val="2128967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5A1049-5179-0895-1BEE-E51D5B28B4DB}"/>
              </a:ext>
            </a:extLst>
          </p:cNvPr>
          <p:cNvSpPr/>
          <p:nvPr/>
        </p:nvSpPr>
        <p:spPr>
          <a:xfrm>
            <a:off x="1713395" y="1386139"/>
            <a:ext cx="6601549" cy="2612837"/>
          </a:xfrm>
          <a:prstGeom prst="rect">
            <a:avLst/>
          </a:prstGeom>
          <a:solidFill>
            <a:schemeClr val="bg1"/>
          </a:solidFill>
          <a:ln>
            <a:solidFill>
              <a:srgbClr val="E65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464C9-5351-F849-A511-1DA5A892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1DB062-96A4-0F40-A575-2FFC7B30AC4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80210-52A3-D9D1-F39C-2FEA445FE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33729" y="1830934"/>
            <a:ext cx="6999284" cy="2822790"/>
          </a:xfrm>
        </p:spPr>
        <p:txBody>
          <a:bodyPr/>
          <a:lstStyle/>
          <a:p>
            <a:pPr marL="641350" indent="-298450"/>
            <a:r>
              <a:rPr lang="en-US" sz="1800" dirty="0"/>
              <a:t>Codify human work processes, particularly in services</a:t>
            </a:r>
          </a:p>
          <a:p>
            <a:pPr marL="641350" indent="-298450"/>
            <a:r>
              <a:rPr lang="en-US" sz="1800" dirty="0"/>
              <a:t>Break up work into smaller bits (tasks)</a:t>
            </a:r>
          </a:p>
          <a:p>
            <a:pPr marL="641350" indent="-298450"/>
            <a:r>
              <a:rPr lang="en-US" sz="1800" dirty="0"/>
              <a:t>Recruit large networks to complete tasks</a:t>
            </a:r>
          </a:p>
          <a:p>
            <a:pPr marL="641350" indent="-298450"/>
            <a:r>
              <a:rPr lang="en-US" sz="1800" dirty="0"/>
              <a:t>Efficiently route tasks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D68875E-5196-E2B2-0C58-D1877E0236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928" y="142875"/>
            <a:ext cx="8895099" cy="496888"/>
          </a:xfrm>
        </p:spPr>
        <p:txBody>
          <a:bodyPr/>
          <a:lstStyle/>
          <a:p>
            <a:r>
              <a:rPr lang="en-US" dirty="0"/>
              <a:t>Affordances of today’s technologies</a:t>
            </a:r>
          </a:p>
        </p:txBody>
      </p:sp>
    </p:spTree>
    <p:extLst>
      <p:ext uri="{BB962C8B-B14F-4D97-AF65-F5344CB8AC3E}">
        <p14:creationId xmlns:p14="http://schemas.microsoft.com/office/powerpoint/2010/main" val="411624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000" b="1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16</a:t>
            </a:fld>
            <a:endParaRPr lang="en-US" sz="1000" b="1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49640"/>
          </a:xfrm>
          <a:prstGeom prst="rect">
            <a:avLst/>
          </a:prstGeom>
        </p:spPr>
      </p:pic>
      <p:sp>
        <p:nvSpPr>
          <p:cNvPr id="5" name="Shape 574"/>
          <p:cNvSpPr txBox="1">
            <a:spLocks/>
          </p:cNvSpPr>
          <p:nvPr/>
        </p:nvSpPr>
        <p:spPr>
          <a:xfrm>
            <a:off x="8734860" y="5057861"/>
            <a:ext cx="536881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ct val="25000"/>
            </a:pPr>
            <a:fld id="{00000000-1234-1234-1234-123412341234}" type="slidenum">
              <a:rPr lang="en-US" sz="1000" b="1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ctr">
                <a:buSzPct val="25000"/>
              </a:pPr>
              <a:t>16</a:t>
            </a:fld>
            <a:endParaRPr lang="en-US" sz="1000" b="1" dirty="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3954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000" b="1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17</a:t>
            </a:fld>
            <a:endParaRPr lang="en-US" sz="1000" b="1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API-tang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3528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3803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3FB28-ABC0-9247-AA43-1430EB4B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7087B-64EA-44F7-88BE-33CB3911A090}" type="slidenum">
              <a:rPr lang="en-US" sz="675"/>
              <a:pPr>
                <a:defRPr/>
              </a:pPr>
              <a:t>18</a:t>
            </a:fld>
            <a:endParaRPr lang="en-US" sz="675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125632-FB84-094C-BDEC-6F50EC16E6A7}"/>
              </a:ext>
            </a:extLst>
          </p:cNvPr>
          <p:cNvSpPr txBox="1"/>
          <p:nvPr/>
        </p:nvSpPr>
        <p:spPr>
          <a:xfrm>
            <a:off x="1" y="-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CABD79-18C4-BE42-9369-E876030757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114" y="813383"/>
            <a:ext cx="6567772" cy="4091367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1A2CAB80-7D47-6445-8EF8-181257368456}"/>
              </a:ext>
            </a:extLst>
          </p:cNvPr>
          <p:cNvSpPr txBox="1">
            <a:spLocks/>
          </p:cNvSpPr>
          <p:nvPr/>
        </p:nvSpPr>
        <p:spPr>
          <a:xfrm>
            <a:off x="442424" y="1511519"/>
            <a:ext cx="4272505" cy="44432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7429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rgbClr val="ADBB3D"/>
              </a:solidFill>
              <a:latin typeface="Avenir Heavy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CEE700-1E12-7C48-449F-F596E268CE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22" y="142875"/>
            <a:ext cx="8895099" cy="4968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Spot market for labor</a:t>
            </a:r>
          </a:p>
        </p:txBody>
      </p:sp>
    </p:spTree>
    <p:extLst>
      <p:ext uri="{BB962C8B-B14F-4D97-AF65-F5344CB8AC3E}">
        <p14:creationId xmlns:p14="http://schemas.microsoft.com/office/powerpoint/2010/main" val="4013135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3FB28-ABC0-9247-AA43-1430EB4B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D7087B-64EA-44F7-88BE-33CB3911A090}" type="slidenum">
              <a:rPr lang="en-US" sz="675"/>
              <a:pPr>
                <a:defRPr/>
              </a:pPr>
              <a:t>19</a:t>
            </a:fld>
            <a:endParaRPr lang="en-US" sz="675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EE0A6F-3A77-852C-650E-76318850E3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22" y="142875"/>
            <a:ext cx="8895099" cy="4968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Spot market for labor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7E3082E-D96E-2A4A-8625-A9CC2939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753" y="826849"/>
            <a:ext cx="4887238" cy="40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19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F067-FCAD-9595-68CA-BC0E11541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Skills gap?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29ABD-982A-79B1-30A4-BC1A7F8A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BBE6A2B1-C16E-0F57-FE40-0FF1DC81D9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669062"/>
              </p:ext>
            </p:extLst>
          </p:nvPr>
        </p:nvGraphicFramePr>
        <p:xfrm>
          <a:off x="1010653" y="1607509"/>
          <a:ext cx="6690010" cy="231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AE12048-9BB1-24A4-3E59-5473E92C110D}"/>
              </a:ext>
            </a:extLst>
          </p:cNvPr>
          <p:cNvSpPr txBox="1"/>
          <p:nvPr/>
        </p:nvSpPr>
        <p:spPr>
          <a:xfrm>
            <a:off x="3503004" y="4571589"/>
            <a:ext cx="5188558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7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Source: National Center for Education Statistics</a:t>
            </a:r>
          </a:p>
        </p:txBody>
      </p:sp>
    </p:spTree>
    <p:extLst>
      <p:ext uri="{BB962C8B-B14F-4D97-AF65-F5344CB8AC3E}">
        <p14:creationId xmlns:p14="http://schemas.microsoft.com/office/powerpoint/2010/main" val="2976797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20BE56-57AF-8EC9-2C78-B4037B158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4E1B4-598E-870B-3DC9-2B6652EA2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Boom in small business?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D00770B3-4821-9E1A-DB78-22440A967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6" r="3224"/>
          <a:stretch/>
        </p:blipFill>
        <p:spPr>
          <a:xfrm>
            <a:off x="889907" y="863601"/>
            <a:ext cx="6666832" cy="402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55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02B3BF-5C96-8FEB-176F-843EA4DC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1460C-4E2E-BF0D-EC94-34A384C10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Influencers: #1 desired occupation for the new generation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B4103-F90D-33AE-5716-75C214F199F1}"/>
              </a:ext>
            </a:extLst>
          </p:cNvPr>
          <p:cNvGrpSpPr/>
          <p:nvPr/>
        </p:nvGrpSpPr>
        <p:grpSpPr>
          <a:xfrm>
            <a:off x="563535" y="1047781"/>
            <a:ext cx="7897662" cy="3554952"/>
            <a:chOff x="987921" y="1401491"/>
            <a:chExt cx="10708566" cy="482021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D2337E7F-46AB-572A-61E7-E822B9B5B7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7921" y="1401491"/>
              <a:ext cx="4648201" cy="4820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picture containing person, indoor, posing&#10;&#10;Description automatically generated">
              <a:extLst>
                <a:ext uri="{FF2B5EF4-FFF2-40B4-BE49-F238E27FC236}">
                  <a16:creationId xmlns:a16="http://schemas.microsoft.com/office/drawing/2014/main" id="{8F8287CF-A040-7703-3498-76DFB46AD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87" y="2122186"/>
              <a:ext cx="5854700" cy="4099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2385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F3465-DB80-537E-02AF-1BBC1B29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22</a:t>
            </a:fld>
            <a:endParaRPr lang="en-US"/>
          </a:p>
        </p:txBody>
      </p:sp>
      <p:sp>
        <p:nvSpPr>
          <p:cNvPr id="8" name="Google Shape;163;p5">
            <a:extLst>
              <a:ext uri="{FF2B5EF4-FFF2-40B4-BE49-F238E27FC236}">
                <a16:creationId xmlns:a16="http://schemas.microsoft.com/office/drawing/2014/main" id="{13686F97-660C-91F9-B88E-156B48191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9386" y="1185137"/>
            <a:ext cx="6925227" cy="28527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1">
            <a:normAutofit/>
          </a:bodyPr>
          <a:lstStyle/>
          <a:p>
            <a:pPr lvl="0"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By choice, or by necessity, people are refashioning their relationship to work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80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1C09F3-AB4F-2D4E-35AA-BC5CB21A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3EF87-20F6-5718-A594-9B98CD03DA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rise of non-institutional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EE3FD-1B97-D05A-4AD0-84A21A54E5C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84" y="1006150"/>
            <a:ext cx="8226278" cy="35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3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B98656-295C-5AF8-C2F3-348632FEB7B9}"/>
              </a:ext>
            </a:extLst>
          </p:cNvPr>
          <p:cNvSpPr/>
          <p:nvPr/>
        </p:nvSpPr>
        <p:spPr>
          <a:xfrm>
            <a:off x="2073501" y="1315486"/>
            <a:ext cx="5436771" cy="2794657"/>
          </a:xfrm>
          <a:prstGeom prst="rect">
            <a:avLst/>
          </a:prstGeom>
          <a:solidFill>
            <a:schemeClr val="bg1"/>
          </a:solidFill>
          <a:ln>
            <a:solidFill>
              <a:srgbClr val="E65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464C9-5351-F849-A511-1DA5A892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1DB062-96A4-0F40-A575-2FFC7B30AC4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8E19B2-DD39-B137-2B01-95A1E98BC4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928" y="142875"/>
            <a:ext cx="8895099" cy="417957"/>
          </a:xfrm>
        </p:spPr>
        <p:txBody>
          <a:bodyPr/>
          <a:lstStyle/>
          <a:p>
            <a:r>
              <a:rPr lang="en-US" dirty="0"/>
              <a:t>The way we work is a product of multiple factors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80210-52A3-D9D1-F39C-2FEA445FE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01716" y="1315486"/>
            <a:ext cx="5117866" cy="2964096"/>
          </a:xfrm>
        </p:spPr>
        <p:txBody>
          <a:bodyPr/>
          <a:lstStyle/>
          <a:p>
            <a:pPr marL="693738" indent="-227013">
              <a:spcAft>
                <a:spcPts val="900"/>
              </a:spcAft>
            </a:pPr>
            <a:r>
              <a:rPr lang="en-US" sz="1800" dirty="0"/>
              <a:t>Social and cultural norms</a:t>
            </a:r>
          </a:p>
          <a:p>
            <a:pPr marL="693738" indent="-227013">
              <a:spcAft>
                <a:spcPts val="900"/>
              </a:spcAft>
            </a:pPr>
            <a:r>
              <a:rPr lang="en-US" sz="1800" dirty="0"/>
              <a:t>Available technologies and scientific knowledge</a:t>
            </a:r>
          </a:p>
          <a:p>
            <a:pPr marL="693738" indent="-227013">
              <a:spcAft>
                <a:spcPts val="900"/>
              </a:spcAft>
            </a:pPr>
            <a:r>
              <a:rPr lang="en-US" sz="1800" dirty="0"/>
              <a:t>Regulatory regimes</a:t>
            </a:r>
          </a:p>
          <a:p>
            <a:pPr marL="693738" indent="-227013">
              <a:spcAft>
                <a:spcPts val="900"/>
              </a:spcAft>
            </a:pPr>
            <a:r>
              <a:rPr lang="en-US" sz="1800" dirty="0"/>
              <a:t>Power dynamics</a:t>
            </a:r>
          </a:p>
          <a:p>
            <a:pPr marL="693738" indent="-227013">
              <a:spcAft>
                <a:spcPts val="900"/>
              </a:spcAft>
            </a:pPr>
            <a:r>
              <a:rPr lang="en-US" sz="1800" dirty="0"/>
              <a:t>Labor availability</a:t>
            </a:r>
          </a:p>
          <a:p>
            <a:pPr marL="693738" indent="-227013">
              <a:spcAft>
                <a:spcPts val="900"/>
              </a:spcAft>
            </a:pPr>
            <a:r>
              <a:rPr lang="en-US" sz="1800" dirty="0"/>
              <a:t>Social safety 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190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79183-B910-8480-3BCE-F4B5D6B4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Website&#10;&#10;Description automatically generated with low confidence">
            <a:extLst>
              <a:ext uri="{FF2B5EF4-FFF2-40B4-BE49-F238E27FC236}">
                <a16:creationId xmlns:a16="http://schemas.microsoft.com/office/drawing/2014/main" id="{A840D1C0-2697-6F50-1B07-A0E415D08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" y="67351"/>
            <a:ext cx="8961408" cy="500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53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031BB-9407-008A-6592-8D473794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26</a:t>
            </a:fld>
            <a:endParaRPr lang="en-US"/>
          </a:p>
        </p:txBody>
      </p:sp>
      <p:sp>
        <p:nvSpPr>
          <p:cNvPr id="5" name="Google Shape;163;p5">
            <a:extLst>
              <a:ext uri="{FF2B5EF4-FFF2-40B4-BE49-F238E27FC236}">
                <a16:creationId xmlns:a16="http://schemas.microsoft.com/office/drawing/2014/main" id="{ACFEC9D9-F6AA-2658-53F4-4C54DF19F717}"/>
              </a:ext>
            </a:extLst>
          </p:cNvPr>
          <p:cNvSpPr txBox="1">
            <a:spLocks/>
          </p:cNvSpPr>
          <p:nvPr/>
        </p:nvSpPr>
        <p:spPr>
          <a:xfrm>
            <a:off x="918886" y="1058137"/>
            <a:ext cx="7582176" cy="28527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1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Equitable Enterprise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 an ecosystem of business, financial, health, education, and community structures and strategies that equitably distribute assets among those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who contribute value to the system.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52B78B-BA92-B422-6502-FF5DE18B4FF8}"/>
              </a:ext>
            </a:extLst>
          </p:cNvPr>
          <p:cNvGrpSpPr/>
          <p:nvPr/>
        </p:nvGrpSpPr>
        <p:grpSpPr>
          <a:xfrm>
            <a:off x="280894" y="985809"/>
            <a:ext cx="8410668" cy="2921000"/>
            <a:chOff x="152400" y="985809"/>
            <a:chExt cx="8839200" cy="2921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C4ACB8B-6E7D-212F-EADD-AF27509529A3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" y="985809"/>
              <a:ext cx="8839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8FB9808-DEE2-3382-A848-F02866B9888F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" y="3906809"/>
              <a:ext cx="8839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7993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003526-C673-D3D1-62BF-9B7D93C6585B}"/>
              </a:ext>
            </a:extLst>
          </p:cNvPr>
          <p:cNvSpPr/>
          <p:nvPr/>
        </p:nvSpPr>
        <p:spPr>
          <a:xfrm>
            <a:off x="3963329" y="1271839"/>
            <a:ext cx="4749349" cy="2822790"/>
          </a:xfrm>
          <a:prstGeom prst="rect">
            <a:avLst/>
          </a:prstGeom>
          <a:solidFill>
            <a:schemeClr val="bg1"/>
          </a:solidFill>
          <a:ln>
            <a:solidFill>
              <a:srgbClr val="E65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30C1DB-D118-E133-329F-0F45CF70B888}"/>
              </a:ext>
            </a:extLst>
          </p:cNvPr>
          <p:cNvSpPr/>
          <p:nvPr/>
        </p:nvSpPr>
        <p:spPr>
          <a:xfrm>
            <a:off x="372964" y="1271839"/>
            <a:ext cx="3617259" cy="2822790"/>
          </a:xfrm>
          <a:prstGeom prst="rect">
            <a:avLst/>
          </a:prstGeom>
          <a:solidFill>
            <a:srgbClr val="E65526"/>
          </a:solidFill>
          <a:ln>
            <a:solidFill>
              <a:srgbClr val="E655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464C9-5351-F849-A511-1DA5A892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1DB062-96A4-0F40-A575-2FFC7B30AC4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8E19B2-DD39-B137-2B01-95A1E98BC4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TECHNOLOGY, WORK, &amp; EDUCATION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80210-52A3-D9D1-F39C-2FEA445FEE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26687" y="1436617"/>
            <a:ext cx="5117866" cy="3002973"/>
          </a:xfrm>
        </p:spPr>
        <p:txBody>
          <a:bodyPr/>
          <a:lstStyle/>
          <a:p>
            <a:pPr marL="228600" indent="-228600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Cooperatives</a:t>
            </a:r>
          </a:p>
          <a:p>
            <a:pPr marL="228600" indent="-228600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Employee stock owned companies</a:t>
            </a:r>
          </a:p>
          <a:p>
            <a:pPr marL="228600" indent="-228600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trusts</a:t>
            </a:r>
          </a:p>
          <a:p>
            <a:pPr marL="228600" indent="-228600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Limited profit companies</a:t>
            </a:r>
          </a:p>
          <a:p>
            <a:pPr marL="228600" indent="-228600" fontAlgn="base"/>
            <a:r>
              <a:rPr lang="en-US" sz="1800" dirty="0"/>
              <a:t>Public and community banks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fontAlgn="base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Purpose trusts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C125C-77C2-0DFA-7EA0-BE477AD63469}"/>
              </a:ext>
            </a:extLst>
          </p:cNvPr>
          <p:cNvSpPr txBox="1"/>
          <p:nvPr/>
        </p:nvSpPr>
        <p:spPr>
          <a:xfrm>
            <a:off x="609428" y="2161711"/>
            <a:ext cx="3117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equitable enterprises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26F1F0-583F-4C83-B7A6-CAD2CE92A3B8}"/>
              </a:ext>
            </a:extLst>
          </p:cNvPr>
          <p:cNvSpPr/>
          <p:nvPr/>
        </p:nvSpPr>
        <p:spPr>
          <a:xfrm>
            <a:off x="0" y="0"/>
            <a:ext cx="9144000" cy="93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2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DDF644-15BC-A6FC-ADB8-23995843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56FAAE9-8C2D-8C4C-8BF5-B09E86D98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3" t="4805" r="4082"/>
          <a:stretch/>
        </p:blipFill>
        <p:spPr>
          <a:xfrm>
            <a:off x="2150075" y="13975"/>
            <a:ext cx="4077729" cy="5129525"/>
          </a:xfrm>
          <a:prstGeom prst="rect">
            <a:avLst/>
          </a:prstGeom>
        </p:spPr>
      </p:pic>
      <p:pic>
        <p:nvPicPr>
          <p:cNvPr id="6" name="Picture 5" descr="A picture containing text, outdoor, curb&#10;&#10;Description automatically generated">
            <a:extLst>
              <a:ext uri="{FF2B5EF4-FFF2-40B4-BE49-F238E27FC236}">
                <a16:creationId xmlns:a16="http://schemas.microsoft.com/office/drawing/2014/main" id="{A0EF96C4-4007-E943-ED90-2FBE28BC3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64995" cy="611659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AF36EDB-9908-8835-A1B0-7B534B089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3" t="4805" r="4082"/>
          <a:stretch/>
        </p:blipFill>
        <p:spPr>
          <a:xfrm>
            <a:off x="5289050" y="438664"/>
            <a:ext cx="3402512" cy="4280145"/>
          </a:xfrm>
          <a:prstGeom prst="rect">
            <a:avLst/>
          </a:prstGeom>
          <a:effectLst>
            <a:outerShdw blurRad="81515" dist="870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0D660-8051-D054-592B-06DDFFFAF382}"/>
              </a:ext>
            </a:extLst>
          </p:cNvPr>
          <p:cNvSpPr txBox="1"/>
          <p:nvPr/>
        </p:nvSpPr>
        <p:spPr>
          <a:xfrm>
            <a:off x="6115050" y="4891483"/>
            <a:ext cx="257651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C83E"/>
              </a:buClr>
              <a:buSzPts val="525"/>
              <a:buFont typeface="Arial"/>
              <a:buNone/>
            </a:pPr>
            <a:r>
              <a:rPr lang="en-US" sz="600" b="0" i="0" u="none" strike="noStrike" cap="none" dirty="0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© 2022 Institute for the Future. All rights reserved. SR-2287 | </a:t>
            </a:r>
            <a:r>
              <a:rPr lang="en-US" sz="600" b="1" i="0" u="none" strike="noStrike" cap="none" dirty="0" err="1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iftf.org</a:t>
            </a:r>
            <a:r>
              <a:rPr lang="en-US" sz="600" b="1" i="0" u="none" strike="noStrike" cap="none" dirty="0">
                <a:solidFill>
                  <a:srgbClr val="1A1918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  <a:endParaRPr lang="en-US" sz="600" b="1" i="0" u="none" strike="noStrike" cap="none" dirty="0">
              <a:solidFill>
                <a:srgbClr val="1A1918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028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0031BB-9407-008A-6592-8D473794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29</a:t>
            </a:fld>
            <a:endParaRPr lang="en-US"/>
          </a:p>
        </p:txBody>
      </p:sp>
      <p:sp>
        <p:nvSpPr>
          <p:cNvPr id="5" name="Google Shape;163;p5">
            <a:extLst>
              <a:ext uri="{FF2B5EF4-FFF2-40B4-BE49-F238E27FC236}">
                <a16:creationId xmlns:a16="http://schemas.microsoft.com/office/drawing/2014/main" id="{ACFEC9D9-F6AA-2658-53F4-4C54DF19F717}"/>
              </a:ext>
            </a:extLst>
          </p:cNvPr>
          <p:cNvSpPr txBox="1">
            <a:spLocks/>
          </p:cNvSpPr>
          <p:nvPr/>
        </p:nvSpPr>
        <p:spPr>
          <a:xfrm>
            <a:off x="918886" y="1058137"/>
            <a:ext cx="7582176" cy="28527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1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Community colleges can play a pioneering role in re-shaping traditional business education and training students in creation and </a:t>
            </a:r>
            <a:r>
              <a:rPr lang="en-US" sz="2800" b="1" dirty="0" err="1"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paritication</a:t>
            </a:r>
            <a:r>
              <a:rPr lang="en-US" sz="2800" b="1" dirty="0">
                <a:latin typeface="Arial" panose="020B0604020202020204" pitchFamily="34" charset="0"/>
                <a:ea typeface="Helvetica Neue Medium" panose="02000503000000020004" pitchFamily="2" charset="0"/>
                <a:cs typeface="Arial" panose="020B0604020202020204" pitchFamily="34" charset="0"/>
              </a:rPr>
              <a:t> in more equitable enterprises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52B78B-BA92-B422-6502-FF5DE18B4FF8}"/>
              </a:ext>
            </a:extLst>
          </p:cNvPr>
          <p:cNvGrpSpPr/>
          <p:nvPr/>
        </p:nvGrpSpPr>
        <p:grpSpPr>
          <a:xfrm>
            <a:off x="280894" y="985809"/>
            <a:ext cx="8410668" cy="2921000"/>
            <a:chOff x="152400" y="985809"/>
            <a:chExt cx="8839200" cy="2921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C4ACB8B-6E7D-212F-EADD-AF27509529A3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" y="985809"/>
              <a:ext cx="8839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8FB9808-DEE2-3382-A848-F02866B9888F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" y="3906809"/>
              <a:ext cx="88392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6358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16;ge54899ff54_5_141">
            <a:extLst>
              <a:ext uri="{FF2B5EF4-FFF2-40B4-BE49-F238E27FC236}">
                <a16:creationId xmlns:a16="http://schemas.microsoft.com/office/drawing/2014/main" id="{CD48D564-602D-5C6F-5FA5-887E46359A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0313"/>
          <a:stretch/>
        </p:blipFill>
        <p:spPr>
          <a:xfrm>
            <a:off x="739266" y="1533314"/>
            <a:ext cx="7350380" cy="31284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DAA248-0DAE-5A75-DA0F-0786D4D6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437D1-6DC2-2B91-1210-EE764D573D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A more educated population has not translated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into overall higher wages</a:t>
            </a:r>
            <a:endParaRPr lang="en-US" dirty="0"/>
          </a:p>
        </p:txBody>
      </p:sp>
      <p:sp>
        <p:nvSpPr>
          <p:cNvPr id="6" name="Google Shape;712;ge54899ff54_5_141">
            <a:extLst>
              <a:ext uri="{FF2B5EF4-FFF2-40B4-BE49-F238E27FC236}">
                <a16:creationId xmlns:a16="http://schemas.microsoft.com/office/drawing/2014/main" id="{D2FB90C7-A21F-0089-E7C1-BF1D9B8EC0C6}"/>
              </a:ext>
            </a:extLst>
          </p:cNvPr>
          <p:cNvSpPr txBox="1">
            <a:spLocks/>
          </p:cNvSpPr>
          <p:nvPr/>
        </p:nvSpPr>
        <p:spPr>
          <a:xfrm>
            <a:off x="-497674" y="1218284"/>
            <a:ext cx="9993775" cy="7018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Average hourly wages in the U.S., seasonally adjusted</a:t>
            </a:r>
          </a:p>
        </p:txBody>
      </p:sp>
      <p:sp>
        <p:nvSpPr>
          <p:cNvPr id="4" name="Google Shape;714;ge54899ff54_5_141">
            <a:extLst>
              <a:ext uri="{FF2B5EF4-FFF2-40B4-BE49-F238E27FC236}">
                <a16:creationId xmlns:a16="http://schemas.microsoft.com/office/drawing/2014/main" id="{56517B5C-29EE-230A-4F3E-97A699DAE6D8}"/>
              </a:ext>
            </a:extLst>
          </p:cNvPr>
          <p:cNvSpPr txBox="1">
            <a:spLocks/>
          </p:cNvSpPr>
          <p:nvPr/>
        </p:nvSpPr>
        <p:spPr>
          <a:xfrm>
            <a:off x="2465903" y="4633749"/>
            <a:ext cx="7344400" cy="44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Source: https://</a:t>
            </a:r>
            <a:r>
              <a:rPr lang="en-US" sz="700" dirty="0" err="1">
                <a:latin typeface="Arial" panose="020B0604020202020204" pitchFamily="34" charset="0"/>
                <a:cs typeface="Arial" panose="020B0604020202020204" pitchFamily="34" charset="0"/>
              </a:rPr>
              <a:t>www.pewresearch.org</a:t>
            </a: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/fact-tank/2018/08/07/for-most-us-workers-real-wages-have-barely-budged-for-decades/</a:t>
            </a:r>
          </a:p>
        </p:txBody>
      </p:sp>
    </p:spTree>
    <p:extLst>
      <p:ext uri="{BB962C8B-B14F-4D97-AF65-F5344CB8AC3E}">
        <p14:creationId xmlns:p14="http://schemas.microsoft.com/office/powerpoint/2010/main" val="1748464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e65d5f46da_0_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7A29F2F-8E5D-F747-B9F2-E2033956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6106">
            <a:off x="1910821" y="1324175"/>
            <a:ext cx="2559750" cy="3320072"/>
          </a:xfrm>
          <a:prstGeom prst="rect">
            <a:avLst/>
          </a:prstGeom>
          <a:effectLst>
            <a:outerShdw blurRad="192236" dist="75604" dir="2340000" algn="tl" rotWithShape="0">
              <a:prstClr val="black">
                <a:alpha val="61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27DD84-8A49-837A-FD86-30EB036E39BC}"/>
              </a:ext>
            </a:extLst>
          </p:cNvPr>
          <p:cNvGrpSpPr/>
          <p:nvPr/>
        </p:nvGrpSpPr>
        <p:grpSpPr>
          <a:xfrm>
            <a:off x="5026714" y="567706"/>
            <a:ext cx="3168142" cy="4460873"/>
            <a:chOff x="4373978" y="814039"/>
            <a:chExt cx="4015107" cy="5653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6B5384F-40C8-F09B-2C49-933E66253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3978" y="1323973"/>
              <a:ext cx="4015107" cy="5143500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0D6A7F-BFEF-038B-56B2-E0760BAA2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7907" y="814039"/>
              <a:ext cx="4004265" cy="53249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FDB9AEA-4AD9-BA37-C6C7-014BB39F5315}"/>
              </a:ext>
            </a:extLst>
          </p:cNvPr>
          <p:cNvSpPr txBox="1"/>
          <p:nvPr/>
        </p:nvSpPr>
        <p:spPr>
          <a:xfrm>
            <a:off x="648003" y="4249146"/>
            <a:ext cx="2450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4AACC7"/>
                </a:solidFill>
              </a:rPr>
              <a:t>www.iftf.org</a:t>
            </a:r>
            <a:endParaRPr lang="en-US" sz="1600" b="1" dirty="0">
              <a:solidFill>
                <a:srgbClr val="4AAC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34555A-8303-232D-A962-7BE3A514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50D8C-9FE3-51F7-99D3-9A294F223C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good jobs gap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E493333-E94A-9683-B5DA-851DA8B04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454601"/>
              </p:ext>
            </p:extLst>
          </p:nvPr>
        </p:nvGraphicFramePr>
        <p:xfrm>
          <a:off x="716437" y="1445110"/>
          <a:ext cx="7493376" cy="2932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E83491-130D-F721-82AB-B1D4D6DA2FB2}"/>
              </a:ext>
            </a:extLst>
          </p:cNvPr>
          <p:cNvSpPr txBox="1"/>
          <p:nvPr/>
        </p:nvSpPr>
        <p:spPr>
          <a:xfrm>
            <a:off x="3503004" y="4691428"/>
            <a:ext cx="5188558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7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Source: Economic Policy Institute</a:t>
            </a:r>
          </a:p>
        </p:txBody>
      </p:sp>
    </p:spTree>
    <p:extLst>
      <p:ext uri="{BB962C8B-B14F-4D97-AF65-F5344CB8AC3E}">
        <p14:creationId xmlns:p14="http://schemas.microsoft.com/office/powerpoint/2010/main" val="38933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939E1F-E585-D5A4-30C7-5D9E24CB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D6B6D-E872-CDB3-593D-C700D603B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1/5 of low-wage workers in CA have a college degree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5A959E6-A78B-310E-4D6C-A8194E7D0D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2824517"/>
              </p:ext>
            </p:extLst>
          </p:nvPr>
        </p:nvGraphicFramePr>
        <p:xfrm>
          <a:off x="288948" y="1379941"/>
          <a:ext cx="8566104" cy="2960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69D6BE-4BB0-F075-B51D-738628B0B661}"/>
              </a:ext>
            </a:extLst>
          </p:cNvPr>
          <p:cNvSpPr txBox="1"/>
          <p:nvPr/>
        </p:nvSpPr>
        <p:spPr>
          <a:xfrm>
            <a:off x="3503004" y="4691428"/>
            <a:ext cx="5188558" cy="20005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7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Source: American Community Survey 2017</a:t>
            </a:r>
          </a:p>
        </p:txBody>
      </p:sp>
    </p:spTree>
    <p:extLst>
      <p:ext uri="{BB962C8B-B14F-4D97-AF65-F5344CB8AC3E}">
        <p14:creationId xmlns:p14="http://schemas.microsoft.com/office/powerpoint/2010/main" val="2238073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412D2-FB6A-A550-2A2D-FCAFDE72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09CE6-32B7-E416-7D3E-2D4D3DDC0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Shortage of STEM graduates?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CFE49-3158-91AA-1A2B-623ECBD1812B}"/>
              </a:ext>
            </a:extLst>
          </p:cNvPr>
          <p:cNvSpPr/>
          <p:nvPr/>
        </p:nvSpPr>
        <p:spPr>
          <a:xfrm>
            <a:off x="1660602" y="963165"/>
            <a:ext cx="5874050" cy="787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C3D1E-B64D-92AA-B58C-C6ECC47F6958}"/>
              </a:ext>
            </a:extLst>
          </p:cNvPr>
          <p:cNvSpPr/>
          <p:nvPr/>
        </p:nvSpPr>
        <p:spPr>
          <a:xfrm>
            <a:off x="1684827" y="1203056"/>
            <a:ext cx="5746894" cy="266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0960" rtlCol="0" anchor="ctr"/>
          <a:lstStyle/>
          <a:p>
            <a:pPr algn="r"/>
            <a:r>
              <a:rPr lang="en-US" sz="146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183k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05385E-49F5-304C-2B14-BA80AE1A502C}"/>
              </a:ext>
            </a:extLst>
          </p:cNvPr>
          <p:cNvSpPr/>
          <p:nvPr/>
        </p:nvSpPr>
        <p:spPr>
          <a:xfrm>
            <a:off x="1692853" y="1761345"/>
            <a:ext cx="5874050" cy="733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9B46D-B174-53AC-D9C0-0E9F961CB48E}"/>
              </a:ext>
            </a:extLst>
          </p:cNvPr>
          <p:cNvSpPr/>
          <p:nvPr/>
        </p:nvSpPr>
        <p:spPr>
          <a:xfrm>
            <a:off x="1662907" y="2559525"/>
            <a:ext cx="1835929" cy="74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042AA8-E4E0-BDE8-5A32-9BE35825BA42}"/>
              </a:ext>
            </a:extLst>
          </p:cNvPr>
          <p:cNvSpPr/>
          <p:nvPr/>
        </p:nvSpPr>
        <p:spPr>
          <a:xfrm>
            <a:off x="1695156" y="3342054"/>
            <a:ext cx="1835929" cy="695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19C588-77B2-3F23-7973-9B2345CC7DF1}"/>
              </a:ext>
            </a:extLst>
          </p:cNvPr>
          <p:cNvSpPr/>
          <p:nvPr/>
        </p:nvSpPr>
        <p:spPr>
          <a:xfrm>
            <a:off x="1672120" y="4054155"/>
            <a:ext cx="3671857" cy="73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ED58AC-4173-A7F1-4DDB-D84BD9F5988B}"/>
              </a:ext>
            </a:extLst>
          </p:cNvPr>
          <p:cNvSpPr/>
          <p:nvPr/>
        </p:nvSpPr>
        <p:spPr>
          <a:xfrm>
            <a:off x="1684827" y="1951103"/>
            <a:ext cx="5746894" cy="266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0960" rtlCol="0" anchor="ctr"/>
          <a:lstStyle/>
          <a:p>
            <a:pPr algn="r"/>
            <a:r>
              <a:rPr lang="en-US" sz="1467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169k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23FFF0-C759-9BB2-2B18-8802F4BEC9C3}"/>
              </a:ext>
            </a:extLst>
          </p:cNvPr>
          <p:cNvSpPr/>
          <p:nvPr/>
        </p:nvSpPr>
        <p:spPr>
          <a:xfrm>
            <a:off x="1684827" y="2746180"/>
            <a:ext cx="1453110" cy="266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0960" rtlCol="0" anchor="ctr"/>
          <a:lstStyle/>
          <a:p>
            <a:pPr algn="r"/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43k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B72D6F-6287-C46D-D82C-37FC6DE6A4B6}"/>
              </a:ext>
            </a:extLst>
          </p:cNvPr>
          <p:cNvSpPr/>
          <p:nvPr/>
        </p:nvSpPr>
        <p:spPr>
          <a:xfrm>
            <a:off x="1684827" y="3494227"/>
            <a:ext cx="1453110" cy="266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0960" rtlCol="0" anchor="ctr"/>
          <a:lstStyle/>
          <a:p>
            <a:pPr algn="r"/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33k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AF707B-A67E-64C3-8DA4-E57532B560EA}"/>
              </a:ext>
            </a:extLst>
          </p:cNvPr>
          <p:cNvSpPr/>
          <p:nvPr/>
        </p:nvSpPr>
        <p:spPr>
          <a:xfrm>
            <a:off x="1684827" y="4258521"/>
            <a:ext cx="3376209" cy="266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0960" rtlCol="0" anchor="ctr"/>
          <a:lstStyle/>
          <a:p>
            <a:pPr algn="r"/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107k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BEDC90-B713-7BEE-8488-407620F2CFDA}"/>
              </a:ext>
            </a:extLst>
          </p:cNvPr>
          <p:cNvSpPr/>
          <p:nvPr/>
        </p:nvSpPr>
        <p:spPr>
          <a:xfrm>
            <a:off x="1684827" y="1470527"/>
            <a:ext cx="374867" cy="266060"/>
          </a:xfrm>
          <a:prstGeom prst="rect">
            <a:avLst/>
          </a:prstGeom>
          <a:solidFill>
            <a:srgbClr val="ED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60960" rtlCol="0" anchor="ctr"/>
          <a:lstStyle/>
          <a:p>
            <a:pPr algn="r"/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12k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11C433-9401-BBE5-C9E1-4848D60CD0A7}"/>
              </a:ext>
            </a:extLst>
          </p:cNvPr>
          <p:cNvSpPr/>
          <p:nvPr/>
        </p:nvSpPr>
        <p:spPr>
          <a:xfrm>
            <a:off x="1684827" y="2216481"/>
            <a:ext cx="1597808" cy="266060"/>
          </a:xfrm>
          <a:prstGeom prst="rect">
            <a:avLst/>
          </a:prstGeom>
          <a:solidFill>
            <a:srgbClr val="ED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60960" rtlCol="0" anchor="ctr"/>
          <a:lstStyle/>
          <a:p>
            <a:pPr algn="r"/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51k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30C872-43BD-1F0B-0564-066816A1A0A4}"/>
              </a:ext>
            </a:extLst>
          </p:cNvPr>
          <p:cNvSpPr/>
          <p:nvPr/>
        </p:nvSpPr>
        <p:spPr>
          <a:xfrm>
            <a:off x="1684827" y="3009663"/>
            <a:ext cx="286181" cy="266060"/>
          </a:xfrm>
          <a:prstGeom prst="rect">
            <a:avLst/>
          </a:prstGeom>
          <a:solidFill>
            <a:srgbClr val="ED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60960" rtlCol="0" anchor="ctr"/>
          <a:lstStyle/>
          <a:p>
            <a:pPr algn="r"/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9k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006B5-C464-D137-5423-CC628BB18F30}"/>
              </a:ext>
            </a:extLst>
          </p:cNvPr>
          <p:cNvSpPr/>
          <p:nvPr/>
        </p:nvSpPr>
        <p:spPr>
          <a:xfrm>
            <a:off x="1684827" y="3758068"/>
            <a:ext cx="286182" cy="266060"/>
          </a:xfrm>
          <a:prstGeom prst="rect">
            <a:avLst/>
          </a:prstGeom>
          <a:solidFill>
            <a:srgbClr val="ED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60960" rtlCol="0" anchor="ctr"/>
          <a:lstStyle/>
          <a:p>
            <a:pPr algn="r"/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7k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D1A313-8E7C-0922-C942-37B7E5BBCD4A}"/>
              </a:ext>
            </a:extLst>
          </p:cNvPr>
          <p:cNvSpPr/>
          <p:nvPr/>
        </p:nvSpPr>
        <p:spPr>
          <a:xfrm>
            <a:off x="1684826" y="4516319"/>
            <a:ext cx="3493293" cy="274735"/>
          </a:xfrm>
          <a:prstGeom prst="rect">
            <a:avLst/>
          </a:prstGeom>
          <a:solidFill>
            <a:srgbClr val="ED7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60960" rtlCol="0" anchor="ctr"/>
          <a:lstStyle/>
          <a:p>
            <a:pPr algn="r"/>
            <a:r>
              <a:rPr lang="en-US" sz="1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108k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D1000B-AC99-B862-E005-924B90ABF55E}"/>
              </a:ext>
            </a:extLst>
          </p:cNvPr>
          <p:cNvSpPr txBox="1"/>
          <p:nvPr/>
        </p:nvSpPr>
        <p:spPr>
          <a:xfrm>
            <a:off x="1577096" y="953511"/>
            <a:ext cx="1737215" cy="29238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Life Sciences*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D1BB0B-6E9F-E1FB-FF82-25CA7F799F33}"/>
              </a:ext>
            </a:extLst>
          </p:cNvPr>
          <p:cNvSpPr txBox="1"/>
          <p:nvPr/>
        </p:nvSpPr>
        <p:spPr>
          <a:xfrm>
            <a:off x="1577096" y="1711785"/>
            <a:ext cx="1737215" cy="29238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79D1E1-997A-1DE1-0CE6-7EF4AF6C85D4}"/>
              </a:ext>
            </a:extLst>
          </p:cNvPr>
          <p:cNvSpPr txBox="1"/>
          <p:nvPr/>
        </p:nvSpPr>
        <p:spPr>
          <a:xfrm>
            <a:off x="1577096" y="2503190"/>
            <a:ext cx="1737215" cy="29238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Physical Sciences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C95F0F-FC23-D635-4FD6-F3991437DA39}"/>
              </a:ext>
            </a:extLst>
          </p:cNvPr>
          <p:cNvSpPr txBox="1"/>
          <p:nvPr/>
        </p:nvSpPr>
        <p:spPr>
          <a:xfrm>
            <a:off x="1577096" y="3255974"/>
            <a:ext cx="2472793" cy="29238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Mathematical Sciences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A7F350-C6D9-D22F-E1D6-1B0EB7C24BF4}"/>
              </a:ext>
            </a:extLst>
          </p:cNvPr>
          <p:cNvSpPr txBox="1"/>
          <p:nvPr/>
        </p:nvSpPr>
        <p:spPr>
          <a:xfrm>
            <a:off x="1577096" y="4006423"/>
            <a:ext cx="2472793" cy="29238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Computer Sciences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E71016-4321-BA07-F8B5-95E7B2BB2A34}"/>
              </a:ext>
            </a:extLst>
          </p:cNvPr>
          <p:cNvSpPr/>
          <p:nvPr/>
        </p:nvSpPr>
        <p:spPr>
          <a:xfrm>
            <a:off x="3649145" y="2538071"/>
            <a:ext cx="5119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 Many Degrees, So Little Demand</a:t>
            </a:r>
            <a:endParaRPr lang="en-US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number of</a:t>
            </a:r>
            <a:r>
              <a:rPr lang="en-US" sz="1400" dirty="0">
                <a:solidFill>
                  <a:srgbClr val="3266B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  <a:r>
              <a:rPr lang="en-US" sz="1400" b="1" dirty="0">
                <a:solidFill>
                  <a:srgbClr val="3266B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graduates</a:t>
            </a:r>
            <a:r>
              <a:rPr lang="en-US" sz="1400" dirty="0">
                <a:solidFill>
                  <a:srgbClr val="3266B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technical majors (shown: bachelor, master and Ph.D. degrees awarded in 2015-16) </a:t>
            </a:r>
            <a:b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tends to outpace </a:t>
            </a:r>
            <a:r>
              <a:rPr lang="en-US" sz="1400" b="1" dirty="0">
                <a:solidFill>
                  <a:srgbClr val="ED772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job openings </a:t>
            </a:r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(shown: 2014-24 projections, annualized). Computer science is the exception.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174EC-B76D-4EDF-1B50-D08A19F4A750}"/>
              </a:ext>
            </a:extLst>
          </p:cNvPr>
          <p:cNvSpPr/>
          <p:nvPr/>
        </p:nvSpPr>
        <p:spPr>
          <a:xfrm>
            <a:off x="6213021" y="4634863"/>
            <a:ext cx="2476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dirty="0"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Source: The New York Times; Bureau of Labor Statistics, National Center for Education Statistics</a:t>
            </a:r>
          </a:p>
        </p:txBody>
      </p:sp>
    </p:spTree>
    <p:extLst>
      <p:ext uri="{BB962C8B-B14F-4D97-AF65-F5344CB8AC3E}">
        <p14:creationId xmlns:p14="http://schemas.microsoft.com/office/powerpoint/2010/main" val="3276941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5618B7-A7AD-4624-235F-262BD18D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63542-BE5E-68F5-FA16-70F08EF121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America’s ten largest corporations are low-wage employers</a:t>
            </a: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3C6B4A-6A28-9508-EB56-D4D01175FE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420398"/>
              </p:ext>
            </p:extLst>
          </p:nvPr>
        </p:nvGraphicFramePr>
        <p:xfrm>
          <a:off x="267171" y="1096257"/>
          <a:ext cx="8424391" cy="3338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2853">
                  <a:extLst>
                    <a:ext uri="{9D8B030D-6E8A-4147-A177-3AD203B41FA5}">
                      <a16:colId xmlns:a16="http://schemas.microsoft.com/office/drawing/2014/main" val="332278682"/>
                    </a:ext>
                  </a:extLst>
                </a:gridCol>
                <a:gridCol w="1401171">
                  <a:extLst>
                    <a:ext uri="{9D8B030D-6E8A-4147-A177-3AD203B41FA5}">
                      <a16:colId xmlns:a16="http://schemas.microsoft.com/office/drawing/2014/main" val="1330367307"/>
                    </a:ext>
                  </a:extLst>
                </a:gridCol>
                <a:gridCol w="1367407">
                  <a:extLst>
                    <a:ext uri="{9D8B030D-6E8A-4147-A177-3AD203B41FA5}">
                      <a16:colId xmlns:a16="http://schemas.microsoft.com/office/drawing/2014/main" val="1410481813"/>
                    </a:ext>
                  </a:extLst>
                </a:gridCol>
                <a:gridCol w="1350527">
                  <a:extLst>
                    <a:ext uri="{9D8B030D-6E8A-4147-A177-3AD203B41FA5}">
                      <a16:colId xmlns:a16="http://schemas.microsoft.com/office/drawing/2014/main" val="598701973"/>
                    </a:ext>
                  </a:extLst>
                </a:gridCol>
                <a:gridCol w="1612433">
                  <a:extLst>
                    <a:ext uri="{9D8B030D-6E8A-4147-A177-3AD203B41FA5}">
                      <a16:colId xmlns:a16="http://schemas.microsoft.com/office/drawing/2014/main" val="289427245"/>
                    </a:ext>
                  </a:extLst>
                </a:gridCol>
              </a:tblGrid>
              <a:tr h="4582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 Cap.</a:t>
                      </a: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Compensation</a:t>
                      </a: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639297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WALMART,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$559,151,000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$397.486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$20,942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9792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AMAZON.COM,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$386,064,000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1,298,000</a:t>
                      </a:r>
                      <a:endParaRPr lang="en-US" sz="1200" b="0" i="0" u="none" strike="noStrike" dirty="0">
                        <a:solidFill>
                          <a:srgbClr val="19191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19191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$1.634,168 T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19191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$29,007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087969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UNITED PARCEL SERVICE,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$84,628,000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543,000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$120.442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$44,254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27147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DEPOT,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$132,110,000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504,800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$291. 565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$27,389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91183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KROGER CO.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$132, 498,000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$26.266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$24,617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10451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CORP.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$93,561,000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$90.725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$24,535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567735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INTL. BUSINESS MACHINES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$73,620,000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375,300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$112.166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$49,001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097774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BERKSHIRE HATHAWAY,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$65,841,000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$317.883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$68,543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775334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STARBUCKS CORP.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$23,518,000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$100.440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$12,113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79411"/>
                  </a:ext>
                </a:extLst>
              </a:tr>
              <a:tr h="288045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LOWE’S COMPANIES,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649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$89,597,000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3951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$122.255 B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$24,554</a:t>
                      </a:r>
                    </a:p>
                  </a:txBody>
                  <a:tcPr marL="3951" marR="189649" marT="39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117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63945C-17DA-C6FC-BAD8-4D000B1EEC9F}"/>
              </a:ext>
            </a:extLst>
          </p:cNvPr>
          <p:cNvSpPr txBox="1"/>
          <p:nvPr/>
        </p:nvSpPr>
        <p:spPr>
          <a:xfrm>
            <a:off x="1436858" y="4676039"/>
            <a:ext cx="72547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498" indent="-63498"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Source: Taming Corporate Power in the 21st Century, Gerald F. Davis, University of Michigan, forthcoming book</a:t>
            </a:r>
          </a:p>
        </p:txBody>
      </p:sp>
    </p:spTree>
    <p:extLst>
      <p:ext uri="{BB962C8B-B14F-4D97-AF65-F5344CB8AC3E}">
        <p14:creationId xmlns:p14="http://schemas.microsoft.com/office/powerpoint/2010/main" val="2471299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49B1C-5E34-BEDD-5A1B-9E3A8B6C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C317-B70E-2876-C322-55A1D52F4E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America’s wealthiest companies are not large employers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27CF6BD-07D0-4413-407E-5D72CB216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877539"/>
              </p:ext>
            </p:extLst>
          </p:nvPr>
        </p:nvGraphicFramePr>
        <p:xfrm>
          <a:off x="274320" y="1215390"/>
          <a:ext cx="8517914" cy="31004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0337">
                  <a:extLst>
                    <a:ext uri="{9D8B030D-6E8A-4147-A177-3AD203B41FA5}">
                      <a16:colId xmlns:a16="http://schemas.microsoft.com/office/drawing/2014/main" val="332278682"/>
                    </a:ext>
                  </a:extLst>
                </a:gridCol>
                <a:gridCol w="1400955">
                  <a:extLst>
                    <a:ext uri="{9D8B030D-6E8A-4147-A177-3AD203B41FA5}">
                      <a16:colId xmlns:a16="http://schemas.microsoft.com/office/drawing/2014/main" val="1330367307"/>
                    </a:ext>
                  </a:extLst>
                </a:gridCol>
                <a:gridCol w="1267531">
                  <a:extLst>
                    <a:ext uri="{9D8B030D-6E8A-4147-A177-3AD203B41FA5}">
                      <a16:colId xmlns:a16="http://schemas.microsoft.com/office/drawing/2014/main" val="1410481813"/>
                    </a:ext>
                  </a:extLst>
                </a:gridCol>
                <a:gridCol w="1427639">
                  <a:extLst>
                    <a:ext uri="{9D8B030D-6E8A-4147-A177-3AD203B41FA5}">
                      <a16:colId xmlns:a16="http://schemas.microsoft.com/office/drawing/2014/main" val="598701973"/>
                    </a:ext>
                  </a:extLst>
                </a:gridCol>
                <a:gridCol w="1491452">
                  <a:extLst>
                    <a:ext uri="{9D8B030D-6E8A-4147-A177-3AD203B41FA5}">
                      <a16:colId xmlns:a16="http://schemas.microsoft.com/office/drawing/2014/main" val="289427245"/>
                    </a:ext>
                  </a:extLst>
                </a:gridCol>
              </a:tblGrid>
              <a:tr h="3233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 Cap</a:t>
                      </a: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Compensation</a:t>
                      </a: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639297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$274,515,000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$2.007,837 T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$57,783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59792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AMAZON.COM,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$386,064,000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1,298,000</a:t>
                      </a:r>
                      <a:endParaRPr lang="en-US" sz="1200" b="0" i="0" u="none" strike="noStrike" dirty="0">
                        <a:solidFill>
                          <a:srgbClr val="19191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19191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$1.634,168 T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19191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$29,007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087969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MICROSOFT CORP.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$143,015,000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$1.543,306 T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$172,142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27147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TESLA,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$31,536,000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70,757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$668.905 B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$58,455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091183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FACEBOOK,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$85,965,000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58,604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$656.668 B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$262,633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910451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ALPHABET,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$182,527,000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135,301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$526.920 B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$273,493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567735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JOHNSON &amp; JOHNSON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$82,584,000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134,500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$414.310 B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$81,000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097774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WALMART, INC.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$559,151,000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$397.486 B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$20,942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775334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JP MPRGAN CHASE &amp; CO.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$119,995,000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249,184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$387.335 B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$80,102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379411"/>
                  </a:ext>
                </a:extLst>
              </a:tr>
              <a:tr h="27770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MASTERCARD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271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$14,980,000</a:t>
                      </a:r>
                      <a:endParaRPr lang="en-US" sz="12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4048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$352.825 B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$132,114</a:t>
                      </a:r>
                    </a:p>
                  </a:txBody>
                  <a:tcPr marL="4048" marR="194271" marT="4048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21170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B884164-A423-2786-3B67-8E7329486837}"/>
              </a:ext>
            </a:extLst>
          </p:cNvPr>
          <p:cNvSpPr txBox="1"/>
          <p:nvPr/>
        </p:nvSpPr>
        <p:spPr>
          <a:xfrm>
            <a:off x="1436858" y="4676039"/>
            <a:ext cx="72547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498" indent="-63498" algn="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Source: Taming Corporate Power in the 21st Century, Gerald F. Davis, University of Michigan, forthcoming book</a:t>
            </a:r>
          </a:p>
        </p:txBody>
      </p:sp>
    </p:spTree>
    <p:extLst>
      <p:ext uri="{BB962C8B-B14F-4D97-AF65-F5344CB8AC3E}">
        <p14:creationId xmlns:p14="http://schemas.microsoft.com/office/powerpoint/2010/main" val="76163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50DD63-F725-18F2-3B3D-B218009E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D4A3-0270-0744-9370-3D64425AE274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E4611-4D90-FE67-FDB3-CCCE83282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Wealth premiums of college degrees declining</a:t>
            </a:r>
            <a:endParaRPr lang="en-US" sz="2400" dirty="0">
              <a:solidFill>
                <a:schemeClr val="bg1"/>
              </a:solidFill>
              <a:ea typeface="Helvetica Neue"/>
              <a:sym typeface="Helvetica Neue"/>
            </a:endParaRPr>
          </a:p>
        </p:txBody>
      </p:sp>
      <p:pic>
        <p:nvPicPr>
          <p:cNvPr id="5" name="Google Shape;781;ge54899ff54_5_209">
            <a:extLst>
              <a:ext uri="{FF2B5EF4-FFF2-40B4-BE49-F238E27FC236}">
                <a16:creationId xmlns:a16="http://schemas.microsoft.com/office/drawing/2014/main" id="{8FB9658A-F908-748D-6AD0-FD8CE2551F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239" t="47985" r="11038" b="2068"/>
          <a:stretch/>
        </p:blipFill>
        <p:spPr>
          <a:xfrm>
            <a:off x="1215019" y="1628912"/>
            <a:ext cx="6228967" cy="258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81;ge54899ff54_5_209">
            <a:extLst>
              <a:ext uri="{FF2B5EF4-FFF2-40B4-BE49-F238E27FC236}">
                <a16:creationId xmlns:a16="http://schemas.microsoft.com/office/drawing/2014/main" id="{D3E026DA-63C2-B36E-BDDE-286A4D0E98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318" t="26243" r="1865" b="32641"/>
          <a:stretch/>
        </p:blipFill>
        <p:spPr>
          <a:xfrm>
            <a:off x="7794151" y="1889537"/>
            <a:ext cx="554720" cy="1842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81;ge54899ff54_5_209">
            <a:extLst>
              <a:ext uri="{FF2B5EF4-FFF2-40B4-BE49-F238E27FC236}">
                <a16:creationId xmlns:a16="http://schemas.microsoft.com/office/drawing/2014/main" id="{F81C486E-3F0F-8860-B1FF-407CB7B2B8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12140" y="-356601"/>
            <a:ext cx="6291992" cy="44801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586078-9CA0-5462-CB88-A018E3200EEC}"/>
              </a:ext>
            </a:extLst>
          </p:cNvPr>
          <p:cNvSpPr txBox="1"/>
          <p:nvPr/>
        </p:nvSpPr>
        <p:spPr>
          <a:xfrm>
            <a:off x="1092606" y="1086158"/>
            <a:ext cx="7417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Predicted wealth premium by education and birth decade, non-Hispanic White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31CB0-3136-7EDD-3CB3-14C9415EEB43}"/>
              </a:ext>
            </a:extLst>
          </p:cNvPr>
          <p:cNvSpPr txBox="1"/>
          <p:nvPr/>
        </p:nvSpPr>
        <p:spPr>
          <a:xfrm>
            <a:off x="4426226" y="4597989"/>
            <a:ext cx="426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All estimates are adjusted for differences in age.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8FE64-CCB6-D133-6B5E-4F905972CC94}"/>
              </a:ext>
            </a:extLst>
          </p:cNvPr>
          <p:cNvSpPr txBox="1"/>
          <p:nvPr/>
        </p:nvSpPr>
        <p:spPr>
          <a:xfrm rot="16200000">
            <a:off x="595521" y="2606718"/>
            <a:ext cx="981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</a:t>
            </a:r>
          </a:p>
        </p:txBody>
      </p:sp>
    </p:spTree>
    <p:extLst>
      <p:ext uri="{BB962C8B-B14F-4D97-AF65-F5344CB8AC3E}">
        <p14:creationId xmlns:p14="http://schemas.microsoft.com/office/powerpoint/2010/main" val="464023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2030</TotalTime>
  <Words>1579</Words>
  <Application>Microsoft Office PowerPoint</Application>
  <PresentationFormat>On-screen Show (16:9)</PresentationFormat>
  <Paragraphs>304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Avenir Heavy</vt:lpstr>
      <vt:lpstr>Calibri</vt:lpstr>
      <vt:lpstr>Calibri Light</vt:lpstr>
      <vt:lpstr>Helvetica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 choice, or by necessity, people are refashioning their relationship to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Weiss</dc:creator>
  <cp:lastModifiedBy>Stephanie Reynolds</cp:lastModifiedBy>
  <cp:revision>49</cp:revision>
  <dcterms:created xsi:type="dcterms:W3CDTF">2022-11-03T23:10:56Z</dcterms:created>
  <dcterms:modified xsi:type="dcterms:W3CDTF">2022-11-28T16:40:40Z</dcterms:modified>
</cp:coreProperties>
</file>