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4"/>
  </p:notesMasterIdLst>
  <p:sldIdLst>
    <p:sldId id="256" r:id="rId5"/>
    <p:sldId id="257" r:id="rId6"/>
    <p:sldId id="258" r:id="rId7"/>
    <p:sldId id="259" r:id="rId8"/>
    <p:sldId id="260" r:id="rId9"/>
    <p:sldId id="261" r:id="rId10"/>
    <p:sldId id="262" r:id="rId11"/>
    <p:sldId id="264" r:id="rId12"/>
    <p:sldId id="313" r:id="rId13"/>
    <p:sldId id="294" r:id="rId14"/>
    <p:sldId id="266" r:id="rId15"/>
    <p:sldId id="267" r:id="rId16"/>
    <p:sldId id="295" r:id="rId17"/>
    <p:sldId id="300" r:id="rId18"/>
    <p:sldId id="301" r:id="rId19"/>
    <p:sldId id="302" r:id="rId20"/>
    <p:sldId id="296" r:id="rId21"/>
    <p:sldId id="268" r:id="rId22"/>
    <p:sldId id="304" r:id="rId23"/>
    <p:sldId id="303" r:id="rId24"/>
    <p:sldId id="270" r:id="rId25"/>
    <p:sldId id="272" r:id="rId26"/>
    <p:sldId id="307" r:id="rId27"/>
    <p:sldId id="273" r:id="rId28"/>
    <p:sldId id="308" r:id="rId29"/>
    <p:sldId id="274" r:id="rId30"/>
    <p:sldId id="276" r:id="rId31"/>
    <p:sldId id="309" r:id="rId32"/>
    <p:sldId id="277" r:id="rId33"/>
    <p:sldId id="278" r:id="rId34"/>
    <p:sldId id="310" r:id="rId35"/>
    <p:sldId id="279" r:id="rId36"/>
    <p:sldId id="282" r:id="rId37"/>
    <p:sldId id="311" r:id="rId38"/>
    <p:sldId id="314" r:id="rId39"/>
    <p:sldId id="283" r:id="rId40"/>
    <p:sldId id="312" r:id="rId41"/>
    <p:sldId id="306" r:id="rId42"/>
    <p:sldId id="287" r:id="rId43"/>
  </p:sldIdLst>
  <p:sldSz cx="9144000" cy="5143500" type="screen16x9"/>
  <p:notesSz cx="6858000" cy="9144000"/>
  <p:embeddedFontLst>
    <p:embeddedFont>
      <p:font typeface="Arial Narrow" panose="020B060602020203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ambria" panose="02040503050406030204" pitchFamily="18" charset="0"/>
      <p:regular r:id="rId53"/>
      <p:bold r:id="rId54"/>
      <p:italic r:id="rId55"/>
      <p:boldItalic r:id="rId56"/>
    </p:embeddedFont>
    <p:embeddedFont>
      <p:font typeface="Proxima Nova" panose="020B060402020202020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Preister" initials="TP" lastIdx="5" clrIdx="0">
    <p:extLst>
      <p:ext uri="{19B8F6BF-5375-455C-9EA6-DF929625EA0E}">
        <p15:presenceInfo xmlns:p15="http://schemas.microsoft.com/office/powerpoint/2012/main" userId="S::teresa.preister@quantumworkplace.com::f704da3e-effe-45b5-97ed-04dbbf3b43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30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DEF73-2594-B5CB-179D-B8B5CD6B1C65}" v="485" dt="2023-06-08T16:53:31.549"/>
    <p1510:client id="{702C2BC9-C125-2B9A-9558-7F22AF76F6D8}" v="76" dt="2023-06-08T19:47:43.740"/>
    <p1510:client id="{8084AE47-264D-DCFA-C822-C5FA7DCBE134}" v="379" dt="2023-06-08T19:16:46.084"/>
    <p1510:client id="{97CBF51B-9454-48E3-9289-37CB6B9A5C80}" v="22" dt="2023-05-31T21:42:51.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822" y="132"/>
      </p:cViewPr>
      <p:guideLst>
        <p:guide orient="horz" pos="23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roxima Nova" panose="02000506030000020004"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roxima Nova" panose="02000506030000020004" pitchFamily="2" charset="0"/>
              </a:defRPr>
            </a:lvl1pPr>
          </a:lstStyle>
          <a:p>
            <a:fld id="{2E120B7B-B5F5-C143-94AA-9F7398B665C6}" type="datetimeFigureOut">
              <a:rPr lang="en-US" smtClean="0"/>
              <a:pPr/>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roxima Nova" panose="02000506030000020004"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roxima Nova" panose="02000506030000020004" pitchFamily="2" charset="0"/>
              </a:defRPr>
            </a:lvl1pPr>
          </a:lstStyle>
          <a:p>
            <a:fld id="{23C58AEE-9B63-5D4D-9933-F34F7F72AC03}" type="slidenum">
              <a:rPr lang="en-US" smtClean="0"/>
              <a:pPr/>
              <a:t>‹#›</a:t>
            </a:fld>
            <a:endParaRPr lang="en-US"/>
          </a:p>
        </p:txBody>
      </p:sp>
    </p:spTree>
    <p:extLst>
      <p:ext uri="{BB962C8B-B14F-4D97-AF65-F5344CB8AC3E}">
        <p14:creationId xmlns:p14="http://schemas.microsoft.com/office/powerpoint/2010/main" val="226627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roxima Nova" panose="02000506030000020004" pitchFamily="2" charset="0"/>
        <a:ea typeface="+mn-ea"/>
        <a:cs typeface="+mn-cs"/>
      </a:defRPr>
    </a:lvl1pPr>
    <a:lvl2pPr marL="457200" algn="l" defTabSz="914400" rtl="0" eaLnBrk="1" latinLnBrk="0" hangingPunct="1">
      <a:defRPr sz="1200" b="0" i="0" kern="1200">
        <a:solidFill>
          <a:schemeClr val="tx1"/>
        </a:solidFill>
        <a:latin typeface="Proxima Nova" panose="02000506030000020004" pitchFamily="2" charset="0"/>
        <a:ea typeface="+mn-ea"/>
        <a:cs typeface="+mn-cs"/>
      </a:defRPr>
    </a:lvl2pPr>
    <a:lvl3pPr marL="914400" algn="l" defTabSz="914400" rtl="0" eaLnBrk="1" latinLnBrk="0" hangingPunct="1">
      <a:defRPr sz="1200" b="0" i="0" kern="1200">
        <a:solidFill>
          <a:schemeClr val="tx1"/>
        </a:solidFill>
        <a:latin typeface="Proxima Nova" panose="02000506030000020004" pitchFamily="2" charset="0"/>
        <a:ea typeface="+mn-ea"/>
        <a:cs typeface="+mn-cs"/>
      </a:defRPr>
    </a:lvl3pPr>
    <a:lvl4pPr marL="1371600" algn="l" defTabSz="914400" rtl="0" eaLnBrk="1" latinLnBrk="0" hangingPunct="1">
      <a:defRPr sz="1200" b="0" i="0" kern="1200">
        <a:solidFill>
          <a:schemeClr val="tx1"/>
        </a:solidFill>
        <a:latin typeface="Proxima Nova" panose="02000506030000020004" pitchFamily="2" charset="0"/>
        <a:ea typeface="+mn-ea"/>
        <a:cs typeface="+mn-cs"/>
      </a:defRPr>
    </a:lvl4pPr>
    <a:lvl5pPr marL="1828800" algn="l" defTabSz="914400" rtl="0" eaLnBrk="1" latinLnBrk="0" hangingPunct="1">
      <a:defRPr sz="1200" b="0" i="0" kern="1200">
        <a:solidFill>
          <a:schemeClr val="tx1"/>
        </a:solidFill>
        <a:latin typeface="Proxima Nova" panose="0200050603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7471586/#CR8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cbi.nlm.nih.gov/pmc/articles/PMC7471586/#CR8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ncbi.nlm.nih.gov/pmc/articles/PMC7471586/#CR125" TargetMode="External"/><Relationship Id="rId3" Type="http://schemas.openxmlformats.org/officeDocument/2006/relationships/hyperlink" Target="https://www.ncbi.nlm.nih.gov/pmc/articles/PMC7471586/#CR158" TargetMode="External"/><Relationship Id="rId7" Type="http://schemas.openxmlformats.org/officeDocument/2006/relationships/hyperlink" Target="https://www.ncbi.nlm.nih.gov/pmc/articles/PMC7471586/#CR138"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ncbi.nlm.nih.gov/pmc/articles/PMC7471586/#CR90" TargetMode="External"/><Relationship Id="rId5" Type="http://schemas.openxmlformats.org/officeDocument/2006/relationships/hyperlink" Target="https://www.ncbi.nlm.nih.gov/pmc/articles/PMC7471586/#CR133" TargetMode="External"/><Relationship Id="rId4" Type="http://schemas.openxmlformats.org/officeDocument/2006/relationships/hyperlink" Target="https://www.ncbi.nlm.nih.gov/pmc/articles/PMC7471586/#CR146"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t>1</a:t>
            </a:fld>
            <a:endParaRPr lang="en-US"/>
          </a:p>
        </p:txBody>
      </p:sp>
    </p:spTree>
    <p:extLst>
      <p:ext uri="{BB962C8B-B14F-4D97-AF65-F5344CB8AC3E}">
        <p14:creationId xmlns:p14="http://schemas.microsoft.com/office/powerpoint/2010/main" val="1498277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t>10</a:t>
            </a:fld>
            <a:endParaRPr lang="en-US"/>
          </a:p>
        </p:txBody>
      </p:sp>
    </p:spTree>
    <p:extLst>
      <p:ext uri="{BB962C8B-B14F-4D97-AF65-F5344CB8AC3E}">
        <p14:creationId xmlns:p14="http://schemas.microsoft.com/office/powerpoint/2010/main" val="414761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Teresa</a:t>
            </a:r>
          </a:p>
          <a:p>
            <a:r>
              <a:rPr lang="en-US">
                <a:latin typeface="Proxima Nova"/>
              </a:rPr>
              <a:t>Building a culture good for all generations. No evidence that a younger employees looking for a job today is any different than 20 -40 – 60 years ago. Need to get the basics of culture right, and not pander toward certain generations. Too many myths out there about generations. Generations also represent protected workplace classes</a:t>
            </a:r>
          </a:p>
        </p:txBody>
      </p:sp>
      <p:sp>
        <p:nvSpPr>
          <p:cNvPr id="4" name="Slide Number Placeholder 3"/>
          <p:cNvSpPr>
            <a:spLocks noGrp="1"/>
          </p:cNvSpPr>
          <p:nvPr>
            <p:ph type="sldNum" sz="quarter" idx="5"/>
          </p:nvPr>
        </p:nvSpPr>
        <p:spPr/>
        <p:txBody>
          <a:bodyPr/>
          <a:lstStyle/>
          <a:p>
            <a:fld id="{23C58AEE-9B63-5D4D-9933-F34F7F72AC03}" type="slidenum">
              <a:rPr lang="en-US" smtClean="0"/>
              <a:pPr/>
              <a:t>11</a:t>
            </a:fld>
            <a:endParaRPr lang="en-US"/>
          </a:p>
        </p:txBody>
      </p:sp>
    </p:spTree>
    <p:extLst>
      <p:ext uri="{BB962C8B-B14F-4D97-AF65-F5344CB8AC3E}">
        <p14:creationId xmlns:p14="http://schemas.microsoft.com/office/powerpoint/2010/main" val="359403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Teresa</a:t>
            </a:r>
          </a:p>
          <a:p>
            <a:endParaRPr lang="en-US"/>
          </a:p>
          <a:p>
            <a:r>
              <a:rPr lang="en-US">
                <a:latin typeface="Proxima Nova"/>
              </a:rPr>
              <a:t>Indeed, a recent consensus study published by the National Academies of Sciences, Engineering, and Medicine (NASEM) concluded that “Categorizing workers with generational labels like ‘baby boomer’ or ‘millennial’ to define their needs and behaviors is not supported by research, and cannot adequately inform workforce management decisions…” (NASEM, </a:t>
            </a:r>
            <a:r>
              <a:rPr lang="en-US">
                <a:latin typeface="Proxima Nova"/>
                <a:hlinkClick r:id="rId3"/>
              </a:rPr>
              <a:t>2020a</a:t>
            </a:r>
            <a:r>
              <a:rPr lang="en-US">
                <a:latin typeface="Proxima Nova"/>
              </a:rPr>
              <a:t>; see also NASEM, </a:t>
            </a:r>
            <a:r>
              <a:rPr lang="en-US">
                <a:latin typeface="Proxima Nova"/>
                <a:hlinkClick r:id="rId4"/>
              </a:rPr>
              <a:t>2020b</a:t>
            </a:r>
            <a:r>
              <a:rPr lang="en-US">
                <a:latin typeface="Proxima Nova"/>
              </a:rPr>
              <a:t>).</a:t>
            </a:r>
          </a:p>
        </p:txBody>
      </p:sp>
      <p:sp>
        <p:nvSpPr>
          <p:cNvPr id="4" name="Slide Number Placeholder 3"/>
          <p:cNvSpPr>
            <a:spLocks noGrp="1"/>
          </p:cNvSpPr>
          <p:nvPr>
            <p:ph type="sldNum" sz="quarter" idx="5"/>
          </p:nvPr>
        </p:nvSpPr>
        <p:spPr/>
        <p:txBody>
          <a:bodyPr/>
          <a:lstStyle/>
          <a:p>
            <a:fld id="{23C58AEE-9B63-5D4D-9933-F34F7F72AC03}" type="slidenum">
              <a:rPr lang="en-US" smtClean="0"/>
              <a:pPr/>
              <a:t>12</a:t>
            </a:fld>
            <a:endParaRPr lang="en-US"/>
          </a:p>
        </p:txBody>
      </p:sp>
    </p:spTree>
    <p:extLst>
      <p:ext uri="{BB962C8B-B14F-4D97-AF65-F5344CB8AC3E}">
        <p14:creationId xmlns:p14="http://schemas.microsoft.com/office/powerpoint/2010/main" val="244002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pPr/>
              <a:t>13</a:t>
            </a:fld>
            <a:endParaRPr lang="en-US"/>
          </a:p>
        </p:txBody>
      </p:sp>
    </p:spTree>
    <p:extLst>
      <p:ext uri="{BB962C8B-B14F-4D97-AF65-F5344CB8AC3E}">
        <p14:creationId xmlns:p14="http://schemas.microsoft.com/office/powerpoint/2010/main" val="34894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Proxima Nova"/>
                <a:cs typeface="Calibri"/>
              </a:rPr>
              <a:t>-  </a:t>
            </a:r>
            <a:r>
              <a:rPr lang="en-US">
                <a:latin typeface="Proxima Nova"/>
              </a:rPr>
              <a:t>Shane</a:t>
            </a:r>
            <a:r>
              <a:rPr lang="en-US">
                <a:latin typeface="Proxima Nova"/>
                <a:cs typeface="Calibri"/>
              </a:rPr>
              <a:t> </a:t>
            </a:r>
            <a:endParaRPr lang="en-US"/>
          </a:p>
          <a:p>
            <a:pPr marL="0" marR="0" lvl="0" indent="0" algn="l" defTabSz="914400">
              <a:lnSpc>
                <a:spcPct val="100000"/>
              </a:lnSpc>
              <a:spcBef>
                <a:spcPts val="0"/>
              </a:spcBef>
              <a:spcAft>
                <a:spcPts val="0"/>
              </a:spcAft>
              <a:buClrTx/>
              <a:buSzTx/>
              <a:buFontTx/>
              <a:buNone/>
              <a:tabLst/>
              <a:defRPr/>
            </a:pPr>
            <a:r>
              <a:rPr lang="en-US">
                <a:highlight>
                  <a:srgbClr val="FFFF00"/>
                </a:highlight>
                <a:latin typeface="Proxima Nova"/>
                <a:cs typeface="Calibri"/>
              </a:rPr>
              <a:t>Managers should work to create a strong culture for everyone on their team, regardless of age or other factors</a:t>
            </a:r>
            <a:endParaRPr lang="en-US">
              <a:latin typeface="Proxima Nova"/>
            </a:endParaRPr>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pPr/>
              <a:t>14</a:t>
            </a:fld>
            <a:endParaRPr lang="en-US"/>
          </a:p>
        </p:txBody>
      </p:sp>
    </p:spTree>
    <p:extLst>
      <p:ext uri="{BB962C8B-B14F-4D97-AF65-F5344CB8AC3E}">
        <p14:creationId xmlns:p14="http://schemas.microsoft.com/office/powerpoint/2010/main" val="364813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Shane </a:t>
            </a:r>
            <a:endParaRPr lang="en-US">
              <a:latin typeface="Proxima Nova"/>
              <a:cs typeface="Calibri"/>
            </a:endParaRPr>
          </a:p>
          <a:p>
            <a:r>
              <a:rPr lang="en-US">
                <a:latin typeface="Calibri"/>
                <a:cs typeface="Calibri"/>
              </a:rPr>
              <a:t>We think our beliefs and experiences are new, when in reality they are similar to issues attributed to relatively younger or older generations for millennia. Ex: “out of touch” older generations and lazy and self-centered or entitled younger generations. </a:t>
            </a:r>
            <a:endParaRPr lang="en-US"/>
          </a:p>
          <a:p>
            <a:endParaRPr lang="en-US">
              <a:latin typeface="Calibri"/>
              <a:cs typeface="Calibri"/>
            </a:endParaRPr>
          </a:p>
          <a:p>
            <a:r>
              <a:rPr lang="en-US">
                <a:latin typeface="Calibri"/>
                <a:cs typeface="Calibri"/>
              </a:rPr>
              <a:t>“</a:t>
            </a:r>
            <a:r>
              <a:rPr lang="en-US" b="0" i="0">
                <a:solidFill>
                  <a:srgbClr val="212121"/>
                </a:solidFill>
                <a:effectLst/>
                <a:latin typeface="Cambria" panose="02040503050406030204" pitchFamily="18" charset="0"/>
              </a:rPr>
              <a:t>One of the more obvious examples is in referring to generations with self-referent terminology: New York Magazine wrote about youth in the so-called “Me” Decade (Wolfe, </a:t>
            </a:r>
            <a:r>
              <a:rPr lang="en-US" b="0" i="0" u="sng">
                <a:solidFill>
                  <a:srgbClr val="376FAA"/>
                </a:solidFill>
                <a:effectLst/>
                <a:latin typeface="Cambria" panose="02040503050406030204" pitchFamily="18" charset="0"/>
                <a:hlinkClick r:id="rId3"/>
              </a:rPr>
              <a:t>1976</a:t>
            </a:r>
            <a:r>
              <a:rPr lang="en-US" b="0" i="0">
                <a:solidFill>
                  <a:srgbClr val="212121"/>
                </a:solidFill>
                <a:effectLst/>
                <a:latin typeface="Cambria" panose="02040503050406030204" pitchFamily="18" charset="0"/>
              </a:rPr>
              <a:t>) over 30 years prior to Twenge’s (</a:t>
            </a:r>
            <a:r>
              <a:rPr lang="en-US" b="0" i="0" u="sng">
                <a:solidFill>
                  <a:srgbClr val="376FAA"/>
                </a:solidFill>
                <a:effectLst/>
                <a:latin typeface="Cambria" panose="02040503050406030204" pitchFamily="18" charset="0"/>
                <a:hlinkClick r:id="rId4"/>
              </a:rPr>
              <a:t>2006</a:t>
            </a:r>
            <a:r>
              <a:rPr lang="en-US" b="0" i="0">
                <a:solidFill>
                  <a:srgbClr val="212121"/>
                </a:solidFill>
                <a:effectLst/>
                <a:latin typeface="Cambria" panose="02040503050406030204" pitchFamily="18" charset="0"/>
              </a:rPr>
              <a:t>) work on “Generation Me,” Time Magazine’s (Stein, </a:t>
            </a:r>
            <a:r>
              <a:rPr lang="en-US" b="0" i="0" u="sng">
                <a:solidFill>
                  <a:srgbClr val="376FAA"/>
                </a:solidFill>
                <a:effectLst/>
                <a:latin typeface="Cambria" panose="02040503050406030204" pitchFamily="18" charset="0"/>
                <a:hlinkClick r:id="rId5"/>
              </a:rPr>
              <a:t>2013</a:t>
            </a:r>
            <a:r>
              <a:rPr lang="en-US" b="0" i="0">
                <a:solidFill>
                  <a:srgbClr val="212121"/>
                </a:solidFill>
                <a:effectLst/>
                <a:latin typeface="Cambria" panose="02040503050406030204" pitchFamily="18" charset="0"/>
              </a:rPr>
              <a:t>) publication on the “Me </a:t>
            </a:r>
            <a:r>
              <a:rPr lang="en-US" b="0" i="0" err="1">
                <a:solidFill>
                  <a:srgbClr val="212121"/>
                </a:solidFill>
                <a:effectLst/>
                <a:latin typeface="Cambria" panose="02040503050406030204" pitchFamily="18" charset="0"/>
              </a:rPr>
              <a:t>Me</a:t>
            </a:r>
            <a:r>
              <a:rPr lang="en-US" b="0" i="0">
                <a:solidFill>
                  <a:srgbClr val="212121"/>
                </a:solidFill>
                <a:effectLst/>
                <a:latin typeface="Cambria" panose="02040503050406030204" pitchFamily="18" charset="0"/>
              </a:rPr>
              <a:t> </a:t>
            </a:r>
            <a:r>
              <a:rPr lang="en-US" b="0" i="0" err="1">
                <a:solidFill>
                  <a:srgbClr val="212121"/>
                </a:solidFill>
                <a:effectLst/>
                <a:latin typeface="Cambria" panose="02040503050406030204" pitchFamily="18" charset="0"/>
              </a:rPr>
              <a:t>Me</a:t>
            </a:r>
            <a:r>
              <a:rPr lang="en-US" b="0" i="0">
                <a:solidFill>
                  <a:srgbClr val="212121"/>
                </a:solidFill>
                <a:effectLst/>
                <a:latin typeface="Cambria" panose="02040503050406030204" pitchFamily="18" charset="0"/>
              </a:rPr>
              <a:t>” generation, and even the British Army’s recent use of the phrase “Me </a:t>
            </a:r>
            <a:r>
              <a:rPr lang="en-US" b="0" i="0" err="1">
                <a:solidFill>
                  <a:srgbClr val="212121"/>
                </a:solidFill>
                <a:effectLst/>
                <a:latin typeface="Cambria" panose="02040503050406030204" pitchFamily="18" charset="0"/>
              </a:rPr>
              <a:t>Me</a:t>
            </a:r>
            <a:r>
              <a:rPr lang="en-US" b="0" i="0">
                <a:solidFill>
                  <a:srgbClr val="212121"/>
                </a:solidFill>
                <a:effectLst/>
                <a:latin typeface="Cambria" panose="02040503050406030204" pitchFamily="18" charset="0"/>
              </a:rPr>
              <a:t> </a:t>
            </a:r>
            <a:r>
              <a:rPr lang="en-US" b="0" i="0" err="1">
                <a:solidFill>
                  <a:srgbClr val="212121"/>
                </a:solidFill>
                <a:effectLst/>
                <a:latin typeface="Cambria" panose="02040503050406030204" pitchFamily="18" charset="0"/>
              </a:rPr>
              <a:t>Me</a:t>
            </a:r>
            <a:r>
              <a:rPr lang="en-US" b="0" i="0">
                <a:solidFill>
                  <a:srgbClr val="212121"/>
                </a:solidFill>
                <a:effectLst/>
                <a:latin typeface="Cambria" panose="02040503050406030204" pitchFamily="18" charset="0"/>
              </a:rPr>
              <a:t> Millennials…Your Army needs you and your self belief” in recruitment ads (Nicholls, </a:t>
            </a:r>
            <a:r>
              <a:rPr lang="en-US" b="0" i="0" u="sng">
                <a:solidFill>
                  <a:srgbClr val="376FAA"/>
                </a:solidFill>
                <a:effectLst/>
                <a:latin typeface="Cambria" panose="02040503050406030204" pitchFamily="18" charset="0"/>
                <a:hlinkClick r:id="rId6"/>
              </a:rPr>
              <a:t>2019</a:t>
            </a:r>
            <a:r>
              <a:rPr lang="en-US" b="0" i="0">
                <a:solidFill>
                  <a:srgbClr val="212121"/>
                </a:solidFill>
                <a:effectLst/>
                <a:latin typeface="Cambria" panose="02040503050406030204" pitchFamily="18" charset="0"/>
              </a:rPr>
              <a:t>)</a:t>
            </a:r>
            <a:r>
              <a:rPr lang="en-US" b="0" i="0">
                <a:solidFill>
                  <a:srgbClr val="212121"/>
                </a:solidFill>
                <a:effectLst/>
                <a:latin typeface="Calibri"/>
                <a:cs typeface="Calibri"/>
              </a:rPr>
              <a:t>”</a:t>
            </a:r>
          </a:p>
          <a:p>
            <a:endParaRPr lang="en-US" b="0" i="0">
              <a:solidFill>
                <a:srgbClr val="212121"/>
              </a:solidFill>
              <a:effectLst/>
              <a:latin typeface="Calibri"/>
              <a:cs typeface="Calibri"/>
            </a:endParaRPr>
          </a:p>
          <a:p>
            <a:r>
              <a:rPr lang="en-US" b="0" i="0">
                <a:solidFill>
                  <a:srgbClr val="212121"/>
                </a:solidFill>
                <a:effectLst/>
                <a:latin typeface="Cambria" panose="02040503050406030204" pitchFamily="18" charset="0"/>
              </a:rPr>
              <a:t>Moreover, similar concerns have been voiced throughout the years regarding the rise and fall of consumer preferences, including concerns about young people upending and revolutionizing romantic relationships and transportation (e.g., Thompson, </a:t>
            </a:r>
            <a:r>
              <a:rPr lang="en-US" b="0" i="0" u="sng">
                <a:solidFill>
                  <a:srgbClr val="376FAA"/>
                </a:solidFill>
                <a:effectLst/>
                <a:latin typeface="Cambria" panose="02040503050406030204" pitchFamily="18" charset="0"/>
                <a:hlinkClick r:id="rId7"/>
              </a:rPr>
              <a:t>2016</a:t>
            </a:r>
            <a:r>
              <a:rPr lang="en-US" b="0" i="0">
                <a:solidFill>
                  <a:srgbClr val="212121"/>
                </a:solidFill>
                <a:effectLst/>
                <a:latin typeface="Cambria" panose="02040503050406030204" pitchFamily="18" charset="0"/>
              </a:rPr>
              <a:t>), or being corrupted by new forms of popular media like the radio in the 1930s (Schwartz, </a:t>
            </a:r>
            <a:r>
              <a:rPr lang="en-US" b="0" i="0" u="sng">
                <a:solidFill>
                  <a:srgbClr val="376FAA"/>
                </a:solidFill>
                <a:effectLst/>
                <a:latin typeface="Cambria" panose="02040503050406030204" pitchFamily="18" charset="0"/>
                <a:hlinkClick r:id="rId8"/>
              </a:rPr>
              <a:t>2015</a:t>
            </a:r>
            <a:r>
              <a:rPr lang="en-US" b="0" i="0">
                <a:solidFill>
                  <a:srgbClr val="212121"/>
                </a:solidFill>
                <a:effectLst/>
                <a:latin typeface="Cambria" panose="02040503050406030204" pitchFamily="18" charset="0"/>
              </a:rPr>
              <a:t>).</a:t>
            </a:r>
            <a:endParaRPr lang="en-US" b="0" i="0">
              <a:solidFill>
                <a:srgbClr val="212121"/>
              </a:solidFill>
              <a:effectLst/>
              <a:latin typeface="Calibri"/>
              <a:cs typeface="Calibri"/>
            </a:endParaRPr>
          </a:p>
          <a:p>
            <a:endParaRPr lang="en-US">
              <a:latin typeface="Calibri"/>
              <a:cs typeface="Calibri"/>
            </a:endParaRPr>
          </a:p>
          <a:p>
            <a:r>
              <a:rPr lang="en-US">
                <a:latin typeface="Calibri"/>
                <a:cs typeface="Calibri"/>
              </a:rPr>
              <a:t>Generations give a convenient "wrapper" to the complexities of age and aging in dynamic environments. </a:t>
            </a:r>
            <a:r>
              <a:rPr lang="en-US" b="0" i="0">
                <a:solidFill>
                  <a:srgbClr val="212121"/>
                </a:solidFill>
                <a:effectLst/>
                <a:latin typeface="Cambria" panose="02040503050406030204" pitchFamily="18" charset="0"/>
              </a:rPr>
              <a:t>Rather than blaming those of younger generations for disrupting work and life more generally, societal trends and events are a more appropriate, fitting, and ultimately addressable explanation (i.e., through non-ageist interventions and policies).</a:t>
            </a:r>
            <a:endParaRPr lang="en-US">
              <a:latin typeface="Calibri"/>
              <a:cs typeface="Calibri"/>
            </a:endParaRPr>
          </a:p>
        </p:txBody>
      </p:sp>
      <p:sp>
        <p:nvSpPr>
          <p:cNvPr id="4" name="Slide Number Placeholder 3"/>
          <p:cNvSpPr>
            <a:spLocks noGrp="1"/>
          </p:cNvSpPr>
          <p:nvPr>
            <p:ph type="sldNum" sz="quarter" idx="5"/>
          </p:nvPr>
        </p:nvSpPr>
        <p:spPr/>
        <p:txBody>
          <a:bodyPr/>
          <a:lstStyle/>
          <a:p>
            <a:fld id="{23C58AEE-9B63-5D4D-9933-F34F7F72AC03}" type="slidenum">
              <a:rPr lang="en-US" smtClean="0"/>
              <a:pPr/>
              <a:t>15</a:t>
            </a:fld>
            <a:endParaRPr lang="en-US"/>
          </a:p>
        </p:txBody>
      </p:sp>
    </p:spTree>
    <p:extLst>
      <p:ext uri="{BB962C8B-B14F-4D97-AF65-F5344CB8AC3E}">
        <p14:creationId xmlns:p14="http://schemas.microsoft.com/office/powerpoint/2010/main" val="117830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a:p>
            <a:r>
              <a:rPr lang="en-US">
                <a:latin typeface="Proxima Nova"/>
              </a:rPr>
              <a:t>Move away from managing assumed preferences based upon any demographic</a:t>
            </a:r>
            <a:endParaRPr lang="en-US"/>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pPr/>
              <a:t>16</a:t>
            </a:fld>
            <a:endParaRPr lang="en-US"/>
          </a:p>
        </p:txBody>
      </p:sp>
    </p:spTree>
    <p:extLst>
      <p:ext uri="{BB962C8B-B14F-4D97-AF65-F5344CB8AC3E}">
        <p14:creationId xmlns:p14="http://schemas.microsoft.com/office/powerpoint/2010/main" val="2230047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Shane </a:t>
            </a:r>
            <a:endParaRPr lang="en-US"/>
          </a:p>
          <a:p>
            <a:r>
              <a:rPr lang="en-US">
                <a:latin typeface="Proxima Nova"/>
              </a:rPr>
              <a:t>There are , and have been many generations in the workplace, what has changed that has impacted workplace, How do we create a culture that everyone can thrive in, retain, identify HiPos at all ages. </a:t>
            </a:r>
            <a:r>
              <a:rPr lang="en-US" err="1">
                <a:latin typeface="Proxima Nova"/>
              </a:rPr>
              <a:t>GenZ</a:t>
            </a:r>
            <a:r>
              <a:rPr lang="en-US">
                <a:latin typeface="Proxima Nova"/>
              </a:rPr>
              <a:t> 1997 – 2012 – ridiculous to paint everyone in a gen w/ the same portrait – 26 y/o to 11 y/o </a:t>
            </a:r>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pPr/>
              <a:t>17</a:t>
            </a:fld>
            <a:endParaRPr lang="en-US"/>
          </a:p>
        </p:txBody>
      </p:sp>
    </p:spTree>
    <p:extLst>
      <p:ext uri="{BB962C8B-B14F-4D97-AF65-F5344CB8AC3E}">
        <p14:creationId xmlns:p14="http://schemas.microsoft.com/office/powerpoint/2010/main" val="3154351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pPr/>
              <a:t>18</a:t>
            </a:fld>
            <a:endParaRPr lang="en-US"/>
          </a:p>
        </p:txBody>
      </p:sp>
    </p:spTree>
    <p:extLst>
      <p:ext uri="{BB962C8B-B14F-4D97-AF65-F5344CB8AC3E}">
        <p14:creationId xmlns:p14="http://schemas.microsoft.com/office/powerpoint/2010/main" val="304906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Shane</a:t>
            </a:r>
          </a:p>
          <a:p>
            <a:r>
              <a:rPr lang="en-US">
                <a:latin typeface="Proxima Nova"/>
              </a:rPr>
              <a:t>Speak to the top ways employees experience culture – we discuss the top three ways </a:t>
            </a:r>
            <a:r>
              <a:rPr lang="en-US" err="1">
                <a:latin typeface="Proxima Nova"/>
              </a:rPr>
              <a:t>ees</a:t>
            </a:r>
            <a:r>
              <a:rPr lang="en-US">
                <a:latin typeface="Proxima Nova"/>
              </a:rPr>
              <a:t> experience culture. Performance </a:t>
            </a:r>
            <a:r>
              <a:rPr lang="en-US" err="1">
                <a:latin typeface="Proxima Nova"/>
              </a:rPr>
              <a:t>Mgmt</a:t>
            </a:r>
            <a:r>
              <a:rPr lang="en-US">
                <a:latin typeface="Proxima Nova"/>
              </a:rPr>
              <a:t>, Trust in Leadership (mission) (who is resp. for shaping culture… Leaders), recognition</a:t>
            </a:r>
          </a:p>
        </p:txBody>
      </p:sp>
      <p:sp>
        <p:nvSpPr>
          <p:cNvPr id="4" name="Slide Number Placeholder 3"/>
          <p:cNvSpPr>
            <a:spLocks noGrp="1"/>
          </p:cNvSpPr>
          <p:nvPr>
            <p:ph type="sldNum" sz="quarter" idx="5"/>
          </p:nvPr>
        </p:nvSpPr>
        <p:spPr/>
        <p:txBody>
          <a:bodyPr/>
          <a:lstStyle/>
          <a:p>
            <a:fld id="{23C58AEE-9B63-5D4D-9933-F34F7F72AC03}" type="slidenum">
              <a:rPr lang="en-US" smtClean="0"/>
              <a:pPr/>
              <a:t>19</a:t>
            </a:fld>
            <a:endParaRPr lang="en-US"/>
          </a:p>
        </p:txBody>
      </p:sp>
    </p:spTree>
    <p:extLst>
      <p:ext uri="{BB962C8B-B14F-4D97-AF65-F5344CB8AC3E}">
        <p14:creationId xmlns:p14="http://schemas.microsoft.com/office/powerpoint/2010/main" val="67978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Both</a:t>
            </a:r>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pPr/>
              <a:t>2</a:t>
            </a:fld>
            <a:endParaRPr lang="en-US"/>
          </a:p>
        </p:txBody>
      </p:sp>
    </p:spTree>
    <p:extLst>
      <p:ext uri="{BB962C8B-B14F-4D97-AF65-F5344CB8AC3E}">
        <p14:creationId xmlns:p14="http://schemas.microsoft.com/office/powerpoint/2010/main" val="2734789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pPr/>
              <a:t>20</a:t>
            </a:fld>
            <a:endParaRPr lang="en-US"/>
          </a:p>
        </p:txBody>
      </p:sp>
    </p:spTree>
    <p:extLst>
      <p:ext uri="{BB962C8B-B14F-4D97-AF65-F5344CB8AC3E}">
        <p14:creationId xmlns:p14="http://schemas.microsoft.com/office/powerpoint/2010/main" val="1147685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Teresa </a:t>
            </a:r>
            <a:endParaRPr lang="en-US"/>
          </a:p>
          <a:p>
            <a:r>
              <a:rPr lang="en-US">
                <a:latin typeface="Proxima Nova"/>
              </a:rPr>
              <a:t>What's one word you would use to describe your emotional state or reaction to performance management? </a:t>
            </a:r>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pPr/>
              <a:t>21</a:t>
            </a:fld>
            <a:endParaRPr lang="en-US"/>
          </a:p>
        </p:txBody>
      </p:sp>
    </p:spTree>
    <p:extLst>
      <p:ext uri="{BB962C8B-B14F-4D97-AF65-F5344CB8AC3E}">
        <p14:creationId xmlns:p14="http://schemas.microsoft.com/office/powerpoint/2010/main" val="130073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Teresa</a:t>
            </a:r>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t>22</a:t>
            </a:fld>
            <a:endParaRPr lang="en-US"/>
          </a:p>
        </p:txBody>
      </p:sp>
    </p:spTree>
    <p:extLst>
      <p:ext uri="{BB962C8B-B14F-4D97-AF65-F5344CB8AC3E}">
        <p14:creationId xmlns:p14="http://schemas.microsoft.com/office/powerpoint/2010/main" val="37003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Teresa</a:t>
            </a:r>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t>23</a:t>
            </a:fld>
            <a:endParaRPr lang="en-US"/>
          </a:p>
        </p:txBody>
      </p:sp>
    </p:spTree>
    <p:extLst>
      <p:ext uri="{BB962C8B-B14F-4D97-AF65-F5344CB8AC3E}">
        <p14:creationId xmlns:p14="http://schemas.microsoft.com/office/powerpoint/2010/main" val="129530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Teresa</a:t>
            </a:r>
          </a:p>
          <a:p>
            <a:r>
              <a:rPr lang="en-US">
                <a:latin typeface="Proxima Nova"/>
              </a:rPr>
              <a:t>What’s one thing that you’ve seen or experienced that was PM done right? What is one thing that went wrong? Felt toxic?</a:t>
            </a:r>
          </a:p>
        </p:txBody>
      </p:sp>
      <p:sp>
        <p:nvSpPr>
          <p:cNvPr id="4" name="Slide Number Placeholder 3"/>
          <p:cNvSpPr>
            <a:spLocks noGrp="1"/>
          </p:cNvSpPr>
          <p:nvPr>
            <p:ph type="sldNum" sz="quarter" idx="5"/>
          </p:nvPr>
        </p:nvSpPr>
        <p:spPr/>
        <p:txBody>
          <a:bodyPr/>
          <a:lstStyle/>
          <a:p>
            <a:fld id="{23C58AEE-9B63-5D4D-9933-F34F7F72AC03}" type="slidenum">
              <a:rPr lang="en-US" smtClean="0"/>
              <a:pPr/>
              <a:t>24</a:t>
            </a:fld>
            <a:endParaRPr lang="en-US"/>
          </a:p>
        </p:txBody>
      </p:sp>
    </p:spTree>
    <p:extLst>
      <p:ext uri="{BB962C8B-B14F-4D97-AF65-F5344CB8AC3E}">
        <p14:creationId xmlns:p14="http://schemas.microsoft.com/office/powerpoint/2010/main" val="3542349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Teresa</a:t>
            </a:r>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t>25</a:t>
            </a:fld>
            <a:endParaRPr lang="en-US"/>
          </a:p>
        </p:txBody>
      </p:sp>
    </p:spTree>
    <p:extLst>
      <p:ext uri="{BB962C8B-B14F-4D97-AF65-F5344CB8AC3E}">
        <p14:creationId xmlns:p14="http://schemas.microsoft.com/office/powerpoint/2010/main" val="2816693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Proxima Nova"/>
              </a:rPr>
              <a:t>Shane</a:t>
            </a:r>
            <a:endParaRPr lang="en-US"/>
          </a:p>
          <a:p>
            <a:pPr marL="0" marR="0" lvl="0" indent="0" algn="l" defTabSz="914400">
              <a:lnSpc>
                <a:spcPct val="100000"/>
              </a:lnSpc>
              <a:spcBef>
                <a:spcPts val="0"/>
              </a:spcBef>
              <a:spcAft>
                <a:spcPts val="0"/>
              </a:spcAft>
              <a:buNone/>
              <a:tabLst/>
              <a:defRPr/>
            </a:pPr>
            <a:r>
              <a:rPr lang="en-US">
                <a:latin typeface="Proxima Nova"/>
              </a:rPr>
              <a:t>What does it mean to trust leaders?</a:t>
            </a:r>
            <a:endParaRPr lang="en-US"/>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pPr/>
              <a:t>26</a:t>
            </a:fld>
            <a:endParaRPr lang="en-US"/>
          </a:p>
        </p:txBody>
      </p:sp>
    </p:spTree>
    <p:extLst>
      <p:ext uri="{BB962C8B-B14F-4D97-AF65-F5344CB8AC3E}">
        <p14:creationId xmlns:p14="http://schemas.microsoft.com/office/powerpoint/2010/main" val="3117803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t>27</a:t>
            </a:fld>
            <a:endParaRPr lang="en-US"/>
          </a:p>
        </p:txBody>
      </p:sp>
    </p:spTree>
    <p:extLst>
      <p:ext uri="{BB962C8B-B14F-4D97-AF65-F5344CB8AC3E}">
        <p14:creationId xmlns:p14="http://schemas.microsoft.com/office/powerpoint/2010/main" val="3067959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t>28</a:t>
            </a:fld>
            <a:endParaRPr lang="en-US"/>
          </a:p>
        </p:txBody>
      </p:sp>
    </p:spTree>
    <p:extLst>
      <p:ext uri="{BB962C8B-B14F-4D97-AF65-F5344CB8AC3E}">
        <p14:creationId xmlns:p14="http://schemas.microsoft.com/office/powerpoint/2010/main" val="750109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pPr/>
              <a:t>29</a:t>
            </a:fld>
            <a:endParaRPr lang="en-US"/>
          </a:p>
        </p:txBody>
      </p:sp>
    </p:spTree>
    <p:extLst>
      <p:ext uri="{BB962C8B-B14F-4D97-AF65-F5344CB8AC3E}">
        <p14:creationId xmlns:p14="http://schemas.microsoft.com/office/powerpoint/2010/main" val="149791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t>3</a:t>
            </a:fld>
            <a:endParaRPr lang="en-US"/>
          </a:p>
        </p:txBody>
      </p:sp>
    </p:spTree>
    <p:extLst>
      <p:ext uri="{BB962C8B-B14F-4D97-AF65-F5344CB8AC3E}">
        <p14:creationId xmlns:p14="http://schemas.microsoft.com/office/powerpoint/2010/main" val="1522893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Shane</a:t>
            </a:r>
          </a:p>
          <a:p>
            <a:pPr marL="0" marR="0" lvl="0" indent="0" algn="l" defTabSz="914400">
              <a:lnSpc>
                <a:spcPct val="100000"/>
              </a:lnSpc>
              <a:spcBef>
                <a:spcPts val="0"/>
              </a:spcBef>
              <a:spcAft>
                <a:spcPts val="0"/>
              </a:spcAft>
              <a:buNone/>
              <a:tabLst/>
              <a:defRPr/>
            </a:pPr>
            <a:r>
              <a:rPr lang="en-US">
                <a:latin typeface="Proxima Nova"/>
              </a:rPr>
              <a:t>What’s one thing that you’ve seen or experienced that was trust done right? What is one thing that went wrong? Felt toxic?</a:t>
            </a:r>
            <a:endParaRPr lang="en-US"/>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pPr/>
              <a:t>30</a:t>
            </a:fld>
            <a:endParaRPr lang="en-US"/>
          </a:p>
        </p:txBody>
      </p:sp>
    </p:spTree>
    <p:extLst>
      <p:ext uri="{BB962C8B-B14F-4D97-AF65-F5344CB8AC3E}">
        <p14:creationId xmlns:p14="http://schemas.microsoft.com/office/powerpoint/2010/main" val="2358299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t>31</a:t>
            </a:fld>
            <a:endParaRPr lang="en-US"/>
          </a:p>
        </p:txBody>
      </p:sp>
    </p:spTree>
    <p:extLst>
      <p:ext uri="{BB962C8B-B14F-4D97-AF65-F5344CB8AC3E}">
        <p14:creationId xmlns:p14="http://schemas.microsoft.com/office/powerpoint/2010/main" val="730043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Teresa</a:t>
            </a:r>
          </a:p>
          <a:p>
            <a:r>
              <a:rPr lang="en-US" sz="1200">
                <a:solidFill>
                  <a:srgbClr val="000000"/>
                </a:solidFill>
                <a:latin typeface="Proxima Nova"/>
              </a:rPr>
              <a:t>Is employee recognition a business priority?</a:t>
            </a:r>
            <a:endParaRPr lang="en-US">
              <a:latin typeface="Proxima Nova"/>
            </a:endParaRPr>
          </a:p>
        </p:txBody>
      </p:sp>
      <p:sp>
        <p:nvSpPr>
          <p:cNvPr id="4" name="Slide Number Placeholder 3"/>
          <p:cNvSpPr>
            <a:spLocks noGrp="1"/>
          </p:cNvSpPr>
          <p:nvPr>
            <p:ph type="sldNum" sz="quarter" idx="5"/>
          </p:nvPr>
        </p:nvSpPr>
        <p:spPr/>
        <p:txBody>
          <a:bodyPr/>
          <a:lstStyle/>
          <a:p>
            <a:fld id="{23C58AEE-9B63-5D4D-9933-F34F7F72AC03}" type="slidenum">
              <a:rPr lang="en-US" smtClean="0"/>
              <a:pPr/>
              <a:t>32</a:t>
            </a:fld>
            <a:endParaRPr lang="en-US"/>
          </a:p>
        </p:txBody>
      </p:sp>
    </p:spTree>
    <p:extLst>
      <p:ext uri="{BB962C8B-B14F-4D97-AF65-F5344CB8AC3E}">
        <p14:creationId xmlns:p14="http://schemas.microsoft.com/office/powerpoint/2010/main" val="1695289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Teresa</a:t>
            </a:r>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t>33</a:t>
            </a:fld>
            <a:endParaRPr lang="en-US"/>
          </a:p>
        </p:txBody>
      </p:sp>
    </p:spTree>
    <p:extLst>
      <p:ext uri="{BB962C8B-B14F-4D97-AF65-F5344CB8AC3E}">
        <p14:creationId xmlns:p14="http://schemas.microsoft.com/office/powerpoint/2010/main" val="3238310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Teresa</a:t>
            </a:r>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t>34</a:t>
            </a:fld>
            <a:endParaRPr lang="en-US"/>
          </a:p>
        </p:txBody>
      </p:sp>
    </p:spTree>
    <p:extLst>
      <p:ext uri="{BB962C8B-B14F-4D97-AF65-F5344CB8AC3E}">
        <p14:creationId xmlns:p14="http://schemas.microsoft.com/office/powerpoint/2010/main" val="3463063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Position: Managers most likely to say they would like more recognition. While we often think of managers as the ones giving recognition, they also benefit from receiving recognition. </a:t>
            </a:r>
          </a:p>
          <a:p>
            <a:r>
              <a:rPr lang="en-US">
                <a:latin typeface="Proxima Nova"/>
              </a:rPr>
              <a:t>Frequency: Those who don't often receive recognition want more, not surprising...</a:t>
            </a:r>
          </a:p>
          <a:p>
            <a:r>
              <a:rPr lang="en-US">
                <a:latin typeface="Proxima Nova"/>
              </a:rPr>
              <a:t>Engagement: While Highly engaged employees are less likely to say they want more recognition, 45% still say they want more. Those who are not highly engaged are more likely to say, yes, they want more recognition. Which might give a clue as to why they aren't highly engaged. They might not be receiving recognition for the contributions they're making. </a:t>
            </a:r>
          </a:p>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t>35</a:t>
            </a:fld>
            <a:endParaRPr lang="en-US"/>
          </a:p>
        </p:txBody>
      </p:sp>
    </p:spTree>
    <p:extLst>
      <p:ext uri="{BB962C8B-B14F-4D97-AF65-F5344CB8AC3E}">
        <p14:creationId xmlns:p14="http://schemas.microsoft.com/office/powerpoint/2010/main" val="2751221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What’s one thing that you’ve seen or experienced that was recognition done right? What is one thing that went wrong? Felt toxic?</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t>36</a:t>
            </a:fld>
            <a:endParaRPr lang="en-US"/>
          </a:p>
        </p:txBody>
      </p:sp>
    </p:spTree>
    <p:extLst>
      <p:ext uri="{BB962C8B-B14F-4D97-AF65-F5344CB8AC3E}">
        <p14:creationId xmlns:p14="http://schemas.microsoft.com/office/powerpoint/2010/main" val="161750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t>37</a:t>
            </a:fld>
            <a:endParaRPr lang="en-US"/>
          </a:p>
        </p:txBody>
      </p:sp>
    </p:spTree>
    <p:extLst>
      <p:ext uri="{BB962C8B-B14F-4D97-AF65-F5344CB8AC3E}">
        <p14:creationId xmlns:p14="http://schemas.microsoft.com/office/powerpoint/2010/main" val="965558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pPr/>
              <a:t>38</a:t>
            </a:fld>
            <a:endParaRPr lang="en-US"/>
          </a:p>
        </p:txBody>
      </p:sp>
    </p:spTree>
    <p:extLst>
      <p:ext uri="{BB962C8B-B14F-4D97-AF65-F5344CB8AC3E}">
        <p14:creationId xmlns:p14="http://schemas.microsoft.com/office/powerpoint/2010/main" val="1312339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 LinkedIn</a:t>
            </a:r>
          </a:p>
        </p:txBody>
      </p:sp>
      <p:sp>
        <p:nvSpPr>
          <p:cNvPr id="4" name="Slide Number Placeholder 3"/>
          <p:cNvSpPr>
            <a:spLocks noGrp="1"/>
          </p:cNvSpPr>
          <p:nvPr>
            <p:ph type="sldNum" sz="quarter" idx="5"/>
          </p:nvPr>
        </p:nvSpPr>
        <p:spPr/>
        <p:txBody>
          <a:bodyPr/>
          <a:lstStyle/>
          <a:p>
            <a:fld id="{23C58AEE-9B63-5D4D-9933-F34F7F72AC03}" type="slidenum">
              <a:rPr lang="en-US" smtClean="0"/>
              <a:t>39</a:t>
            </a:fld>
            <a:endParaRPr lang="en-US"/>
          </a:p>
        </p:txBody>
      </p:sp>
    </p:spTree>
    <p:extLst>
      <p:ext uri="{BB962C8B-B14F-4D97-AF65-F5344CB8AC3E}">
        <p14:creationId xmlns:p14="http://schemas.microsoft.com/office/powerpoint/2010/main" val="113146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pPr/>
              <a:t>4</a:t>
            </a:fld>
            <a:endParaRPr lang="en-US"/>
          </a:p>
        </p:txBody>
      </p:sp>
    </p:spTree>
    <p:extLst>
      <p:ext uri="{BB962C8B-B14F-4D97-AF65-F5344CB8AC3E}">
        <p14:creationId xmlns:p14="http://schemas.microsoft.com/office/powerpoint/2010/main" val="373241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t>5</a:t>
            </a:fld>
            <a:endParaRPr lang="en-US"/>
          </a:p>
        </p:txBody>
      </p:sp>
    </p:spTree>
    <p:extLst>
      <p:ext uri="{BB962C8B-B14F-4D97-AF65-F5344CB8AC3E}">
        <p14:creationId xmlns:p14="http://schemas.microsoft.com/office/powerpoint/2010/main" val="417332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t>6</a:t>
            </a:fld>
            <a:endParaRPr lang="en-US"/>
          </a:p>
        </p:txBody>
      </p:sp>
    </p:spTree>
    <p:extLst>
      <p:ext uri="{BB962C8B-B14F-4D97-AF65-F5344CB8AC3E}">
        <p14:creationId xmlns:p14="http://schemas.microsoft.com/office/powerpoint/2010/main" val="116160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a:rPr>
              <a:t>Teresa</a:t>
            </a:r>
            <a:endParaRPr lang="en-US"/>
          </a:p>
        </p:txBody>
      </p:sp>
      <p:sp>
        <p:nvSpPr>
          <p:cNvPr id="4" name="Slide Number Placeholder 3"/>
          <p:cNvSpPr>
            <a:spLocks noGrp="1"/>
          </p:cNvSpPr>
          <p:nvPr>
            <p:ph type="sldNum" sz="quarter" idx="5"/>
          </p:nvPr>
        </p:nvSpPr>
        <p:spPr/>
        <p:txBody>
          <a:bodyPr/>
          <a:lstStyle/>
          <a:p>
            <a:fld id="{23C58AEE-9B63-5D4D-9933-F34F7F72AC03}" type="slidenum">
              <a:rPr lang="en-US" smtClean="0"/>
              <a:pPr/>
              <a:t>7</a:t>
            </a:fld>
            <a:endParaRPr lang="en-US"/>
          </a:p>
        </p:txBody>
      </p:sp>
    </p:spTree>
    <p:extLst>
      <p:ext uri="{BB962C8B-B14F-4D97-AF65-F5344CB8AC3E}">
        <p14:creationId xmlns:p14="http://schemas.microsoft.com/office/powerpoint/2010/main" val="275279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Teresa</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23C58AEE-9B63-5D4D-9933-F34F7F72AC03}" type="slidenum">
              <a:rPr lang="en-US" smtClean="0"/>
              <a:pPr/>
              <a:t>8</a:t>
            </a:fld>
            <a:endParaRPr lang="en-US"/>
          </a:p>
        </p:txBody>
      </p:sp>
    </p:spTree>
    <p:extLst>
      <p:ext uri="{BB962C8B-B14F-4D97-AF65-F5344CB8AC3E}">
        <p14:creationId xmlns:p14="http://schemas.microsoft.com/office/powerpoint/2010/main" val="390308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a:t>
            </a:r>
          </a:p>
        </p:txBody>
      </p:sp>
      <p:sp>
        <p:nvSpPr>
          <p:cNvPr id="4" name="Slide Number Placeholder 3"/>
          <p:cNvSpPr>
            <a:spLocks noGrp="1"/>
          </p:cNvSpPr>
          <p:nvPr>
            <p:ph type="sldNum" sz="quarter" idx="5"/>
          </p:nvPr>
        </p:nvSpPr>
        <p:spPr/>
        <p:txBody>
          <a:bodyPr/>
          <a:lstStyle/>
          <a:p>
            <a:fld id="{23C58AEE-9B63-5D4D-9933-F34F7F72AC03}" type="slidenum">
              <a:rPr lang="en-US" smtClean="0"/>
              <a:t>9</a:t>
            </a:fld>
            <a:endParaRPr lang="en-US"/>
          </a:p>
        </p:txBody>
      </p:sp>
    </p:spTree>
    <p:extLst>
      <p:ext uri="{BB962C8B-B14F-4D97-AF65-F5344CB8AC3E}">
        <p14:creationId xmlns:p14="http://schemas.microsoft.com/office/powerpoint/2010/main" val="24893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panose="02000506030000020004" pitchFamily="2" charset="0"/>
              </a:defRPr>
            </a:lvl1pPr>
          </a:lstStyle>
          <a:p>
            <a:fld id="{1D8BD707-D9CF-40AE-B4C6-C98DA3205C09}" type="datetimeFigureOut">
              <a:rPr lang="en-US" smtClean="0"/>
              <a:pPr/>
              <a:t>6/26/2023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Proxima Nova" panose="02000506030000020004" pitchFamily="2"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Proxima Nova" panose="02000506030000020004" pitchFamily="2"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Proxima Nova" panose="02000506030000020004"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Proxima Nova" panose="02000506030000020004" pitchFamily="2"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1.jpe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5.jpe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7.jpe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0.jpeg"/><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2.jpeg"/><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9.sv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9.sv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4.sv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png"/><Relationship Id="rId7" Type="http://schemas.openxmlformats.org/officeDocument/2006/relationships/hyperlink" Target="http://www.quantumworkplace.com/" TargetMode="External"/><Relationship Id="rId12" Type="http://schemas.openxmlformats.org/officeDocument/2006/relationships/hyperlink" Target="https://www.linkedin.com/in/shane-mcfeely"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hyperlink" Target="https://www.linkedin.com/in/teresapreister/" TargetMode="External"/><Relationship Id="rId5" Type="http://schemas.openxmlformats.org/officeDocument/2006/relationships/image" Target="../media/image35.png"/><Relationship Id="rId10" Type="http://schemas.openxmlformats.org/officeDocument/2006/relationships/image" Target="../media/image11.jpeg"/><Relationship Id="rId4" Type="http://schemas.openxmlformats.org/officeDocument/2006/relationships/image" Target="../media/image29.sv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hubs.la/Q01b4Thz0" TargetMode="External"/><Relationship Id="rId5" Type="http://schemas.openxmlformats.org/officeDocument/2006/relationships/image" Target="../media/image16.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4825363" y="740219"/>
            <a:ext cx="2364531" cy="1294043"/>
          </a:xfrm>
          <a:prstGeom prst="rect">
            <a:avLst/>
          </a:prstGeom>
        </p:spPr>
      </p:pic>
      <p:pic>
        <p:nvPicPr>
          <p:cNvPr id="4"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33970" y="0"/>
            <a:ext cx="3310030" cy="5127849"/>
          </a:xfrm>
          <a:prstGeom prst="rect">
            <a:avLst/>
          </a:prstGeom>
        </p:spPr>
      </p:pic>
      <p:sp>
        <p:nvSpPr>
          <p:cNvPr id="5" name="TextBox 5"/>
          <p:cNvSpPr txBox="1"/>
          <p:nvPr/>
        </p:nvSpPr>
        <p:spPr>
          <a:xfrm>
            <a:off x="514349" y="4353293"/>
            <a:ext cx="5200650" cy="359073"/>
          </a:xfrm>
          <a:prstGeom prst="rect">
            <a:avLst/>
          </a:prstGeom>
        </p:spPr>
        <p:txBody>
          <a:bodyPr wrap="square" lIns="0" tIns="0" rIns="0" bIns="0" rtlCol="0" anchor="t">
            <a:spAutoFit/>
          </a:bodyPr>
          <a:lstStyle/>
          <a:p>
            <a:pPr>
              <a:lnSpc>
                <a:spcPts val="2849"/>
              </a:lnSpc>
            </a:pPr>
            <a:r>
              <a:rPr lang="en-US" sz="2400">
                <a:solidFill>
                  <a:srgbClr val="1D418E"/>
                </a:solidFill>
                <a:latin typeface="Arial Narrow" panose="020B0604020202020204" pitchFamily="34" charset="0"/>
                <a:cs typeface="Arial Narrow" panose="020B0604020202020204" pitchFamily="34" charset="0"/>
              </a:rPr>
              <a:t>Data - Myths - Action</a:t>
            </a:r>
          </a:p>
        </p:txBody>
      </p:sp>
      <p:sp>
        <p:nvSpPr>
          <p:cNvPr id="6" name="TextBox 6"/>
          <p:cNvSpPr txBox="1"/>
          <p:nvPr/>
        </p:nvSpPr>
        <p:spPr>
          <a:xfrm>
            <a:off x="365521" y="2359742"/>
            <a:ext cx="5203444" cy="1866280"/>
          </a:xfrm>
          <a:prstGeom prst="rect">
            <a:avLst/>
          </a:prstGeom>
        </p:spPr>
        <p:txBody>
          <a:bodyPr wrap="square" lIns="0" tIns="0" rIns="0" bIns="0" rtlCol="0" anchor="t">
            <a:spAutoFit/>
          </a:bodyPr>
          <a:lstStyle/>
          <a:p>
            <a:pPr>
              <a:lnSpc>
                <a:spcPts val="5000"/>
              </a:lnSpc>
            </a:pPr>
            <a:r>
              <a:rPr lang="en-US" sz="3600" b="1">
                <a:solidFill>
                  <a:srgbClr val="24272C"/>
                </a:solidFill>
                <a:latin typeface="Proxima Nova"/>
              </a:rPr>
              <a:t>Organizational Culture for the Multigenerational Workplace</a:t>
            </a:r>
          </a:p>
        </p:txBody>
      </p:sp>
      <p:pic>
        <p:nvPicPr>
          <p:cNvPr id="7" name="Picture 7"/>
          <p:cNvPicPr>
            <a:picLocks noChangeAspect="1"/>
          </p:cNvPicPr>
          <p:nvPr/>
        </p:nvPicPr>
        <p:blipFill>
          <a:blip r:embed="rId6" cstate="screen">
            <a:alphaModFix amt="70000"/>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83981" y="-475775"/>
            <a:ext cx="1512062" cy="1512062"/>
          </a:xfrm>
          <a:prstGeom prst="rect">
            <a:avLst/>
          </a:prstGeom>
        </p:spPr>
      </p:pic>
      <p:pic>
        <p:nvPicPr>
          <p:cNvPr id="9" name="Picture 8" descr="Logo, company name&#10;&#10;Description automatically generated">
            <a:extLst>
              <a:ext uri="{FF2B5EF4-FFF2-40B4-BE49-F238E27FC236}">
                <a16:creationId xmlns:a16="http://schemas.microsoft.com/office/drawing/2014/main" id="{EBCE7FCD-619D-DFC1-5225-8CA4BC9EBBC5}"/>
              </a:ext>
            </a:extLst>
          </p:cNvPr>
          <p:cNvPicPr>
            <a:picLocks noChangeAspect="1"/>
          </p:cNvPicPr>
          <p:nvPr/>
        </p:nvPicPr>
        <p:blipFill>
          <a:blip r:embed="rId8"/>
          <a:stretch>
            <a:fillRect/>
          </a:stretch>
        </p:blipFill>
        <p:spPr>
          <a:xfrm>
            <a:off x="305831" y="1308292"/>
            <a:ext cx="2865945" cy="10235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23"/>
          <p:cNvSpPr/>
          <p:nvPr/>
        </p:nvSpPr>
        <p:spPr>
          <a:xfrm>
            <a:off x="8309511" y="-2"/>
            <a:ext cx="834489" cy="5143500"/>
          </a:xfrm>
          <a:prstGeom prst="rect">
            <a:avLst/>
          </a:prstGeom>
          <a:solidFill>
            <a:srgbClr val="0085DD"/>
          </a:solidFill>
        </p:spPr>
      </p:sp>
      <p:pic>
        <p:nvPicPr>
          <p:cNvPr id="24" name="Picture 24"/>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312377" y="218771"/>
            <a:ext cx="1994268" cy="1994268"/>
          </a:xfrm>
          <a:prstGeom prst="rect">
            <a:avLst/>
          </a:prstGeom>
        </p:spPr>
      </p:pic>
      <p:pic>
        <p:nvPicPr>
          <p:cNvPr id="25" name="Picture 24" descr="Logo, company name&#10;&#10;Description automatically generated">
            <a:extLst>
              <a:ext uri="{FF2B5EF4-FFF2-40B4-BE49-F238E27FC236}">
                <a16:creationId xmlns:a16="http://schemas.microsoft.com/office/drawing/2014/main" id="{D44B9508-F906-08BC-0198-BFFF65245070}"/>
              </a:ext>
            </a:extLst>
          </p:cNvPr>
          <p:cNvPicPr>
            <a:picLocks noChangeAspect="1"/>
          </p:cNvPicPr>
          <p:nvPr/>
        </p:nvPicPr>
        <p:blipFill>
          <a:blip r:embed="rId5"/>
          <a:stretch>
            <a:fillRect/>
          </a:stretch>
        </p:blipFill>
        <p:spPr>
          <a:xfrm>
            <a:off x="385434" y="317664"/>
            <a:ext cx="1583828" cy="565653"/>
          </a:xfrm>
          <a:prstGeom prst="rect">
            <a:avLst/>
          </a:prstGeom>
        </p:spPr>
      </p:pic>
      <p:sp>
        <p:nvSpPr>
          <p:cNvPr id="26" name="TextBox 2">
            <a:extLst>
              <a:ext uri="{FF2B5EF4-FFF2-40B4-BE49-F238E27FC236}">
                <a16:creationId xmlns:a16="http://schemas.microsoft.com/office/drawing/2014/main" id="{AAD14C67-D312-4E8D-AC32-FE1F2C45C9D6}"/>
              </a:ext>
            </a:extLst>
          </p:cNvPr>
          <p:cNvSpPr txBox="1"/>
          <p:nvPr/>
        </p:nvSpPr>
        <p:spPr>
          <a:xfrm>
            <a:off x="486999" y="1114010"/>
            <a:ext cx="6285346" cy="302583"/>
          </a:xfrm>
          <a:prstGeom prst="rect">
            <a:avLst/>
          </a:prstGeom>
        </p:spPr>
        <p:txBody>
          <a:bodyPr wrap="square" lIns="0" tIns="0" rIns="0" bIns="0" rtlCol="0" anchor="t">
            <a:spAutoFit/>
          </a:bodyPr>
          <a:lstStyle/>
          <a:p>
            <a:pPr>
              <a:lnSpc>
                <a:spcPts val="2520"/>
              </a:lnSpc>
            </a:pPr>
            <a:r>
              <a:rPr lang="en-US" sz="1900" b="1">
                <a:solidFill>
                  <a:srgbClr val="000000"/>
                </a:solidFill>
                <a:latin typeface="Arial Narrow"/>
              </a:rPr>
              <a:t>How organizational culture impacts employee engagement?</a:t>
            </a:r>
            <a:endParaRPr lang="en-US"/>
          </a:p>
        </p:txBody>
      </p:sp>
      <p:pic>
        <p:nvPicPr>
          <p:cNvPr id="2" name="Picture 2" descr="Diagram&#10;&#10;Description automatically generated">
            <a:extLst>
              <a:ext uri="{FF2B5EF4-FFF2-40B4-BE49-F238E27FC236}">
                <a16:creationId xmlns:a16="http://schemas.microsoft.com/office/drawing/2014/main" id="{645BDDEB-005D-34A3-3693-9286A6CBC180}"/>
              </a:ext>
            </a:extLst>
          </p:cNvPr>
          <p:cNvPicPr>
            <a:picLocks noChangeAspect="1"/>
          </p:cNvPicPr>
          <p:nvPr/>
        </p:nvPicPr>
        <p:blipFill>
          <a:blip r:embed="rId6"/>
          <a:stretch>
            <a:fillRect/>
          </a:stretch>
        </p:blipFill>
        <p:spPr>
          <a:xfrm>
            <a:off x="1358900" y="1992805"/>
            <a:ext cx="6037923" cy="3062988"/>
          </a:xfrm>
          <a:prstGeom prst="rect">
            <a:avLst/>
          </a:prstGeom>
        </p:spPr>
      </p:pic>
    </p:spTree>
    <p:extLst>
      <p:ext uri="{BB962C8B-B14F-4D97-AF65-F5344CB8AC3E}">
        <p14:creationId xmlns:p14="http://schemas.microsoft.com/office/powerpoint/2010/main" val="310997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307010"/>
            <a:ext cx="9144000" cy="836490"/>
          </a:xfrm>
          <a:prstGeom prst="rect">
            <a:avLst/>
          </a:prstGeom>
          <a:solidFill>
            <a:srgbClr val="E67200"/>
          </a:solidFill>
        </p:spPr>
      </p:sp>
      <p:sp>
        <p:nvSpPr>
          <p:cNvPr id="3" name="TextBox 3"/>
          <p:cNvSpPr txBox="1"/>
          <p:nvPr/>
        </p:nvSpPr>
        <p:spPr>
          <a:xfrm>
            <a:off x="529964" y="1563445"/>
            <a:ext cx="4463700" cy="1538883"/>
          </a:xfrm>
          <a:prstGeom prst="rect">
            <a:avLst/>
          </a:prstGeom>
        </p:spPr>
        <p:txBody>
          <a:bodyPr lIns="0" tIns="0" rIns="0" bIns="0" rtlCol="0" anchor="t">
            <a:spAutoFit/>
          </a:bodyPr>
          <a:lstStyle/>
          <a:p>
            <a:pPr>
              <a:lnSpc>
                <a:spcPts val="3960"/>
              </a:lnSpc>
            </a:pPr>
            <a:r>
              <a:rPr lang="en-US" sz="3600" b="1">
                <a:solidFill>
                  <a:srgbClr val="000000"/>
                </a:solidFill>
                <a:latin typeface="Proxima Nova" panose="02000506030000020004" pitchFamily="2" charset="0"/>
              </a:rPr>
              <a:t>Myth Busting: Generations in the Workplace</a:t>
            </a:r>
          </a:p>
        </p:txBody>
      </p:sp>
      <p:pic>
        <p:nvPicPr>
          <p:cNvPr id="5" name="Picture 5"/>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061780" y="433616"/>
            <a:ext cx="2403902" cy="1315590"/>
          </a:xfrm>
          <a:prstGeom prst="rect">
            <a:avLst/>
          </a:prstGeom>
        </p:spPr>
      </p:pic>
      <p:pic>
        <p:nvPicPr>
          <p:cNvPr id="6" name="Picture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787364" y="0"/>
            <a:ext cx="3356636" cy="4307010"/>
          </a:xfrm>
          <a:prstGeom prst="rect">
            <a:avLst/>
          </a:prstGeom>
        </p:spPr>
      </p:pic>
      <p:grpSp>
        <p:nvGrpSpPr>
          <p:cNvPr id="7" name="Group 7"/>
          <p:cNvGrpSpPr/>
          <p:nvPr/>
        </p:nvGrpSpPr>
        <p:grpSpPr>
          <a:xfrm>
            <a:off x="514350" y="754062"/>
            <a:ext cx="1543050" cy="391680"/>
            <a:chOff x="0" y="0"/>
            <a:chExt cx="3960701" cy="1153300"/>
          </a:xfrm>
        </p:grpSpPr>
        <p:sp>
          <p:nvSpPr>
            <p:cNvPr id="8" name="Freeform 8"/>
            <p:cNvSpPr/>
            <p:nvPr/>
          </p:nvSpPr>
          <p:spPr>
            <a:xfrm>
              <a:off x="0" y="0"/>
              <a:ext cx="3960701" cy="1154570"/>
            </a:xfrm>
            <a:custGeom>
              <a:avLst/>
              <a:gdLst/>
              <a:ahLst/>
              <a:cxnLst/>
              <a:rect l="l" t="t" r="r" b="b"/>
              <a:pathLst>
                <a:path w="3960701" h="1154570">
                  <a:moveTo>
                    <a:pt x="3504771" y="0"/>
                  </a:moveTo>
                  <a:lnTo>
                    <a:pt x="3172727" y="0"/>
                  </a:lnTo>
                  <a:lnTo>
                    <a:pt x="3172727" y="1617"/>
                  </a:lnTo>
                  <a:lnTo>
                    <a:pt x="911860" y="1617"/>
                  </a:lnTo>
                  <a:lnTo>
                    <a:pt x="911860" y="0"/>
                  </a:lnTo>
                  <a:lnTo>
                    <a:pt x="455930" y="0"/>
                  </a:lnTo>
                  <a:cubicBezTo>
                    <a:pt x="204470" y="0"/>
                    <a:pt x="0" y="260293"/>
                    <a:pt x="0" y="580405"/>
                  </a:cubicBezTo>
                  <a:cubicBezTo>
                    <a:pt x="0" y="900518"/>
                    <a:pt x="204470" y="1154570"/>
                    <a:pt x="455930" y="1154570"/>
                  </a:cubicBezTo>
                  <a:lnTo>
                    <a:pt x="3504771" y="1154570"/>
                  </a:lnTo>
                  <a:cubicBezTo>
                    <a:pt x="3756231" y="1154570"/>
                    <a:pt x="3960701" y="902134"/>
                    <a:pt x="3960701" y="582022"/>
                  </a:cubicBezTo>
                  <a:cubicBezTo>
                    <a:pt x="3960701" y="261910"/>
                    <a:pt x="3756231" y="0"/>
                    <a:pt x="3504771" y="0"/>
                  </a:cubicBezTo>
                  <a:close/>
                </a:path>
              </a:pathLst>
            </a:custGeom>
            <a:solidFill>
              <a:srgbClr val="E67200"/>
            </a:solidFill>
          </p:spPr>
        </p:sp>
        <p:sp>
          <p:nvSpPr>
            <p:cNvPr id="9" name="Freeform 9"/>
            <p:cNvSpPr/>
            <p:nvPr/>
          </p:nvSpPr>
          <p:spPr>
            <a:xfrm>
              <a:off x="341630" y="289394"/>
              <a:ext cx="1808480" cy="291011"/>
            </a:xfrm>
            <a:custGeom>
              <a:avLst/>
              <a:gdLst/>
              <a:ahLst/>
              <a:cxnLst/>
              <a:rect l="l" t="t" r="r" b="b"/>
              <a:pathLst>
                <a:path w="1808480" h="291011">
                  <a:moveTo>
                    <a:pt x="1695450" y="0"/>
                  </a:moveTo>
                  <a:lnTo>
                    <a:pt x="114300" y="0"/>
                  </a:lnTo>
                  <a:cubicBezTo>
                    <a:pt x="50800" y="0"/>
                    <a:pt x="0" y="64669"/>
                    <a:pt x="0" y="145506"/>
                  </a:cubicBezTo>
                  <a:cubicBezTo>
                    <a:pt x="0" y="226342"/>
                    <a:pt x="50800" y="291011"/>
                    <a:pt x="114300" y="291011"/>
                  </a:cubicBezTo>
                  <a:lnTo>
                    <a:pt x="570230" y="291011"/>
                  </a:lnTo>
                  <a:lnTo>
                    <a:pt x="570230" y="289395"/>
                  </a:lnTo>
                  <a:lnTo>
                    <a:pt x="1694180" y="289395"/>
                  </a:lnTo>
                  <a:cubicBezTo>
                    <a:pt x="1757680" y="289395"/>
                    <a:pt x="1808480" y="224725"/>
                    <a:pt x="1808480" y="143889"/>
                  </a:cubicBezTo>
                  <a:cubicBezTo>
                    <a:pt x="1808480" y="63053"/>
                    <a:pt x="1757680" y="0"/>
                    <a:pt x="1695450" y="0"/>
                  </a:cubicBezTo>
                  <a:close/>
                </a:path>
              </a:pathLst>
            </a:custGeom>
            <a:solidFill>
              <a:srgbClr val="E67200"/>
            </a:solidFill>
          </p:spPr>
        </p:sp>
      </p:grpSp>
      <p:sp>
        <p:nvSpPr>
          <p:cNvPr id="10" name="TextBox 10"/>
          <p:cNvSpPr txBox="1"/>
          <p:nvPr/>
        </p:nvSpPr>
        <p:spPr>
          <a:xfrm>
            <a:off x="637268" y="812367"/>
            <a:ext cx="1290319" cy="287451"/>
          </a:xfrm>
          <a:prstGeom prst="rect">
            <a:avLst/>
          </a:prstGeom>
        </p:spPr>
        <p:txBody>
          <a:bodyPr wrap="square" lIns="0" tIns="0" rIns="0" bIns="0" rtlCol="0" anchor="t">
            <a:spAutoFit/>
          </a:bodyPr>
          <a:lstStyle/>
          <a:p>
            <a:pPr algn="ctr">
              <a:lnSpc>
                <a:spcPts val="2399"/>
              </a:lnSpc>
            </a:pPr>
            <a:r>
              <a:rPr lang="en-US" sz="1999" b="1" spc="99">
                <a:solidFill>
                  <a:srgbClr val="FFFFFF"/>
                </a:solidFill>
                <a:latin typeface="Arial Narrow" panose="020B0604020202020204" pitchFamily="34" charset="0"/>
              </a:rPr>
              <a:t>SECTION 2</a:t>
            </a:r>
          </a:p>
        </p:txBody>
      </p:sp>
      <p:pic>
        <p:nvPicPr>
          <p:cNvPr id="11" name="Picture 10" descr="A picture containing logo&#10;&#10;Description automatically generated">
            <a:extLst>
              <a:ext uri="{FF2B5EF4-FFF2-40B4-BE49-F238E27FC236}">
                <a16:creationId xmlns:a16="http://schemas.microsoft.com/office/drawing/2014/main" id="{CD6C1D1D-A5A3-9854-F038-DDA6562680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51" y="4458555"/>
            <a:ext cx="1493520" cy="533400"/>
          </a:xfrm>
          <a:prstGeom prst="rect">
            <a:avLst/>
          </a:prstGeom>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6999" y="1114010"/>
            <a:ext cx="6285346" cy="294311"/>
          </a:xfrm>
          <a:prstGeom prst="rect">
            <a:avLst/>
          </a:prstGeom>
        </p:spPr>
        <p:txBody>
          <a:bodyPr wrap="square" lIns="0" tIns="0" rIns="0" bIns="0" rtlCol="0" anchor="t">
            <a:spAutoFit/>
          </a:bodyPr>
          <a:lstStyle/>
          <a:p>
            <a:pPr>
              <a:lnSpc>
                <a:spcPts val="2520"/>
              </a:lnSpc>
            </a:pPr>
            <a:r>
              <a:rPr lang="en-US" sz="1900" b="1">
                <a:solidFill>
                  <a:srgbClr val="000000"/>
                </a:solidFill>
                <a:latin typeface="Arial Narrow" panose="020B0604020202020204" pitchFamily="34" charset="0"/>
              </a:rPr>
              <a:t>Why myth bust?</a:t>
            </a:r>
          </a:p>
        </p:txBody>
      </p:sp>
      <p:sp>
        <p:nvSpPr>
          <p:cNvPr id="5" name="AutoShape 5"/>
          <p:cNvSpPr/>
          <p:nvPr/>
        </p:nvSpPr>
        <p:spPr>
          <a:xfrm>
            <a:off x="8309511" y="-2"/>
            <a:ext cx="834489" cy="5143500"/>
          </a:xfrm>
          <a:prstGeom prst="rect">
            <a:avLst/>
          </a:prstGeom>
          <a:solidFill>
            <a:srgbClr val="E67200"/>
          </a:solidFill>
        </p:spPr>
      </p:sp>
      <p:pic>
        <p:nvPicPr>
          <p:cNvPr id="6" name="Picture 6"/>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778274" y="152396"/>
            <a:ext cx="1512062" cy="1512062"/>
          </a:xfrm>
          <a:prstGeom prst="rect">
            <a:avLst/>
          </a:prstGeom>
        </p:spPr>
      </p:pic>
      <p:sp>
        <p:nvSpPr>
          <p:cNvPr id="21" name="TextBox 21"/>
          <p:cNvSpPr txBox="1"/>
          <p:nvPr/>
        </p:nvSpPr>
        <p:spPr>
          <a:xfrm>
            <a:off x="5012890" y="2242503"/>
            <a:ext cx="569102" cy="938847"/>
          </a:xfrm>
          <a:prstGeom prst="rect">
            <a:avLst/>
          </a:prstGeom>
        </p:spPr>
        <p:txBody>
          <a:bodyPr wrap="square" lIns="0" tIns="0" rIns="0" bIns="0" rtlCol="0" anchor="t">
            <a:spAutoFit/>
          </a:bodyPr>
          <a:lstStyle/>
          <a:p>
            <a:pPr algn="ctr">
              <a:lnSpc>
                <a:spcPts val="2549"/>
              </a:lnSpc>
            </a:pPr>
            <a:r>
              <a:rPr lang="en-US" sz="1600">
                <a:solidFill>
                  <a:srgbClr val="FFFFFF"/>
                </a:solidFill>
                <a:latin typeface="Proxima Nova" panose="02000506030000020004" pitchFamily="2" charset="0"/>
              </a:rPr>
              <a:t>54%</a:t>
            </a:r>
          </a:p>
          <a:p>
            <a:pPr algn="ctr">
              <a:lnSpc>
                <a:spcPts val="2549"/>
              </a:lnSpc>
            </a:pPr>
            <a:r>
              <a:rPr lang="en-US" sz="1600">
                <a:solidFill>
                  <a:srgbClr val="FFFFFF"/>
                </a:solidFill>
                <a:latin typeface="Proxima Nova" panose="02000506030000020004" pitchFamily="2" charset="0"/>
              </a:rPr>
              <a:t>53%</a:t>
            </a:r>
          </a:p>
          <a:p>
            <a:pPr algn="ctr">
              <a:lnSpc>
                <a:spcPts val="2549"/>
              </a:lnSpc>
            </a:pPr>
            <a:r>
              <a:rPr lang="en-US" sz="1600">
                <a:solidFill>
                  <a:srgbClr val="FFFFFF"/>
                </a:solidFill>
                <a:latin typeface="Proxima Nova" panose="02000506030000020004" pitchFamily="2" charset="0"/>
              </a:rPr>
              <a:t>50%</a:t>
            </a:r>
          </a:p>
        </p:txBody>
      </p:sp>
      <p:sp>
        <p:nvSpPr>
          <p:cNvPr id="38" name="TextBox 38"/>
          <p:cNvSpPr txBox="1"/>
          <p:nvPr/>
        </p:nvSpPr>
        <p:spPr>
          <a:xfrm>
            <a:off x="5028372" y="3714750"/>
            <a:ext cx="520232" cy="1059556"/>
          </a:xfrm>
          <a:prstGeom prst="rect">
            <a:avLst/>
          </a:prstGeom>
        </p:spPr>
        <p:txBody>
          <a:bodyPr lIns="0" tIns="0" rIns="0" bIns="0" rtlCol="0" anchor="t">
            <a:spAutoFit/>
          </a:bodyPr>
          <a:lstStyle/>
          <a:p>
            <a:pPr algn="ctr">
              <a:lnSpc>
                <a:spcPts val="2838"/>
              </a:lnSpc>
            </a:pPr>
            <a:r>
              <a:rPr lang="en-US" sz="1600">
                <a:solidFill>
                  <a:srgbClr val="FFFFFF"/>
                </a:solidFill>
                <a:latin typeface="Proxima Nova" panose="02000506030000020004" pitchFamily="2" charset="0"/>
              </a:rPr>
              <a:t>37%</a:t>
            </a:r>
          </a:p>
          <a:p>
            <a:pPr algn="ctr">
              <a:lnSpc>
                <a:spcPts val="2838"/>
              </a:lnSpc>
            </a:pPr>
            <a:r>
              <a:rPr lang="en-US" sz="1600">
                <a:solidFill>
                  <a:srgbClr val="FFFFFF"/>
                </a:solidFill>
                <a:latin typeface="Proxima Nova" panose="02000506030000020004" pitchFamily="2" charset="0"/>
              </a:rPr>
              <a:t>33%</a:t>
            </a:r>
          </a:p>
          <a:p>
            <a:pPr algn="ctr">
              <a:lnSpc>
                <a:spcPts val="2838"/>
              </a:lnSpc>
            </a:pPr>
            <a:r>
              <a:rPr lang="en-US" sz="1600">
                <a:solidFill>
                  <a:srgbClr val="FFFFFF"/>
                </a:solidFill>
                <a:latin typeface="Proxima Nova" panose="02000506030000020004" pitchFamily="2" charset="0"/>
              </a:rPr>
              <a:t>28%</a:t>
            </a:r>
          </a:p>
        </p:txBody>
      </p:sp>
      <p:pic>
        <p:nvPicPr>
          <p:cNvPr id="36" name="Picture 35" descr="Logo, company name&#10;&#10;Description automatically generated">
            <a:extLst>
              <a:ext uri="{FF2B5EF4-FFF2-40B4-BE49-F238E27FC236}">
                <a16:creationId xmlns:a16="http://schemas.microsoft.com/office/drawing/2014/main" id="{0D64985D-CAA5-2CD4-286D-D7EE1716F7FB}"/>
              </a:ext>
            </a:extLst>
          </p:cNvPr>
          <p:cNvPicPr>
            <a:picLocks noChangeAspect="1"/>
          </p:cNvPicPr>
          <p:nvPr/>
        </p:nvPicPr>
        <p:blipFill>
          <a:blip r:embed="rId5"/>
          <a:stretch>
            <a:fillRect/>
          </a:stretch>
        </p:blipFill>
        <p:spPr>
          <a:xfrm>
            <a:off x="385434" y="317664"/>
            <a:ext cx="1583828" cy="565653"/>
          </a:xfrm>
          <a:prstGeom prst="rect">
            <a:avLst/>
          </a:prstGeom>
        </p:spPr>
      </p:pic>
      <p:sp>
        <p:nvSpPr>
          <p:cNvPr id="7" name="TextBox 6">
            <a:extLst>
              <a:ext uri="{FF2B5EF4-FFF2-40B4-BE49-F238E27FC236}">
                <a16:creationId xmlns:a16="http://schemas.microsoft.com/office/drawing/2014/main" id="{6C974E64-0B4D-6D26-F029-910CF273C1C1}"/>
              </a:ext>
            </a:extLst>
          </p:cNvPr>
          <p:cNvSpPr txBox="1"/>
          <p:nvPr/>
        </p:nvSpPr>
        <p:spPr>
          <a:xfrm>
            <a:off x="486999" y="1895151"/>
            <a:ext cx="762073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cs typeface="Calibri"/>
              </a:rPr>
              <a:t>There is no evidence that younger employees in the workforce are all that different than those 20 or more years ago. </a:t>
            </a:r>
          </a:p>
          <a:p>
            <a:pPr marL="285750" indent="-285750">
              <a:buFont typeface="Calibri"/>
              <a:buChar char="-"/>
            </a:pPr>
            <a:endParaRPr lang="en-US">
              <a:cs typeface="Calibri"/>
            </a:endParaRPr>
          </a:p>
          <a:p>
            <a:pPr marL="285750" indent="-285750">
              <a:buFont typeface="Calibri"/>
              <a:buChar char="-"/>
            </a:pPr>
            <a:r>
              <a:rPr lang="en-US">
                <a:cs typeface="Calibri"/>
              </a:rPr>
              <a:t>Focusing on generations can steal the focus from creating a culture that is good for all employees</a:t>
            </a:r>
          </a:p>
          <a:p>
            <a:endParaRPr lang="en-US">
              <a:cs typeface="Calibri"/>
            </a:endParaRPr>
          </a:p>
          <a:p>
            <a:pPr marL="285750" indent="-285750">
              <a:buFont typeface="Calibri"/>
              <a:buChar char="-"/>
            </a:pPr>
            <a:r>
              <a:rPr lang="en-US">
                <a:cs typeface="Calibri"/>
              </a:rPr>
              <a:t>Generations represent protected workplace classes</a:t>
            </a:r>
          </a:p>
          <a:p>
            <a:pPr marL="285750" indent="-285750">
              <a:buFont typeface="Calibri"/>
              <a:buChar char="-"/>
            </a:pPr>
            <a:endParaRPr lang="en-US">
              <a:cs typeface="Calibri"/>
            </a:endParaRPr>
          </a:p>
          <a:p>
            <a:pPr marL="285750" indent="-285750">
              <a:buFont typeface="Calibri"/>
              <a:buChar char="-"/>
            </a:pPr>
            <a:r>
              <a:rPr lang="en-US">
                <a:cs typeface="Calibri"/>
              </a:rPr>
              <a:t>There are many myths and generalizations about generations, which risks stereotyping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23878" y="1208646"/>
            <a:ext cx="4154627" cy="352425"/>
          </a:xfrm>
          <a:prstGeom prst="rect">
            <a:avLst/>
          </a:prstGeom>
        </p:spPr>
        <p:txBody>
          <a:bodyPr lIns="0" tIns="0" rIns="0" bIns="0" rtlCol="0" anchor="t">
            <a:spAutoFit/>
          </a:bodyPr>
          <a:lstStyle/>
          <a:p>
            <a:pPr>
              <a:lnSpc>
                <a:spcPts val="2880"/>
              </a:lnSpc>
            </a:pPr>
            <a:r>
              <a:rPr lang="en-US" sz="2400" b="1">
                <a:solidFill>
                  <a:srgbClr val="000000"/>
                </a:solidFill>
                <a:latin typeface="Proxima Nova"/>
              </a:rPr>
              <a:t>Myth #1</a:t>
            </a:r>
            <a:endParaRPr lang="en-US" sz="2400" b="1">
              <a:solidFill>
                <a:srgbClr val="000000"/>
              </a:solidFill>
              <a:latin typeface="Proxima Nova" panose="02000506030000020004" pitchFamily="2" charset="0"/>
            </a:endParaRPr>
          </a:p>
        </p:txBody>
      </p:sp>
      <p:pic>
        <p:nvPicPr>
          <p:cNvPr id="4" name="Picture 4"/>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544826" y="433616"/>
            <a:ext cx="2403902" cy="1315590"/>
          </a:xfrm>
          <a:prstGeom prst="rect">
            <a:avLst/>
          </a:prstGeom>
        </p:spPr>
      </p:pic>
      <p:sp>
        <p:nvSpPr>
          <p:cNvPr id="5" name="AutoShape 5"/>
          <p:cNvSpPr/>
          <p:nvPr/>
        </p:nvSpPr>
        <p:spPr>
          <a:xfrm>
            <a:off x="6527702" y="-2"/>
            <a:ext cx="2616298" cy="5143500"/>
          </a:xfrm>
          <a:prstGeom prst="rect">
            <a:avLst/>
          </a:prstGeom>
          <a:solidFill>
            <a:srgbClr val="0085DD"/>
          </a:solidFill>
        </p:spPr>
      </p:sp>
      <p:pic>
        <p:nvPicPr>
          <p:cNvPr id="9" name="Picture 8" descr="Logo, company name&#10;&#10;Description automatically generated">
            <a:extLst>
              <a:ext uri="{FF2B5EF4-FFF2-40B4-BE49-F238E27FC236}">
                <a16:creationId xmlns:a16="http://schemas.microsoft.com/office/drawing/2014/main" id="{2C32CECA-B33C-333B-572D-10BB2A3EF8FC}"/>
              </a:ext>
            </a:extLst>
          </p:cNvPr>
          <p:cNvPicPr>
            <a:picLocks noChangeAspect="1"/>
          </p:cNvPicPr>
          <p:nvPr/>
        </p:nvPicPr>
        <p:blipFill>
          <a:blip r:embed="rId5"/>
          <a:stretch>
            <a:fillRect/>
          </a:stretch>
        </p:blipFill>
        <p:spPr>
          <a:xfrm>
            <a:off x="385434" y="317664"/>
            <a:ext cx="1583828" cy="565653"/>
          </a:xfrm>
          <a:prstGeom prst="rect">
            <a:avLst/>
          </a:prstGeom>
        </p:spPr>
      </p:pic>
      <p:sp>
        <p:nvSpPr>
          <p:cNvPr id="6" name="TextBox 5">
            <a:extLst>
              <a:ext uri="{FF2B5EF4-FFF2-40B4-BE49-F238E27FC236}">
                <a16:creationId xmlns:a16="http://schemas.microsoft.com/office/drawing/2014/main" id="{D0B27E03-D7B9-5059-9764-67A515600774}"/>
              </a:ext>
            </a:extLst>
          </p:cNvPr>
          <p:cNvSpPr txBox="1"/>
          <p:nvPr/>
        </p:nvSpPr>
        <p:spPr>
          <a:xfrm>
            <a:off x="526459" y="1694088"/>
            <a:ext cx="47841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Generational Explanations are Obvious</a:t>
            </a:r>
            <a:endParaRPr lang="en-US" b="1"/>
          </a:p>
        </p:txBody>
      </p:sp>
      <p:sp>
        <p:nvSpPr>
          <p:cNvPr id="8" name="TextBox 7">
            <a:extLst>
              <a:ext uri="{FF2B5EF4-FFF2-40B4-BE49-F238E27FC236}">
                <a16:creationId xmlns:a16="http://schemas.microsoft.com/office/drawing/2014/main" id="{BDB87011-66DB-BD83-3785-F65E30775D15}"/>
              </a:ext>
            </a:extLst>
          </p:cNvPr>
          <p:cNvSpPr txBox="1"/>
          <p:nvPr/>
        </p:nvSpPr>
        <p:spPr>
          <a:xfrm>
            <a:off x="526459" y="2105568"/>
            <a:ext cx="540897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cs typeface="Calibri"/>
              </a:rPr>
              <a:t>Generations have been oversimplified</a:t>
            </a:r>
          </a:p>
          <a:p>
            <a:endParaRPr lang="en-US">
              <a:cs typeface="Calibri"/>
            </a:endParaRPr>
          </a:p>
          <a:p>
            <a:pPr marL="285750" indent="-285750">
              <a:buFont typeface="Calibri"/>
              <a:buChar char="-"/>
            </a:pPr>
            <a:r>
              <a:rPr lang="en-US">
                <a:cs typeface="Calibri"/>
              </a:rPr>
              <a:t>Other time-based factors are more likely explanations for variation</a:t>
            </a:r>
          </a:p>
          <a:p>
            <a:endParaRPr lang="en-US">
              <a:cs typeface="Calibri"/>
            </a:endParaRPr>
          </a:p>
          <a:p>
            <a:pPr marL="285750" indent="-285750">
              <a:buFont typeface="Calibri"/>
              <a:buChar char="-"/>
            </a:pPr>
            <a:r>
              <a:rPr lang="en-US">
                <a:cs typeface="Calibri"/>
              </a:rPr>
              <a:t>Specific birth year ranges vary substantially</a:t>
            </a:r>
          </a:p>
          <a:p>
            <a:endParaRPr lang="en-US">
              <a:cs typeface="Calibri"/>
            </a:endParaRPr>
          </a:p>
          <a:p>
            <a:pPr marL="285750" indent="-285750">
              <a:buFont typeface="Calibri"/>
              <a:buChar char="-"/>
            </a:pPr>
            <a:r>
              <a:rPr lang="en-US">
                <a:ea typeface="Calibri"/>
                <a:cs typeface="Calibri"/>
              </a:rPr>
              <a:t>Meta-analytic findings show no differences in job satisfaction, job hopping, workforce participation, or narcissism</a:t>
            </a:r>
            <a:endParaRPr lang="en-US">
              <a:cs typeface="Calibri"/>
            </a:endParaRPr>
          </a:p>
        </p:txBody>
      </p:sp>
    </p:spTree>
    <p:extLst>
      <p:ext uri="{BB962C8B-B14F-4D97-AF65-F5344CB8AC3E}">
        <p14:creationId xmlns:p14="http://schemas.microsoft.com/office/powerpoint/2010/main" val="272785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23878" y="1208646"/>
            <a:ext cx="4154627" cy="352425"/>
          </a:xfrm>
          <a:prstGeom prst="rect">
            <a:avLst/>
          </a:prstGeom>
        </p:spPr>
        <p:txBody>
          <a:bodyPr lIns="0" tIns="0" rIns="0" bIns="0" rtlCol="0" anchor="t">
            <a:spAutoFit/>
          </a:bodyPr>
          <a:lstStyle/>
          <a:p>
            <a:pPr>
              <a:lnSpc>
                <a:spcPts val="2880"/>
              </a:lnSpc>
            </a:pPr>
            <a:r>
              <a:rPr lang="en-US" sz="2400" b="1">
                <a:solidFill>
                  <a:srgbClr val="000000"/>
                </a:solidFill>
                <a:latin typeface="Proxima Nova"/>
              </a:rPr>
              <a:t>Myth #2</a:t>
            </a:r>
            <a:endParaRPr lang="en-US" sz="2400" b="1">
              <a:solidFill>
                <a:srgbClr val="000000"/>
              </a:solidFill>
              <a:latin typeface="Proxima Nova" panose="02000506030000020004" pitchFamily="2" charset="0"/>
            </a:endParaRPr>
          </a:p>
        </p:txBody>
      </p:sp>
      <p:pic>
        <p:nvPicPr>
          <p:cNvPr id="4" name="Picture 4"/>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544826" y="433616"/>
            <a:ext cx="2403902" cy="1315590"/>
          </a:xfrm>
          <a:prstGeom prst="rect">
            <a:avLst/>
          </a:prstGeom>
        </p:spPr>
      </p:pic>
      <p:pic>
        <p:nvPicPr>
          <p:cNvPr id="9" name="Picture 8" descr="Logo, company name&#10;&#10;Description automatically generated">
            <a:extLst>
              <a:ext uri="{FF2B5EF4-FFF2-40B4-BE49-F238E27FC236}">
                <a16:creationId xmlns:a16="http://schemas.microsoft.com/office/drawing/2014/main" id="{2C32CECA-B33C-333B-572D-10BB2A3EF8FC}"/>
              </a:ext>
            </a:extLst>
          </p:cNvPr>
          <p:cNvPicPr>
            <a:picLocks noChangeAspect="1"/>
          </p:cNvPicPr>
          <p:nvPr/>
        </p:nvPicPr>
        <p:blipFill>
          <a:blip r:embed="rId5"/>
          <a:stretch>
            <a:fillRect/>
          </a:stretch>
        </p:blipFill>
        <p:spPr>
          <a:xfrm>
            <a:off x="385434" y="317664"/>
            <a:ext cx="1583828" cy="565653"/>
          </a:xfrm>
          <a:prstGeom prst="rect">
            <a:avLst/>
          </a:prstGeom>
        </p:spPr>
      </p:pic>
      <p:sp>
        <p:nvSpPr>
          <p:cNvPr id="6" name="TextBox 5">
            <a:extLst>
              <a:ext uri="{FF2B5EF4-FFF2-40B4-BE49-F238E27FC236}">
                <a16:creationId xmlns:a16="http://schemas.microsoft.com/office/drawing/2014/main" id="{D0B27E03-D7B9-5059-9764-67A515600774}"/>
              </a:ext>
            </a:extLst>
          </p:cNvPr>
          <p:cNvSpPr txBox="1"/>
          <p:nvPr/>
        </p:nvSpPr>
        <p:spPr>
          <a:xfrm>
            <a:off x="526459" y="1694088"/>
            <a:ext cx="55004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Generations Need to be Managed at Work</a:t>
            </a:r>
            <a:endParaRPr lang="en-US"/>
          </a:p>
        </p:txBody>
      </p:sp>
      <p:sp>
        <p:nvSpPr>
          <p:cNvPr id="8" name="TextBox 7">
            <a:extLst>
              <a:ext uri="{FF2B5EF4-FFF2-40B4-BE49-F238E27FC236}">
                <a16:creationId xmlns:a16="http://schemas.microsoft.com/office/drawing/2014/main" id="{BDB87011-66DB-BD83-3785-F65E30775D15}"/>
              </a:ext>
            </a:extLst>
          </p:cNvPr>
          <p:cNvSpPr txBox="1"/>
          <p:nvPr/>
        </p:nvSpPr>
        <p:spPr>
          <a:xfrm>
            <a:off x="595245" y="2101200"/>
            <a:ext cx="540897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pPr marL="285750" indent="-285750">
              <a:buFont typeface="Calibri"/>
              <a:buChar char="-"/>
            </a:pPr>
            <a:r>
              <a:rPr lang="en-US">
                <a:cs typeface="Calibri"/>
              </a:rPr>
              <a:t>Leaders should work to create a strong culture for everyone, regardless of age</a:t>
            </a:r>
          </a:p>
          <a:p>
            <a:endParaRPr lang="en-US">
              <a:cs typeface="Calibri"/>
            </a:endParaRPr>
          </a:p>
          <a:p>
            <a:pPr marL="285750" indent="-285750">
              <a:buFont typeface="Calibri"/>
              <a:buChar char="-"/>
            </a:pPr>
            <a:r>
              <a:rPr lang="en-US">
                <a:cs typeface="Calibri"/>
              </a:rPr>
              <a:t>It is more effective to manage </a:t>
            </a:r>
            <a:r>
              <a:rPr lang="en-US" i="1">
                <a:cs typeface="Calibri"/>
              </a:rPr>
              <a:t>perceptions</a:t>
            </a:r>
            <a:r>
              <a:rPr lang="en-US">
                <a:cs typeface="Calibri"/>
              </a:rPr>
              <a:t> of generations, rather than generations themselves</a:t>
            </a:r>
          </a:p>
          <a:p>
            <a:endParaRPr lang="en-US">
              <a:cs typeface="Calibri"/>
            </a:endParaRPr>
          </a:p>
          <a:p>
            <a:pPr marL="285750" indent="-285750">
              <a:buFont typeface="Calibri"/>
              <a:buChar char="-"/>
            </a:pPr>
            <a:r>
              <a:rPr lang="en-US">
                <a:cs typeface="Calibri"/>
              </a:rPr>
              <a:t>Organizations are open to liability by managing individuals based on generation</a:t>
            </a:r>
          </a:p>
          <a:p>
            <a:pPr marL="285750" indent="-285750">
              <a:buFont typeface="Calibri"/>
              <a:buChar char="-"/>
            </a:pPr>
            <a:endParaRPr lang="en-US">
              <a:cs typeface="Calibri"/>
            </a:endParaRPr>
          </a:p>
        </p:txBody>
      </p:sp>
      <p:sp>
        <p:nvSpPr>
          <p:cNvPr id="10" name="AutoShape 4">
            <a:extLst>
              <a:ext uri="{FF2B5EF4-FFF2-40B4-BE49-F238E27FC236}">
                <a16:creationId xmlns:a16="http://schemas.microsoft.com/office/drawing/2014/main" id="{50861EFE-8F7F-4CCB-AA7E-ACF756D72AB0}"/>
              </a:ext>
            </a:extLst>
          </p:cNvPr>
          <p:cNvSpPr/>
          <p:nvPr/>
        </p:nvSpPr>
        <p:spPr>
          <a:xfrm>
            <a:off x="6477000" y="-2"/>
            <a:ext cx="2667001" cy="5143500"/>
          </a:xfrm>
          <a:prstGeom prst="rect">
            <a:avLst/>
          </a:prstGeom>
          <a:solidFill>
            <a:srgbClr val="E67200"/>
          </a:solidFill>
        </p:spPr>
      </p:sp>
    </p:spTree>
    <p:extLst>
      <p:ext uri="{BB962C8B-B14F-4D97-AF65-F5344CB8AC3E}">
        <p14:creationId xmlns:p14="http://schemas.microsoft.com/office/powerpoint/2010/main" val="145576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23878" y="1208646"/>
            <a:ext cx="4154627" cy="352425"/>
          </a:xfrm>
          <a:prstGeom prst="rect">
            <a:avLst/>
          </a:prstGeom>
        </p:spPr>
        <p:txBody>
          <a:bodyPr lIns="0" tIns="0" rIns="0" bIns="0" rtlCol="0" anchor="t">
            <a:spAutoFit/>
          </a:bodyPr>
          <a:lstStyle/>
          <a:p>
            <a:pPr>
              <a:lnSpc>
                <a:spcPts val="2880"/>
              </a:lnSpc>
            </a:pPr>
            <a:r>
              <a:rPr lang="en-US" sz="2400" b="1">
                <a:solidFill>
                  <a:srgbClr val="000000"/>
                </a:solidFill>
                <a:latin typeface="Proxima Nova"/>
              </a:rPr>
              <a:t>Myth #3</a:t>
            </a:r>
            <a:endParaRPr lang="en-US" sz="2400" b="1">
              <a:solidFill>
                <a:srgbClr val="000000"/>
              </a:solidFill>
              <a:latin typeface="Proxima Nova" panose="02000506030000020004" pitchFamily="2" charset="0"/>
            </a:endParaRPr>
          </a:p>
        </p:txBody>
      </p:sp>
      <p:pic>
        <p:nvPicPr>
          <p:cNvPr id="4" name="Picture 4"/>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544826" y="433616"/>
            <a:ext cx="2403902" cy="1315590"/>
          </a:xfrm>
          <a:prstGeom prst="rect">
            <a:avLst/>
          </a:prstGeom>
        </p:spPr>
      </p:pic>
      <p:pic>
        <p:nvPicPr>
          <p:cNvPr id="9" name="Picture 8" descr="Logo, company name&#10;&#10;Description automatically generated">
            <a:extLst>
              <a:ext uri="{FF2B5EF4-FFF2-40B4-BE49-F238E27FC236}">
                <a16:creationId xmlns:a16="http://schemas.microsoft.com/office/drawing/2014/main" id="{2C32CECA-B33C-333B-572D-10BB2A3EF8FC}"/>
              </a:ext>
            </a:extLst>
          </p:cNvPr>
          <p:cNvPicPr>
            <a:picLocks noChangeAspect="1"/>
          </p:cNvPicPr>
          <p:nvPr/>
        </p:nvPicPr>
        <p:blipFill>
          <a:blip r:embed="rId5"/>
          <a:stretch>
            <a:fillRect/>
          </a:stretch>
        </p:blipFill>
        <p:spPr>
          <a:xfrm>
            <a:off x="385434" y="317664"/>
            <a:ext cx="1583828" cy="565653"/>
          </a:xfrm>
          <a:prstGeom prst="rect">
            <a:avLst/>
          </a:prstGeom>
        </p:spPr>
      </p:pic>
      <p:sp>
        <p:nvSpPr>
          <p:cNvPr id="6" name="TextBox 5">
            <a:extLst>
              <a:ext uri="{FF2B5EF4-FFF2-40B4-BE49-F238E27FC236}">
                <a16:creationId xmlns:a16="http://schemas.microsoft.com/office/drawing/2014/main" id="{D0B27E03-D7B9-5059-9764-67A515600774}"/>
              </a:ext>
            </a:extLst>
          </p:cNvPr>
          <p:cNvSpPr txBox="1"/>
          <p:nvPr/>
        </p:nvSpPr>
        <p:spPr>
          <a:xfrm>
            <a:off x="526459" y="1694088"/>
            <a:ext cx="55004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Younger Generations are Disrupting Work</a:t>
            </a:r>
          </a:p>
        </p:txBody>
      </p:sp>
      <p:sp>
        <p:nvSpPr>
          <p:cNvPr id="8" name="TextBox 7">
            <a:extLst>
              <a:ext uri="{FF2B5EF4-FFF2-40B4-BE49-F238E27FC236}">
                <a16:creationId xmlns:a16="http://schemas.microsoft.com/office/drawing/2014/main" id="{BDB87011-66DB-BD83-3785-F65E30775D15}"/>
              </a:ext>
            </a:extLst>
          </p:cNvPr>
          <p:cNvSpPr txBox="1"/>
          <p:nvPr/>
        </p:nvSpPr>
        <p:spPr>
          <a:xfrm>
            <a:off x="526459" y="2105568"/>
            <a:ext cx="540897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cs typeface="Calibri"/>
              </a:rPr>
              <a:t>Changes in the workplace are more likely due to the uniqueness of the current period in time and the innovations and changes that occur as a result</a:t>
            </a:r>
          </a:p>
          <a:p>
            <a:endParaRPr lang="en-US">
              <a:cs typeface="Calibri"/>
            </a:endParaRPr>
          </a:p>
          <a:p>
            <a:pPr marL="285750" indent="-285750">
              <a:buFont typeface="Calibri"/>
              <a:buChar char="-"/>
            </a:pPr>
            <a:r>
              <a:rPr lang="en-US">
                <a:cs typeface="Calibri"/>
              </a:rPr>
              <a:t>Blaming members of any generation for the work environment is a form of uniqueness bias</a:t>
            </a:r>
          </a:p>
          <a:p>
            <a:endParaRPr lang="en-US">
              <a:cs typeface="Calibri"/>
            </a:endParaRPr>
          </a:p>
          <a:p>
            <a:pPr marL="285750" indent="-285750">
              <a:buFont typeface="Calibri"/>
              <a:buChar char="-"/>
            </a:pPr>
            <a:endParaRPr lang="en-US">
              <a:cs typeface="Calibri"/>
            </a:endParaRPr>
          </a:p>
        </p:txBody>
      </p:sp>
      <p:sp>
        <p:nvSpPr>
          <p:cNvPr id="10" name="AutoShape 5">
            <a:extLst>
              <a:ext uri="{FF2B5EF4-FFF2-40B4-BE49-F238E27FC236}">
                <a16:creationId xmlns:a16="http://schemas.microsoft.com/office/drawing/2014/main" id="{73ED9003-2C26-4A58-8868-9EE132374A7A}"/>
              </a:ext>
            </a:extLst>
          </p:cNvPr>
          <p:cNvSpPr/>
          <p:nvPr/>
        </p:nvSpPr>
        <p:spPr>
          <a:xfrm>
            <a:off x="6527702" y="-2"/>
            <a:ext cx="2616298" cy="5143500"/>
          </a:xfrm>
          <a:prstGeom prst="rect">
            <a:avLst/>
          </a:prstGeom>
          <a:solidFill>
            <a:srgbClr val="0085DD"/>
          </a:solidFill>
        </p:spPr>
      </p:sp>
    </p:spTree>
    <p:extLst>
      <p:ext uri="{BB962C8B-B14F-4D97-AF65-F5344CB8AC3E}">
        <p14:creationId xmlns:p14="http://schemas.microsoft.com/office/powerpoint/2010/main" val="377776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23878" y="1208646"/>
            <a:ext cx="4154627" cy="352425"/>
          </a:xfrm>
          <a:prstGeom prst="rect">
            <a:avLst/>
          </a:prstGeom>
        </p:spPr>
        <p:txBody>
          <a:bodyPr lIns="0" tIns="0" rIns="0" bIns="0" rtlCol="0" anchor="t">
            <a:spAutoFit/>
          </a:bodyPr>
          <a:lstStyle/>
          <a:p>
            <a:pPr>
              <a:lnSpc>
                <a:spcPts val="2880"/>
              </a:lnSpc>
            </a:pPr>
            <a:r>
              <a:rPr lang="en-US" sz="2400" b="1">
                <a:solidFill>
                  <a:srgbClr val="000000"/>
                </a:solidFill>
                <a:latin typeface="Proxima Nova"/>
              </a:rPr>
              <a:t>Myth #4</a:t>
            </a:r>
            <a:endParaRPr lang="en-US" sz="2400" b="1">
              <a:solidFill>
                <a:srgbClr val="000000"/>
              </a:solidFill>
              <a:latin typeface="Proxima Nova" panose="02000506030000020004" pitchFamily="2" charset="0"/>
            </a:endParaRPr>
          </a:p>
        </p:txBody>
      </p:sp>
      <p:pic>
        <p:nvPicPr>
          <p:cNvPr id="4" name="Picture 4"/>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544826" y="433616"/>
            <a:ext cx="2403902" cy="1315590"/>
          </a:xfrm>
          <a:prstGeom prst="rect">
            <a:avLst/>
          </a:prstGeom>
        </p:spPr>
      </p:pic>
      <p:pic>
        <p:nvPicPr>
          <p:cNvPr id="9" name="Picture 8" descr="Logo, company name&#10;&#10;Description automatically generated">
            <a:extLst>
              <a:ext uri="{FF2B5EF4-FFF2-40B4-BE49-F238E27FC236}">
                <a16:creationId xmlns:a16="http://schemas.microsoft.com/office/drawing/2014/main" id="{2C32CECA-B33C-333B-572D-10BB2A3EF8FC}"/>
              </a:ext>
            </a:extLst>
          </p:cNvPr>
          <p:cNvPicPr>
            <a:picLocks noChangeAspect="1"/>
          </p:cNvPicPr>
          <p:nvPr/>
        </p:nvPicPr>
        <p:blipFill>
          <a:blip r:embed="rId5"/>
          <a:stretch>
            <a:fillRect/>
          </a:stretch>
        </p:blipFill>
        <p:spPr>
          <a:xfrm>
            <a:off x="385434" y="317664"/>
            <a:ext cx="1583828" cy="565653"/>
          </a:xfrm>
          <a:prstGeom prst="rect">
            <a:avLst/>
          </a:prstGeom>
        </p:spPr>
      </p:pic>
      <p:sp>
        <p:nvSpPr>
          <p:cNvPr id="6" name="TextBox 5">
            <a:extLst>
              <a:ext uri="{FF2B5EF4-FFF2-40B4-BE49-F238E27FC236}">
                <a16:creationId xmlns:a16="http://schemas.microsoft.com/office/drawing/2014/main" id="{D0B27E03-D7B9-5059-9764-67A515600774}"/>
              </a:ext>
            </a:extLst>
          </p:cNvPr>
          <p:cNvSpPr txBox="1"/>
          <p:nvPr/>
        </p:nvSpPr>
        <p:spPr>
          <a:xfrm>
            <a:off x="519759" y="1629448"/>
            <a:ext cx="45519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Talking about Generations is harmless</a:t>
            </a:r>
          </a:p>
        </p:txBody>
      </p:sp>
      <p:sp>
        <p:nvSpPr>
          <p:cNvPr id="8" name="TextBox 7">
            <a:extLst>
              <a:ext uri="{FF2B5EF4-FFF2-40B4-BE49-F238E27FC236}">
                <a16:creationId xmlns:a16="http://schemas.microsoft.com/office/drawing/2014/main" id="{BDB87011-66DB-BD83-3785-F65E30775D15}"/>
              </a:ext>
            </a:extLst>
          </p:cNvPr>
          <p:cNvSpPr txBox="1"/>
          <p:nvPr/>
        </p:nvSpPr>
        <p:spPr>
          <a:xfrm>
            <a:off x="519759" y="2180528"/>
            <a:ext cx="540897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Tx/>
              <a:buChar char="-"/>
            </a:pPr>
            <a:r>
              <a:rPr lang="en-US">
                <a:cs typeface="Calibri"/>
              </a:rPr>
              <a:t>Legal risks - promotes agism</a:t>
            </a:r>
          </a:p>
          <a:p>
            <a:endParaRPr lang="en-US">
              <a:cs typeface="Calibri"/>
            </a:endParaRPr>
          </a:p>
          <a:p>
            <a:pPr marL="285750" indent="-285750">
              <a:buFontTx/>
              <a:buChar char="-"/>
            </a:pPr>
            <a:r>
              <a:rPr lang="en-US">
                <a:cs typeface="Calibri"/>
              </a:rPr>
              <a:t>Increases gap and closes off the conversation</a:t>
            </a:r>
            <a:endParaRPr lang="en-US">
              <a:ea typeface="Calibri"/>
              <a:cs typeface="Calibri"/>
            </a:endParaRPr>
          </a:p>
          <a:p>
            <a:endParaRPr lang="en-US">
              <a:cs typeface="Calibri"/>
            </a:endParaRPr>
          </a:p>
          <a:p>
            <a:pPr marL="285750" indent="-285750">
              <a:buFontTx/>
              <a:buChar char="-"/>
            </a:pPr>
            <a:r>
              <a:rPr lang="en-US">
                <a:cs typeface="Calibri"/>
              </a:rPr>
              <a:t>Risk to inclusivity</a:t>
            </a:r>
          </a:p>
          <a:p>
            <a:endParaRPr lang="en-US">
              <a:cs typeface="Calibri"/>
            </a:endParaRPr>
          </a:p>
        </p:txBody>
      </p:sp>
      <p:sp>
        <p:nvSpPr>
          <p:cNvPr id="10" name="AutoShape 4">
            <a:extLst>
              <a:ext uri="{FF2B5EF4-FFF2-40B4-BE49-F238E27FC236}">
                <a16:creationId xmlns:a16="http://schemas.microsoft.com/office/drawing/2014/main" id="{BF6B9594-82E6-4C63-A317-A62C57E64E47}"/>
              </a:ext>
            </a:extLst>
          </p:cNvPr>
          <p:cNvSpPr/>
          <p:nvPr/>
        </p:nvSpPr>
        <p:spPr>
          <a:xfrm>
            <a:off x="6477000" y="-2"/>
            <a:ext cx="2667001" cy="5143500"/>
          </a:xfrm>
          <a:prstGeom prst="rect">
            <a:avLst/>
          </a:prstGeom>
          <a:solidFill>
            <a:srgbClr val="E67200"/>
          </a:solidFill>
        </p:spPr>
      </p:sp>
    </p:spTree>
    <p:extLst>
      <p:ext uri="{BB962C8B-B14F-4D97-AF65-F5344CB8AC3E}">
        <p14:creationId xmlns:p14="http://schemas.microsoft.com/office/powerpoint/2010/main" val="371275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85DD"/>
        </a:solidFill>
        <a:effectLst/>
      </p:bgPr>
    </p:bg>
    <p:spTree>
      <p:nvGrpSpPr>
        <p:cNvPr id="1" name=""/>
        <p:cNvGrpSpPr/>
        <p:nvPr/>
      </p:nvGrpSpPr>
      <p:grpSpPr>
        <a:xfrm>
          <a:off x="0" y="0"/>
          <a:ext cx="0" cy="0"/>
          <a:chOff x="0" y="0"/>
          <a:chExt cx="0" cy="0"/>
        </a:xfrm>
      </p:grpSpPr>
      <p:sp>
        <p:nvSpPr>
          <p:cNvPr id="2" name="AutoShape 2"/>
          <p:cNvSpPr/>
          <p:nvPr/>
        </p:nvSpPr>
        <p:spPr>
          <a:xfrm>
            <a:off x="76200" y="0"/>
            <a:ext cx="7467599" cy="5143500"/>
          </a:xfrm>
          <a:prstGeom prst="rect">
            <a:avLst/>
          </a:prstGeom>
          <a:solidFill>
            <a:srgbClr val="FFFFFF"/>
          </a:solidFill>
        </p:spPr>
      </p:sp>
      <p:pic>
        <p:nvPicPr>
          <p:cNvPr id="3" name="Picture 3"/>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304843" y="317664"/>
            <a:ext cx="1806859" cy="1806859"/>
          </a:xfrm>
          <a:prstGeom prst="rect">
            <a:avLst/>
          </a:prstGeom>
        </p:spPr>
      </p:pic>
      <p:sp>
        <p:nvSpPr>
          <p:cNvPr id="6" name="TextBox 6"/>
          <p:cNvSpPr txBox="1"/>
          <p:nvPr/>
        </p:nvSpPr>
        <p:spPr>
          <a:xfrm>
            <a:off x="304076" y="1284336"/>
            <a:ext cx="5664851" cy="553998"/>
          </a:xfrm>
          <a:prstGeom prst="rect">
            <a:avLst/>
          </a:prstGeom>
        </p:spPr>
        <p:txBody>
          <a:bodyPr wrap="square" lIns="0" tIns="0" rIns="0" bIns="0" rtlCol="0" anchor="t">
            <a:spAutoFit/>
          </a:bodyPr>
          <a:lstStyle/>
          <a:p>
            <a:pPr algn="ctr">
              <a:lnSpc>
                <a:spcPts val="4738"/>
              </a:lnSpc>
            </a:pPr>
            <a:r>
              <a:rPr lang="en-US" sz="3600" b="1" spc="-43">
                <a:solidFill>
                  <a:srgbClr val="000000"/>
                </a:solidFill>
                <a:latin typeface="Arial Narrow" panose="020B0604020202020204" pitchFamily="34" charset="0"/>
              </a:rPr>
              <a:t>Workplace Management for All</a:t>
            </a:r>
          </a:p>
        </p:txBody>
      </p:sp>
      <p:sp>
        <p:nvSpPr>
          <p:cNvPr id="8" name="TextBox 7">
            <a:extLst>
              <a:ext uri="{FF2B5EF4-FFF2-40B4-BE49-F238E27FC236}">
                <a16:creationId xmlns:a16="http://schemas.microsoft.com/office/drawing/2014/main" id="{21BA5E6C-0D0F-9CFF-A1C0-F956DBCB29CC}"/>
              </a:ext>
            </a:extLst>
          </p:cNvPr>
          <p:cNvSpPr txBox="1"/>
          <p:nvPr/>
        </p:nvSpPr>
        <p:spPr>
          <a:xfrm>
            <a:off x="4372708" y="3006969"/>
            <a:ext cx="184731" cy="369332"/>
          </a:xfrm>
          <a:prstGeom prst="rect">
            <a:avLst/>
          </a:prstGeom>
          <a:noFill/>
        </p:spPr>
        <p:txBody>
          <a:bodyPr wrap="none" rtlCol="0">
            <a:spAutoFit/>
          </a:bodyPr>
          <a:lstStyle/>
          <a:p>
            <a:endParaRPr lang="en-US">
              <a:latin typeface="Proxima Nova" panose="02000506030000020004" pitchFamily="2" charset="0"/>
            </a:endParaRPr>
          </a:p>
        </p:txBody>
      </p:sp>
      <p:pic>
        <p:nvPicPr>
          <p:cNvPr id="9" name="Picture 8" descr="Logo, company name&#10;&#10;Description automatically generated">
            <a:extLst>
              <a:ext uri="{FF2B5EF4-FFF2-40B4-BE49-F238E27FC236}">
                <a16:creationId xmlns:a16="http://schemas.microsoft.com/office/drawing/2014/main" id="{AF42FBAA-C668-9668-2EA5-C9396A456486}"/>
              </a:ext>
            </a:extLst>
          </p:cNvPr>
          <p:cNvPicPr>
            <a:picLocks noChangeAspect="1"/>
          </p:cNvPicPr>
          <p:nvPr/>
        </p:nvPicPr>
        <p:blipFill>
          <a:blip r:embed="rId5"/>
          <a:stretch>
            <a:fillRect/>
          </a:stretch>
        </p:blipFill>
        <p:spPr>
          <a:xfrm>
            <a:off x="385434" y="317664"/>
            <a:ext cx="1583828" cy="565653"/>
          </a:xfrm>
          <a:prstGeom prst="rect">
            <a:avLst/>
          </a:prstGeom>
        </p:spPr>
      </p:pic>
      <p:sp>
        <p:nvSpPr>
          <p:cNvPr id="10" name="TextBox 9">
            <a:extLst>
              <a:ext uri="{FF2B5EF4-FFF2-40B4-BE49-F238E27FC236}">
                <a16:creationId xmlns:a16="http://schemas.microsoft.com/office/drawing/2014/main" id="{9D25F1B1-F07F-4EA7-AF47-68043FC974A5}"/>
              </a:ext>
            </a:extLst>
          </p:cNvPr>
          <p:cNvSpPr txBox="1"/>
          <p:nvPr/>
        </p:nvSpPr>
        <p:spPr>
          <a:xfrm>
            <a:off x="1157177" y="3005690"/>
            <a:ext cx="5486400" cy="369332"/>
          </a:xfrm>
          <a:prstGeom prst="rect">
            <a:avLst/>
          </a:prstGeom>
          <a:noFill/>
        </p:spPr>
        <p:txBody>
          <a:bodyPr wrap="square">
            <a:spAutoFit/>
          </a:bodyPr>
          <a:lstStyle/>
          <a:p>
            <a:r>
              <a:rPr lang="en-US"/>
              <a:t>How can we create a culture that everyone can thrive in? </a:t>
            </a:r>
          </a:p>
        </p:txBody>
      </p:sp>
    </p:spTree>
    <p:extLst>
      <p:ext uri="{BB962C8B-B14F-4D97-AF65-F5344CB8AC3E}">
        <p14:creationId xmlns:p14="http://schemas.microsoft.com/office/powerpoint/2010/main" val="285131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307010"/>
            <a:ext cx="9144000" cy="836490"/>
          </a:xfrm>
          <a:prstGeom prst="rect">
            <a:avLst/>
          </a:prstGeom>
          <a:solidFill>
            <a:srgbClr val="1D418E"/>
          </a:solidFill>
        </p:spPr>
      </p:sp>
      <p:pic>
        <p:nvPicPr>
          <p:cNvPr id="4" name="Picture 4"/>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061780" y="433616"/>
            <a:ext cx="2403902" cy="1315590"/>
          </a:xfrm>
          <a:prstGeom prst="rect">
            <a:avLst/>
          </a:prstGeom>
        </p:spPr>
      </p:pic>
      <p:pic>
        <p:nvPicPr>
          <p:cNvPr id="5" name="Picture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787364" y="0"/>
            <a:ext cx="3356636" cy="4307010"/>
          </a:xfrm>
          <a:prstGeom prst="rect">
            <a:avLst/>
          </a:prstGeom>
        </p:spPr>
      </p:pic>
      <p:sp>
        <p:nvSpPr>
          <p:cNvPr id="6" name="TextBox 6"/>
          <p:cNvSpPr txBox="1"/>
          <p:nvPr/>
        </p:nvSpPr>
        <p:spPr>
          <a:xfrm>
            <a:off x="529964" y="1563544"/>
            <a:ext cx="4463700" cy="1640741"/>
          </a:xfrm>
          <a:prstGeom prst="rect">
            <a:avLst/>
          </a:prstGeom>
        </p:spPr>
        <p:txBody>
          <a:bodyPr lIns="0" tIns="0" rIns="0" bIns="0" rtlCol="0" anchor="t">
            <a:spAutoFit/>
          </a:bodyPr>
          <a:lstStyle/>
          <a:p>
            <a:pPr>
              <a:lnSpc>
                <a:spcPts val="4345"/>
              </a:lnSpc>
            </a:pPr>
            <a:r>
              <a:rPr lang="en-US" sz="3950" b="1">
                <a:solidFill>
                  <a:srgbClr val="000000"/>
                </a:solidFill>
                <a:latin typeface="Proxima Nova" panose="02000506030000020004" pitchFamily="2" charset="0"/>
              </a:rPr>
              <a:t>3 ways to be intentional about your culture</a:t>
            </a:r>
          </a:p>
        </p:txBody>
      </p:sp>
      <p:grpSp>
        <p:nvGrpSpPr>
          <p:cNvPr id="7" name="Group 7"/>
          <p:cNvGrpSpPr/>
          <p:nvPr/>
        </p:nvGrpSpPr>
        <p:grpSpPr>
          <a:xfrm>
            <a:off x="504825" y="754062"/>
            <a:ext cx="1552575" cy="391680"/>
            <a:chOff x="0" y="0"/>
            <a:chExt cx="3960701" cy="1153300"/>
          </a:xfrm>
        </p:grpSpPr>
        <p:sp>
          <p:nvSpPr>
            <p:cNvPr id="8" name="Freeform 8"/>
            <p:cNvSpPr/>
            <p:nvPr/>
          </p:nvSpPr>
          <p:spPr>
            <a:xfrm>
              <a:off x="0" y="0"/>
              <a:ext cx="3960701" cy="1154570"/>
            </a:xfrm>
            <a:custGeom>
              <a:avLst/>
              <a:gdLst/>
              <a:ahLst/>
              <a:cxnLst/>
              <a:rect l="l" t="t" r="r" b="b"/>
              <a:pathLst>
                <a:path w="3960701" h="1154570">
                  <a:moveTo>
                    <a:pt x="3504771" y="0"/>
                  </a:moveTo>
                  <a:lnTo>
                    <a:pt x="3172727" y="0"/>
                  </a:lnTo>
                  <a:lnTo>
                    <a:pt x="3172727" y="1617"/>
                  </a:lnTo>
                  <a:lnTo>
                    <a:pt x="911860" y="1617"/>
                  </a:lnTo>
                  <a:lnTo>
                    <a:pt x="911860" y="0"/>
                  </a:lnTo>
                  <a:lnTo>
                    <a:pt x="455930" y="0"/>
                  </a:lnTo>
                  <a:cubicBezTo>
                    <a:pt x="204470" y="0"/>
                    <a:pt x="0" y="260293"/>
                    <a:pt x="0" y="580405"/>
                  </a:cubicBezTo>
                  <a:cubicBezTo>
                    <a:pt x="0" y="900518"/>
                    <a:pt x="204470" y="1154570"/>
                    <a:pt x="455930" y="1154570"/>
                  </a:cubicBezTo>
                  <a:lnTo>
                    <a:pt x="3504771" y="1154570"/>
                  </a:lnTo>
                  <a:cubicBezTo>
                    <a:pt x="3756231" y="1154570"/>
                    <a:pt x="3960701" y="902134"/>
                    <a:pt x="3960701" y="582022"/>
                  </a:cubicBezTo>
                  <a:cubicBezTo>
                    <a:pt x="3960701" y="261910"/>
                    <a:pt x="3756231" y="0"/>
                    <a:pt x="3504771" y="0"/>
                  </a:cubicBezTo>
                  <a:close/>
                </a:path>
              </a:pathLst>
            </a:custGeom>
            <a:solidFill>
              <a:srgbClr val="1D418E"/>
            </a:solidFill>
          </p:spPr>
        </p:sp>
        <p:sp>
          <p:nvSpPr>
            <p:cNvPr id="9" name="Freeform 9"/>
            <p:cNvSpPr/>
            <p:nvPr/>
          </p:nvSpPr>
          <p:spPr>
            <a:xfrm>
              <a:off x="341630" y="289394"/>
              <a:ext cx="1808480" cy="291011"/>
            </a:xfrm>
            <a:custGeom>
              <a:avLst/>
              <a:gdLst/>
              <a:ahLst/>
              <a:cxnLst/>
              <a:rect l="l" t="t" r="r" b="b"/>
              <a:pathLst>
                <a:path w="1808480" h="291011">
                  <a:moveTo>
                    <a:pt x="1695450" y="0"/>
                  </a:moveTo>
                  <a:lnTo>
                    <a:pt x="114300" y="0"/>
                  </a:lnTo>
                  <a:cubicBezTo>
                    <a:pt x="50800" y="0"/>
                    <a:pt x="0" y="64669"/>
                    <a:pt x="0" y="145506"/>
                  </a:cubicBezTo>
                  <a:cubicBezTo>
                    <a:pt x="0" y="226342"/>
                    <a:pt x="50800" y="291011"/>
                    <a:pt x="114300" y="291011"/>
                  </a:cubicBezTo>
                  <a:lnTo>
                    <a:pt x="570230" y="291011"/>
                  </a:lnTo>
                  <a:lnTo>
                    <a:pt x="570230" y="289395"/>
                  </a:lnTo>
                  <a:lnTo>
                    <a:pt x="1694180" y="289395"/>
                  </a:lnTo>
                  <a:cubicBezTo>
                    <a:pt x="1757680" y="289395"/>
                    <a:pt x="1808480" y="224725"/>
                    <a:pt x="1808480" y="143889"/>
                  </a:cubicBezTo>
                  <a:cubicBezTo>
                    <a:pt x="1808480" y="63053"/>
                    <a:pt x="1757680" y="0"/>
                    <a:pt x="1695450" y="0"/>
                  </a:cubicBezTo>
                  <a:close/>
                </a:path>
              </a:pathLst>
            </a:custGeom>
            <a:solidFill>
              <a:srgbClr val="1D418E"/>
            </a:solidFill>
          </p:spPr>
        </p:sp>
      </p:grpSp>
      <p:sp>
        <p:nvSpPr>
          <p:cNvPr id="10" name="TextBox 10"/>
          <p:cNvSpPr txBox="1"/>
          <p:nvPr/>
        </p:nvSpPr>
        <p:spPr>
          <a:xfrm>
            <a:off x="637268" y="812367"/>
            <a:ext cx="1323354" cy="287451"/>
          </a:xfrm>
          <a:prstGeom prst="rect">
            <a:avLst/>
          </a:prstGeom>
        </p:spPr>
        <p:txBody>
          <a:bodyPr wrap="square" lIns="0" tIns="0" rIns="0" bIns="0" rtlCol="0" anchor="t">
            <a:spAutoFit/>
          </a:bodyPr>
          <a:lstStyle/>
          <a:p>
            <a:pPr algn="ctr">
              <a:lnSpc>
                <a:spcPts val="2399"/>
              </a:lnSpc>
            </a:pPr>
            <a:r>
              <a:rPr lang="en-US" sz="1999" b="1" spc="99">
                <a:solidFill>
                  <a:srgbClr val="FFFFFF"/>
                </a:solidFill>
                <a:latin typeface="Arial Narrow" panose="020B0604020202020204" pitchFamily="34" charset="0"/>
              </a:rPr>
              <a:t>SECTION 3</a:t>
            </a:r>
          </a:p>
        </p:txBody>
      </p:sp>
      <p:pic>
        <p:nvPicPr>
          <p:cNvPr id="11" name="Picture 10" descr="A picture containing logo&#10;&#10;Description automatically generated">
            <a:extLst>
              <a:ext uri="{FF2B5EF4-FFF2-40B4-BE49-F238E27FC236}">
                <a16:creationId xmlns:a16="http://schemas.microsoft.com/office/drawing/2014/main" id="{57AF3C12-8A2F-F7F8-B11F-2E7876F010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51" y="4458555"/>
            <a:ext cx="1493520" cy="533400"/>
          </a:xfrm>
          <a:prstGeom prst="rect">
            <a:avLst/>
          </a:prstGeom>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29803" y="4917152"/>
            <a:ext cx="2403902" cy="1315590"/>
          </a:xfrm>
          <a:prstGeom prst="rect">
            <a:avLst/>
          </a:prstGeom>
        </p:spPr>
      </p:pic>
      <p:sp>
        <p:nvSpPr>
          <p:cNvPr id="4" name="AutoShape 4"/>
          <p:cNvSpPr/>
          <p:nvPr/>
        </p:nvSpPr>
        <p:spPr>
          <a:xfrm>
            <a:off x="8309511" y="-2"/>
            <a:ext cx="834489" cy="5143500"/>
          </a:xfrm>
          <a:prstGeom prst="rect">
            <a:avLst/>
          </a:prstGeom>
          <a:solidFill>
            <a:srgbClr val="0085DD"/>
          </a:solidFill>
        </p:spPr>
      </p:sp>
      <p:sp>
        <p:nvSpPr>
          <p:cNvPr id="5" name="AutoShape 5"/>
          <p:cNvSpPr/>
          <p:nvPr/>
        </p:nvSpPr>
        <p:spPr>
          <a:xfrm rot="-3348059">
            <a:off x="4949924" y="1712760"/>
            <a:ext cx="1885180" cy="0"/>
          </a:xfrm>
          <a:prstGeom prst="line">
            <a:avLst/>
          </a:prstGeom>
          <a:ln w="19050" cap="flat">
            <a:solidFill>
              <a:srgbClr val="C7C9D4"/>
            </a:solidFill>
            <a:prstDash val="solid"/>
            <a:headEnd type="none" w="sm" len="sm"/>
            <a:tailEnd type="none" w="sm" len="sm"/>
          </a:ln>
        </p:spPr>
      </p:sp>
      <p:sp>
        <p:nvSpPr>
          <p:cNvPr id="6" name="AutoShape 6"/>
          <p:cNvSpPr/>
          <p:nvPr/>
        </p:nvSpPr>
        <p:spPr>
          <a:xfrm rot="-1459679">
            <a:off x="5263045" y="1981478"/>
            <a:ext cx="2488861" cy="0"/>
          </a:xfrm>
          <a:prstGeom prst="line">
            <a:avLst/>
          </a:prstGeom>
          <a:ln w="19050" cap="flat">
            <a:solidFill>
              <a:srgbClr val="C7C9D4"/>
            </a:solidFill>
            <a:prstDash val="solid"/>
            <a:headEnd type="none" w="sm" len="sm"/>
            <a:tailEnd type="none" w="sm" len="sm"/>
          </a:ln>
        </p:spPr>
      </p:sp>
      <p:sp>
        <p:nvSpPr>
          <p:cNvPr id="7" name="AutoShape 7"/>
          <p:cNvSpPr/>
          <p:nvPr/>
        </p:nvSpPr>
        <p:spPr>
          <a:xfrm rot="-199953">
            <a:off x="5372229" y="2444109"/>
            <a:ext cx="1560047" cy="0"/>
          </a:xfrm>
          <a:prstGeom prst="line">
            <a:avLst/>
          </a:prstGeom>
          <a:ln w="19050" cap="flat">
            <a:solidFill>
              <a:srgbClr val="C7C9D4"/>
            </a:solidFill>
            <a:prstDash val="solid"/>
            <a:headEnd type="none" w="sm" len="sm"/>
            <a:tailEnd type="none" w="sm" len="sm"/>
          </a:ln>
        </p:spPr>
      </p:sp>
      <p:sp>
        <p:nvSpPr>
          <p:cNvPr id="8" name="AutoShape 8"/>
          <p:cNvSpPr/>
          <p:nvPr/>
        </p:nvSpPr>
        <p:spPr>
          <a:xfrm rot="3238524">
            <a:off x="5075241" y="2993964"/>
            <a:ext cx="1309801" cy="0"/>
          </a:xfrm>
          <a:prstGeom prst="line">
            <a:avLst/>
          </a:prstGeom>
          <a:ln w="19050" cap="flat">
            <a:solidFill>
              <a:srgbClr val="C7C9D4"/>
            </a:solidFill>
            <a:prstDash val="solid"/>
            <a:headEnd type="none" w="sm" len="sm"/>
            <a:tailEnd type="none" w="sm" len="sm"/>
          </a:ln>
        </p:spPr>
      </p:sp>
      <p:sp>
        <p:nvSpPr>
          <p:cNvPr id="9" name="AutoShape 9"/>
          <p:cNvSpPr/>
          <p:nvPr/>
        </p:nvSpPr>
        <p:spPr>
          <a:xfrm rot="5066090">
            <a:off x="4583408" y="1774183"/>
            <a:ext cx="1346198" cy="0"/>
          </a:xfrm>
          <a:prstGeom prst="line">
            <a:avLst/>
          </a:prstGeom>
          <a:ln w="19050" cap="flat">
            <a:solidFill>
              <a:srgbClr val="C7C9D4"/>
            </a:solidFill>
            <a:prstDash val="solid"/>
            <a:headEnd type="none" w="sm" len="sm"/>
            <a:tailEnd type="none" w="sm" len="sm"/>
          </a:ln>
        </p:spPr>
      </p:sp>
      <p:sp>
        <p:nvSpPr>
          <p:cNvPr id="10" name="AutoShape 10"/>
          <p:cNvSpPr/>
          <p:nvPr/>
        </p:nvSpPr>
        <p:spPr>
          <a:xfrm rot="1674790">
            <a:off x="5242191" y="3012534"/>
            <a:ext cx="1989645" cy="0"/>
          </a:xfrm>
          <a:prstGeom prst="line">
            <a:avLst/>
          </a:prstGeom>
          <a:ln w="19050" cap="flat">
            <a:solidFill>
              <a:srgbClr val="C7C9D4"/>
            </a:solidFill>
            <a:prstDash val="solid"/>
            <a:headEnd type="none" w="sm" len="sm"/>
            <a:tailEnd type="none" w="sm" len="sm"/>
          </a:ln>
        </p:spPr>
      </p:sp>
      <p:sp>
        <p:nvSpPr>
          <p:cNvPr id="11" name="AutoShape 11"/>
          <p:cNvSpPr/>
          <p:nvPr/>
        </p:nvSpPr>
        <p:spPr>
          <a:xfrm rot="5376953">
            <a:off x="4648863" y="3202750"/>
            <a:ext cx="1420797" cy="0"/>
          </a:xfrm>
          <a:prstGeom prst="line">
            <a:avLst/>
          </a:prstGeom>
          <a:ln w="19050" cap="flat">
            <a:solidFill>
              <a:srgbClr val="C7C9D4"/>
            </a:solidFill>
            <a:prstDash val="solid"/>
            <a:headEnd type="none" w="sm" len="sm"/>
            <a:tailEnd type="none" w="sm" len="sm"/>
          </a:ln>
        </p:spPr>
      </p:sp>
      <p:grpSp>
        <p:nvGrpSpPr>
          <p:cNvPr id="12" name="Group 12"/>
          <p:cNvGrpSpPr/>
          <p:nvPr/>
        </p:nvGrpSpPr>
        <p:grpSpPr>
          <a:xfrm>
            <a:off x="5729775" y="74985"/>
            <a:ext cx="1592840" cy="159284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DD"/>
            </a:solidFill>
          </p:spPr>
        </p:sp>
      </p:grpSp>
      <p:sp>
        <p:nvSpPr>
          <p:cNvPr id="14" name="AutoShape 14"/>
          <p:cNvSpPr/>
          <p:nvPr/>
        </p:nvSpPr>
        <p:spPr>
          <a:xfrm rot="2829748">
            <a:off x="3777298" y="1857643"/>
            <a:ext cx="1849193" cy="0"/>
          </a:xfrm>
          <a:prstGeom prst="line">
            <a:avLst/>
          </a:prstGeom>
          <a:ln w="19050" cap="flat">
            <a:solidFill>
              <a:srgbClr val="C7C9D4"/>
            </a:solidFill>
            <a:prstDash val="solid"/>
            <a:headEnd type="none" w="sm" len="sm"/>
            <a:tailEnd type="none" w="sm" len="sm"/>
          </a:ln>
        </p:spPr>
      </p:sp>
      <p:sp>
        <p:nvSpPr>
          <p:cNvPr id="15" name="AutoShape 15"/>
          <p:cNvSpPr/>
          <p:nvPr/>
        </p:nvSpPr>
        <p:spPr>
          <a:xfrm rot="-1152187">
            <a:off x="3579816" y="2790370"/>
            <a:ext cx="1825469" cy="0"/>
          </a:xfrm>
          <a:prstGeom prst="line">
            <a:avLst/>
          </a:prstGeom>
          <a:ln w="19050" cap="flat">
            <a:solidFill>
              <a:srgbClr val="C7C9D4"/>
            </a:solidFill>
            <a:prstDash val="solid"/>
            <a:headEnd type="none" w="sm" len="sm"/>
            <a:tailEnd type="none" w="sm" len="sm"/>
          </a:ln>
        </p:spPr>
      </p:sp>
      <p:sp>
        <p:nvSpPr>
          <p:cNvPr id="16" name="AutoShape 16"/>
          <p:cNvSpPr/>
          <p:nvPr/>
        </p:nvSpPr>
        <p:spPr>
          <a:xfrm rot="547097">
            <a:off x="3124981" y="2331640"/>
            <a:ext cx="2248487" cy="0"/>
          </a:xfrm>
          <a:prstGeom prst="line">
            <a:avLst/>
          </a:prstGeom>
          <a:ln w="19050" cap="flat">
            <a:solidFill>
              <a:srgbClr val="C7C9D4"/>
            </a:solidFill>
            <a:prstDash val="solid"/>
            <a:headEnd type="none" w="sm" len="sm"/>
            <a:tailEnd type="none" w="sm" len="sm"/>
          </a:ln>
        </p:spPr>
      </p:sp>
      <p:grpSp>
        <p:nvGrpSpPr>
          <p:cNvPr id="17" name="Group 17"/>
          <p:cNvGrpSpPr/>
          <p:nvPr/>
        </p:nvGrpSpPr>
        <p:grpSpPr>
          <a:xfrm>
            <a:off x="3379164" y="537400"/>
            <a:ext cx="1203047" cy="120304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D418E"/>
            </a:solidFill>
          </p:spPr>
        </p:sp>
      </p:grpSp>
      <p:sp>
        <p:nvSpPr>
          <p:cNvPr id="19" name="AutoShape 19"/>
          <p:cNvSpPr/>
          <p:nvPr/>
        </p:nvSpPr>
        <p:spPr>
          <a:xfrm rot="8083854">
            <a:off x="3630219" y="3239167"/>
            <a:ext cx="2028094" cy="0"/>
          </a:xfrm>
          <a:prstGeom prst="line">
            <a:avLst/>
          </a:prstGeom>
          <a:ln w="19050" cap="flat">
            <a:solidFill>
              <a:srgbClr val="C7C9D4"/>
            </a:solidFill>
            <a:prstDash val="solid"/>
            <a:headEnd type="none" w="sm" len="sm"/>
            <a:tailEnd type="none" w="sm" len="sm"/>
          </a:ln>
        </p:spPr>
      </p:sp>
      <p:grpSp>
        <p:nvGrpSpPr>
          <p:cNvPr id="20" name="Group 20"/>
          <p:cNvGrpSpPr/>
          <p:nvPr/>
        </p:nvGrpSpPr>
        <p:grpSpPr>
          <a:xfrm>
            <a:off x="4599376" y="1743338"/>
            <a:ext cx="1517109" cy="1517109"/>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2" name="Group 22"/>
          <p:cNvGrpSpPr/>
          <p:nvPr/>
        </p:nvGrpSpPr>
        <p:grpSpPr>
          <a:xfrm>
            <a:off x="7420083" y="1173416"/>
            <a:ext cx="548869" cy="548869"/>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D418E"/>
            </a:solidFill>
          </p:spPr>
        </p:sp>
      </p:grpSp>
      <p:grpSp>
        <p:nvGrpSpPr>
          <p:cNvPr id="24" name="Group 24"/>
          <p:cNvGrpSpPr/>
          <p:nvPr/>
        </p:nvGrpSpPr>
        <p:grpSpPr>
          <a:xfrm>
            <a:off x="6754500" y="2214550"/>
            <a:ext cx="352914" cy="352914"/>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6F3"/>
            </a:solidFill>
          </p:spPr>
        </p:sp>
      </p:grpSp>
      <p:grpSp>
        <p:nvGrpSpPr>
          <p:cNvPr id="26" name="Group 26"/>
          <p:cNvGrpSpPr/>
          <p:nvPr/>
        </p:nvGrpSpPr>
        <p:grpSpPr>
          <a:xfrm>
            <a:off x="5892514" y="3289291"/>
            <a:ext cx="479953" cy="479953"/>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DD"/>
            </a:solidFill>
          </p:spPr>
        </p:sp>
      </p:grpSp>
      <p:grpSp>
        <p:nvGrpSpPr>
          <p:cNvPr id="28" name="Group 28"/>
          <p:cNvGrpSpPr/>
          <p:nvPr/>
        </p:nvGrpSpPr>
        <p:grpSpPr>
          <a:xfrm>
            <a:off x="2899211" y="1911054"/>
            <a:ext cx="479953" cy="479953"/>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6F3"/>
            </a:solidFill>
          </p:spPr>
        </p:sp>
      </p:grpSp>
      <p:grpSp>
        <p:nvGrpSpPr>
          <p:cNvPr id="30" name="Group 30"/>
          <p:cNvGrpSpPr/>
          <p:nvPr/>
        </p:nvGrpSpPr>
        <p:grpSpPr>
          <a:xfrm>
            <a:off x="5004717" y="899054"/>
            <a:ext cx="352914" cy="352914"/>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6F3"/>
            </a:solidFill>
          </p:spPr>
        </p:sp>
      </p:grpSp>
      <p:grpSp>
        <p:nvGrpSpPr>
          <p:cNvPr id="32" name="Group 32"/>
          <p:cNvGrpSpPr/>
          <p:nvPr/>
        </p:nvGrpSpPr>
        <p:grpSpPr>
          <a:xfrm>
            <a:off x="3810348" y="3676950"/>
            <a:ext cx="397042" cy="397042"/>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D418E"/>
            </a:solidFill>
          </p:spPr>
        </p:sp>
      </p:grpSp>
      <p:grpSp>
        <p:nvGrpSpPr>
          <p:cNvPr id="34" name="Group 34"/>
          <p:cNvGrpSpPr>
            <a:grpSpLocks noChangeAspect="1"/>
          </p:cNvGrpSpPr>
          <p:nvPr/>
        </p:nvGrpSpPr>
        <p:grpSpPr>
          <a:xfrm>
            <a:off x="4603215" y="1741084"/>
            <a:ext cx="1521616" cy="1521616"/>
            <a:chOff x="0" y="0"/>
            <a:chExt cx="6355080" cy="6355080"/>
          </a:xfrm>
        </p:grpSpPr>
        <p:sp>
          <p:nvSpPr>
            <p:cNvPr id="35" name="Freeform 3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55960"/>
            </a:solidFill>
          </p:spPr>
        </p:sp>
      </p:grpSp>
      <p:grpSp>
        <p:nvGrpSpPr>
          <p:cNvPr id="36" name="Group 36"/>
          <p:cNvGrpSpPr/>
          <p:nvPr/>
        </p:nvGrpSpPr>
        <p:grpSpPr>
          <a:xfrm>
            <a:off x="6522070" y="2901545"/>
            <a:ext cx="1512302" cy="1512302"/>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D418E"/>
            </a:solidFill>
          </p:spPr>
        </p:sp>
      </p:grpSp>
      <p:grpSp>
        <p:nvGrpSpPr>
          <p:cNvPr id="38" name="Group 38"/>
          <p:cNvGrpSpPr/>
          <p:nvPr/>
        </p:nvGrpSpPr>
        <p:grpSpPr>
          <a:xfrm>
            <a:off x="4674764" y="3571975"/>
            <a:ext cx="1378518" cy="1378518"/>
            <a:chOff x="0" y="0"/>
            <a:chExt cx="6350000" cy="6350000"/>
          </a:xfrm>
        </p:grpSpPr>
        <p:sp>
          <p:nvSpPr>
            <p:cNvPr id="39" name="Freeform 3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6F3"/>
            </a:solidFill>
          </p:spPr>
        </p:sp>
      </p:grpSp>
      <p:sp>
        <p:nvSpPr>
          <p:cNvPr id="40" name="TextBox 40"/>
          <p:cNvSpPr txBox="1"/>
          <p:nvPr/>
        </p:nvSpPr>
        <p:spPr>
          <a:xfrm>
            <a:off x="5841456" y="699022"/>
            <a:ext cx="1338377" cy="243656"/>
          </a:xfrm>
          <a:prstGeom prst="rect">
            <a:avLst/>
          </a:prstGeom>
        </p:spPr>
        <p:txBody>
          <a:bodyPr wrap="square" lIns="0" tIns="0" rIns="0" bIns="0" rtlCol="0" anchor="t">
            <a:spAutoFit/>
          </a:bodyPr>
          <a:lstStyle/>
          <a:p>
            <a:pPr algn="ctr">
              <a:lnSpc>
                <a:spcPts val="1934"/>
              </a:lnSpc>
            </a:pPr>
            <a:r>
              <a:rPr lang="en-US" sz="1600" b="1">
                <a:solidFill>
                  <a:srgbClr val="FFFFFF"/>
                </a:solidFill>
                <a:latin typeface="Arial Narrow" panose="020B0604020202020204" pitchFamily="34" charset="0"/>
              </a:rPr>
              <a:t>COMMUNICATE</a:t>
            </a:r>
          </a:p>
        </p:txBody>
      </p:sp>
      <p:sp>
        <p:nvSpPr>
          <p:cNvPr id="41" name="TextBox 41"/>
          <p:cNvSpPr txBox="1"/>
          <p:nvPr/>
        </p:nvSpPr>
        <p:spPr>
          <a:xfrm>
            <a:off x="514353" y="1209938"/>
            <a:ext cx="2308615" cy="1091324"/>
          </a:xfrm>
          <a:prstGeom prst="rect">
            <a:avLst/>
          </a:prstGeom>
        </p:spPr>
        <p:txBody>
          <a:bodyPr lIns="0" tIns="0" rIns="0" bIns="0" rtlCol="0" anchor="t">
            <a:spAutoFit/>
          </a:bodyPr>
          <a:lstStyle/>
          <a:p>
            <a:pPr>
              <a:lnSpc>
                <a:spcPts val="2880"/>
              </a:lnSpc>
            </a:pPr>
            <a:r>
              <a:rPr lang="en-US" sz="2400" b="1">
                <a:solidFill>
                  <a:srgbClr val="000000"/>
                </a:solidFill>
                <a:latin typeface="Proxima Nova" panose="02000506030000020004" pitchFamily="2" charset="0"/>
              </a:rPr>
              <a:t>Defining Organizational Culture</a:t>
            </a:r>
          </a:p>
        </p:txBody>
      </p:sp>
      <p:sp>
        <p:nvSpPr>
          <p:cNvPr id="42" name="TextBox 42"/>
          <p:cNvSpPr txBox="1"/>
          <p:nvPr/>
        </p:nvSpPr>
        <p:spPr>
          <a:xfrm>
            <a:off x="4593650" y="2026237"/>
            <a:ext cx="1565897" cy="923330"/>
          </a:xfrm>
          <a:prstGeom prst="rect">
            <a:avLst/>
          </a:prstGeom>
        </p:spPr>
        <p:txBody>
          <a:bodyPr wrap="square" lIns="0" tIns="0" rIns="0" bIns="0" rtlCol="0" anchor="t">
            <a:spAutoFit/>
          </a:bodyPr>
          <a:lstStyle/>
          <a:p>
            <a:pPr algn="ctr"/>
            <a:r>
              <a:rPr lang="en-US" sz="2000" b="1">
                <a:solidFill>
                  <a:srgbClr val="555960"/>
                </a:solidFill>
                <a:latin typeface="Arial Narrow" panose="020B0604020202020204" pitchFamily="34" charset="0"/>
              </a:rPr>
              <a:t>HOW </a:t>
            </a:r>
            <a:br>
              <a:rPr lang="en-US" sz="2000" b="1">
                <a:solidFill>
                  <a:srgbClr val="555960"/>
                </a:solidFill>
                <a:latin typeface="Arial Narrow" panose="020B0604020202020204" pitchFamily="34" charset="0"/>
              </a:rPr>
            </a:br>
            <a:r>
              <a:rPr lang="en-US" sz="2000" b="1">
                <a:solidFill>
                  <a:srgbClr val="555960"/>
                </a:solidFill>
                <a:latin typeface="Arial Narrow" panose="020B0604020202020204" pitchFamily="34" charset="0"/>
              </a:rPr>
              <a:t>WE DO </a:t>
            </a:r>
            <a:br>
              <a:rPr lang="en-US" sz="2000" b="1">
                <a:solidFill>
                  <a:srgbClr val="555960"/>
                </a:solidFill>
                <a:latin typeface="Arial Narrow" panose="020B0604020202020204" pitchFamily="34" charset="0"/>
              </a:rPr>
            </a:br>
            <a:r>
              <a:rPr lang="en-US" sz="2000" b="1">
                <a:solidFill>
                  <a:srgbClr val="555960"/>
                </a:solidFill>
                <a:latin typeface="Arial Narrow" panose="020B0604020202020204" pitchFamily="34" charset="0"/>
              </a:rPr>
              <a:t>THINGS</a:t>
            </a:r>
          </a:p>
        </p:txBody>
      </p:sp>
      <p:sp>
        <p:nvSpPr>
          <p:cNvPr id="43" name="TextBox 43"/>
          <p:cNvSpPr txBox="1"/>
          <p:nvPr/>
        </p:nvSpPr>
        <p:spPr>
          <a:xfrm>
            <a:off x="6736095" y="3568669"/>
            <a:ext cx="1052674" cy="243656"/>
          </a:xfrm>
          <a:prstGeom prst="rect">
            <a:avLst/>
          </a:prstGeom>
        </p:spPr>
        <p:txBody>
          <a:bodyPr wrap="square" lIns="0" tIns="0" rIns="0" bIns="0" rtlCol="0" anchor="t">
            <a:spAutoFit/>
          </a:bodyPr>
          <a:lstStyle/>
          <a:p>
            <a:pPr algn="ctr">
              <a:lnSpc>
                <a:spcPts val="1934"/>
              </a:lnSpc>
            </a:pPr>
            <a:r>
              <a:rPr lang="en-US" sz="1600" b="1">
                <a:solidFill>
                  <a:srgbClr val="FFFFFF"/>
                </a:solidFill>
                <a:latin typeface="Arial Narrow" panose="020B0604020202020204" pitchFamily="34" charset="0"/>
              </a:rPr>
              <a:t>CELEBRATE</a:t>
            </a:r>
          </a:p>
        </p:txBody>
      </p:sp>
      <p:sp>
        <p:nvSpPr>
          <p:cNvPr id="44" name="TextBox 44"/>
          <p:cNvSpPr txBox="1"/>
          <p:nvPr/>
        </p:nvSpPr>
        <p:spPr>
          <a:xfrm>
            <a:off x="4722371" y="4064467"/>
            <a:ext cx="1283306" cy="487313"/>
          </a:xfrm>
          <a:prstGeom prst="rect">
            <a:avLst/>
          </a:prstGeom>
        </p:spPr>
        <p:txBody>
          <a:bodyPr lIns="0" tIns="0" rIns="0" bIns="0" rtlCol="0" anchor="t">
            <a:spAutoFit/>
          </a:bodyPr>
          <a:lstStyle/>
          <a:p>
            <a:pPr algn="ctr">
              <a:lnSpc>
                <a:spcPts val="1934"/>
              </a:lnSpc>
            </a:pPr>
            <a:r>
              <a:rPr lang="en-US" sz="1600" b="1">
                <a:solidFill>
                  <a:srgbClr val="FFFFFF"/>
                </a:solidFill>
                <a:latin typeface="Arial Narrow" panose="020B0604020202020204" pitchFamily="34" charset="0"/>
              </a:rPr>
              <a:t>REWARD &amp; RECOGNIZE</a:t>
            </a:r>
          </a:p>
        </p:txBody>
      </p:sp>
      <p:sp>
        <p:nvSpPr>
          <p:cNvPr id="45" name="TextBox 45"/>
          <p:cNvSpPr txBox="1"/>
          <p:nvPr/>
        </p:nvSpPr>
        <p:spPr>
          <a:xfrm>
            <a:off x="3491075" y="875892"/>
            <a:ext cx="960633" cy="487313"/>
          </a:xfrm>
          <a:prstGeom prst="rect">
            <a:avLst/>
          </a:prstGeom>
        </p:spPr>
        <p:txBody>
          <a:bodyPr wrap="square" lIns="0" tIns="0" rIns="0" bIns="0" rtlCol="0" anchor="t">
            <a:spAutoFit/>
          </a:bodyPr>
          <a:lstStyle/>
          <a:p>
            <a:pPr algn="ctr">
              <a:lnSpc>
                <a:spcPts val="1934"/>
              </a:lnSpc>
            </a:pPr>
            <a:r>
              <a:rPr lang="en-US" sz="1600" b="1">
                <a:solidFill>
                  <a:srgbClr val="FFFFFF"/>
                </a:solidFill>
                <a:latin typeface="Arial Narrow" panose="020B0604020202020204" pitchFamily="34" charset="0"/>
              </a:rPr>
              <a:t>MAKE</a:t>
            </a:r>
          </a:p>
          <a:p>
            <a:pPr algn="ctr">
              <a:lnSpc>
                <a:spcPts val="1934"/>
              </a:lnSpc>
            </a:pPr>
            <a:r>
              <a:rPr lang="en-US" sz="1600" b="1">
                <a:solidFill>
                  <a:srgbClr val="FFFFFF"/>
                </a:solidFill>
                <a:latin typeface="Arial Narrow" panose="020B0604020202020204" pitchFamily="34" charset="0"/>
              </a:rPr>
              <a:t>DECISIONS</a:t>
            </a:r>
          </a:p>
        </p:txBody>
      </p:sp>
      <p:grpSp>
        <p:nvGrpSpPr>
          <p:cNvPr id="46" name="Group 46"/>
          <p:cNvGrpSpPr/>
          <p:nvPr/>
        </p:nvGrpSpPr>
        <p:grpSpPr>
          <a:xfrm>
            <a:off x="3142100" y="2567464"/>
            <a:ext cx="1065291" cy="1065291"/>
            <a:chOff x="0" y="0"/>
            <a:chExt cx="6350000" cy="6350000"/>
          </a:xfrm>
        </p:grpSpPr>
        <p:sp>
          <p:nvSpPr>
            <p:cNvPr id="47" name="Freeform 4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DD"/>
            </a:solidFill>
          </p:spPr>
        </p:sp>
      </p:grpSp>
      <p:sp>
        <p:nvSpPr>
          <p:cNvPr id="48" name="TextBox 48"/>
          <p:cNvSpPr txBox="1"/>
          <p:nvPr/>
        </p:nvSpPr>
        <p:spPr>
          <a:xfrm>
            <a:off x="3296019" y="2959094"/>
            <a:ext cx="732000" cy="243656"/>
          </a:xfrm>
          <a:prstGeom prst="rect">
            <a:avLst/>
          </a:prstGeom>
        </p:spPr>
        <p:txBody>
          <a:bodyPr wrap="square" lIns="0" tIns="0" rIns="0" bIns="0" rtlCol="0" anchor="t">
            <a:spAutoFit/>
          </a:bodyPr>
          <a:lstStyle/>
          <a:p>
            <a:pPr algn="ctr">
              <a:lnSpc>
                <a:spcPts val="1934"/>
              </a:lnSpc>
            </a:pPr>
            <a:r>
              <a:rPr lang="en-US" sz="1600" b="1">
                <a:solidFill>
                  <a:srgbClr val="FFFFFF"/>
                </a:solidFill>
                <a:latin typeface="Arial Narrow" panose="020B0604020202020204" pitchFamily="34" charset="0"/>
              </a:rPr>
              <a:t>BEHAVE</a:t>
            </a:r>
          </a:p>
        </p:txBody>
      </p:sp>
      <p:pic>
        <p:nvPicPr>
          <p:cNvPr id="49" name="Picture 48" descr="Logo, company name&#10;&#10;Description automatically generated">
            <a:extLst>
              <a:ext uri="{FF2B5EF4-FFF2-40B4-BE49-F238E27FC236}">
                <a16:creationId xmlns:a16="http://schemas.microsoft.com/office/drawing/2014/main" id="{27F8CEE2-0842-39CC-6F6E-800D26CE093C}"/>
              </a:ext>
            </a:extLst>
          </p:cNvPr>
          <p:cNvPicPr>
            <a:picLocks noChangeAspect="1"/>
          </p:cNvPicPr>
          <p:nvPr/>
        </p:nvPicPr>
        <p:blipFill>
          <a:blip r:embed="rId5"/>
          <a:stretch>
            <a:fillRect/>
          </a:stretch>
        </p:blipFill>
        <p:spPr>
          <a:xfrm>
            <a:off x="385434" y="317664"/>
            <a:ext cx="1583828" cy="565653"/>
          </a:xfrm>
          <a:prstGeom prst="rect">
            <a:avLst/>
          </a:prstGeom>
        </p:spPr>
      </p:pic>
    </p:spTree>
    <p:extLst>
      <p:ext uri="{BB962C8B-B14F-4D97-AF65-F5344CB8AC3E}">
        <p14:creationId xmlns:p14="http://schemas.microsoft.com/office/powerpoint/2010/main" val="380860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7200"/>
        </a:solidFill>
        <a:effectLst/>
      </p:bgPr>
    </p:bg>
    <p:spTree>
      <p:nvGrpSpPr>
        <p:cNvPr id="1" name=""/>
        <p:cNvGrpSpPr/>
        <p:nvPr/>
      </p:nvGrpSpPr>
      <p:grpSpPr>
        <a:xfrm>
          <a:off x="0" y="0"/>
          <a:ext cx="0" cy="0"/>
          <a:chOff x="0" y="0"/>
          <a:chExt cx="0" cy="0"/>
        </a:xfrm>
      </p:grpSpPr>
      <p:sp>
        <p:nvSpPr>
          <p:cNvPr id="2" name="AutoShape 2"/>
          <p:cNvSpPr/>
          <p:nvPr/>
        </p:nvSpPr>
        <p:spPr>
          <a:xfrm>
            <a:off x="-13887" y="0"/>
            <a:ext cx="3530219" cy="51435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2774188" y="-411575"/>
            <a:ext cx="1512062" cy="1512062"/>
          </a:xfrm>
          <a:prstGeom prst="rect">
            <a:avLst/>
          </a:prstGeom>
        </p:spPr>
      </p:pic>
      <p:pic>
        <p:nvPicPr>
          <p:cNvPr id="7"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419600" y="2571748"/>
            <a:ext cx="3822336" cy="2312513"/>
          </a:xfrm>
          <a:prstGeom prst="rect">
            <a:avLst/>
          </a:prstGeom>
        </p:spPr>
      </p:pic>
      <p:sp>
        <p:nvSpPr>
          <p:cNvPr id="8" name="TextBox 8"/>
          <p:cNvSpPr txBox="1"/>
          <p:nvPr/>
        </p:nvSpPr>
        <p:spPr>
          <a:xfrm>
            <a:off x="4056840" y="883317"/>
            <a:ext cx="3883967" cy="396240"/>
          </a:xfrm>
          <a:prstGeom prst="rect">
            <a:avLst/>
          </a:prstGeom>
        </p:spPr>
        <p:txBody>
          <a:bodyPr lIns="0" tIns="0" rIns="0" bIns="0" rtlCol="0" anchor="t">
            <a:spAutoFit/>
          </a:bodyPr>
          <a:lstStyle/>
          <a:p>
            <a:pPr>
              <a:lnSpc>
                <a:spcPts val="3359"/>
              </a:lnSpc>
            </a:pPr>
            <a:r>
              <a:rPr lang="en-US" sz="2400" b="1">
                <a:solidFill>
                  <a:srgbClr val="FFFFFF"/>
                </a:solidFill>
                <a:latin typeface="Proxima Nova" panose="02000506030000020004" pitchFamily="2" charset="0"/>
              </a:rPr>
              <a:t>About Quantum Workplace</a:t>
            </a:r>
          </a:p>
        </p:txBody>
      </p:sp>
      <p:sp>
        <p:nvSpPr>
          <p:cNvPr id="9" name="TextBox 9"/>
          <p:cNvSpPr txBox="1"/>
          <p:nvPr/>
        </p:nvSpPr>
        <p:spPr>
          <a:xfrm>
            <a:off x="95789" y="1428652"/>
            <a:ext cx="1763797" cy="653064"/>
          </a:xfrm>
          <a:prstGeom prst="rect">
            <a:avLst/>
          </a:prstGeom>
        </p:spPr>
        <p:txBody>
          <a:bodyPr wrap="square" lIns="0" tIns="0" rIns="0" bIns="0" rtlCol="0" anchor="t">
            <a:spAutoFit/>
          </a:bodyPr>
          <a:lstStyle/>
          <a:p>
            <a:pPr algn="ctr">
              <a:lnSpc>
                <a:spcPts val="2200"/>
              </a:lnSpc>
            </a:pPr>
            <a:r>
              <a:rPr lang="en-US" sz="1600" b="1">
                <a:solidFill>
                  <a:srgbClr val="000000"/>
                </a:solidFill>
                <a:latin typeface="Proxima Nova" panose="02000506030000020004" pitchFamily="2" charset="0"/>
              </a:rPr>
              <a:t>Dr. Shane McFeely</a:t>
            </a:r>
          </a:p>
          <a:p>
            <a:pPr algn="ctr">
              <a:lnSpc>
                <a:spcPts val="1500"/>
              </a:lnSpc>
            </a:pPr>
            <a:r>
              <a:rPr lang="en-US" sz="1200">
                <a:solidFill>
                  <a:srgbClr val="000000"/>
                </a:solidFill>
                <a:latin typeface="Proxima Nova" panose="02000506030000020004" pitchFamily="2" charset="0"/>
              </a:rPr>
              <a:t>Lead Researcher</a:t>
            </a:r>
          </a:p>
          <a:p>
            <a:pPr algn="ctr">
              <a:lnSpc>
                <a:spcPts val="1500"/>
              </a:lnSpc>
            </a:pPr>
            <a:r>
              <a:rPr lang="en-US" sz="1200">
                <a:solidFill>
                  <a:srgbClr val="000000"/>
                </a:solidFill>
                <a:latin typeface="Proxima Nova" panose="02000506030000020004" pitchFamily="2" charset="0"/>
              </a:rPr>
              <a:t>Quantum Workplace</a:t>
            </a:r>
          </a:p>
        </p:txBody>
      </p:sp>
      <p:sp>
        <p:nvSpPr>
          <p:cNvPr id="10" name="TextBox 10"/>
          <p:cNvSpPr txBox="1"/>
          <p:nvPr/>
        </p:nvSpPr>
        <p:spPr>
          <a:xfrm>
            <a:off x="4056840" y="1338918"/>
            <a:ext cx="4858560" cy="824456"/>
          </a:xfrm>
          <a:prstGeom prst="rect">
            <a:avLst/>
          </a:prstGeom>
        </p:spPr>
        <p:txBody>
          <a:bodyPr wrap="square" lIns="0" tIns="0" rIns="0" bIns="0" rtlCol="0" anchor="t">
            <a:spAutoFit/>
          </a:bodyPr>
          <a:lstStyle/>
          <a:p>
            <a:pPr>
              <a:lnSpc>
                <a:spcPts val="2210"/>
              </a:lnSpc>
            </a:pPr>
            <a:r>
              <a:rPr lang="en-US" sz="1700" spc="-10">
                <a:solidFill>
                  <a:srgbClr val="FFFFFF"/>
                </a:solidFill>
                <a:latin typeface="Proxima Nova" panose="02000506030000020004" pitchFamily="2" charset="0"/>
              </a:rPr>
              <a:t>Our employee success software helps organizations improve employee engagement and performance so they can grow and succeed.</a:t>
            </a:r>
          </a:p>
        </p:txBody>
      </p:sp>
      <p:pic>
        <p:nvPicPr>
          <p:cNvPr id="12" name="Picture 11" descr="Logo, company name&#10;&#10;Description automatically generated">
            <a:extLst>
              <a:ext uri="{FF2B5EF4-FFF2-40B4-BE49-F238E27FC236}">
                <a16:creationId xmlns:a16="http://schemas.microsoft.com/office/drawing/2014/main" id="{EAE9C5E0-FD45-DC4F-4278-29E6458B6F5A}"/>
              </a:ext>
            </a:extLst>
          </p:cNvPr>
          <p:cNvPicPr>
            <a:picLocks noChangeAspect="1"/>
          </p:cNvPicPr>
          <p:nvPr/>
        </p:nvPicPr>
        <p:blipFill>
          <a:blip r:embed="rId6"/>
          <a:stretch>
            <a:fillRect/>
          </a:stretch>
        </p:blipFill>
        <p:spPr>
          <a:xfrm>
            <a:off x="385434" y="317664"/>
            <a:ext cx="1583828" cy="565653"/>
          </a:xfrm>
          <a:prstGeom prst="rect">
            <a:avLst/>
          </a:prstGeom>
        </p:spPr>
      </p:pic>
      <p:grpSp>
        <p:nvGrpSpPr>
          <p:cNvPr id="21" name="Group 20">
            <a:extLst>
              <a:ext uri="{FF2B5EF4-FFF2-40B4-BE49-F238E27FC236}">
                <a16:creationId xmlns:a16="http://schemas.microsoft.com/office/drawing/2014/main" id="{620525C7-97E4-4389-B828-FB245F2004C5}"/>
              </a:ext>
            </a:extLst>
          </p:cNvPr>
          <p:cNvGrpSpPr/>
          <p:nvPr/>
        </p:nvGrpSpPr>
        <p:grpSpPr>
          <a:xfrm>
            <a:off x="314748" y="2800350"/>
            <a:ext cx="1325880" cy="1321779"/>
            <a:chOff x="1409574" y="3109043"/>
            <a:chExt cx="845866" cy="845866"/>
          </a:xfrm>
        </p:grpSpPr>
        <p:sp>
          <p:nvSpPr>
            <p:cNvPr id="22" name="Oval 21" descr="A person in a purple shirt&#10;&#10;Description automatically generated with medium confidence">
              <a:extLst>
                <a:ext uri="{FF2B5EF4-FFF2-40B4-BE49-F238E27FC236}">
                  <a16:creationId xmlns:a16="http://schemas.microsoft.com/office/drawing/2014/main" id="{64893C9A-164F-4B1B-BE75-BDDE438A6F2C}"/>
                </a:ext>
              </a:extLst>
            </p:cNvPr>
            <p:cNvSpPr/>
            <p:nvPr/>
          </p:nvSpPr>
          <p:spPr>
            <a:xfrm>
              <a:off x="1409574" y="3109043"/>
              <a:ext cx="845866" cy="845866"/>
            </a:xfrm>
            <a:prstGeom prst="ellipse">
              <a:avLst/>
            </a:prstGeom>
            <a:blipFill>
              <a:blip r:embed="rId7"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Freeform: Shape 22">
              <a:extLst>
                <a:ext uri="{FF2B5EF4-FFF2-40B4-BE49-F238E27FC236}">
                  <a16:creationId xmlns:a16="http://schemas.microsoft.com/office/drawing/2014/main" id="{9D5EFA17-04D8-4A15-A5A9-91279ACABE4E}"/>
                </a:ext>
              </a:extLst>
            </p:cNvPr>
            <p:cNvSpPr/>
            <p:nvPr/>
          </p:nvSpPr>
          <p:spPr>
            <a:xfrm>
              <a:off x="1561830" y="3558198"/>
              <a:ext cx="541354" cy="279135"/>
            </a:xfrm>
            <a:custGeom>
              <a:avLst/>
              <a:gdLst>
                <a:gd name="connsiteX0" fmla="*/ 0 w 541354"/>
                <a:gd name="connsiteY0" fmla="*/ 0 h 279135"/>
                <a:gd name="connsiteX1" fmla="*/ 541354 w 541354"/>
                <a:gd name="connsiteY1" fmla="*/ 0 h 279135"/>
                <a:gd name="connsiteX2" fmla="*/ 541354 w 541354"/>
                <a:gd name="connsiteY2" fmla="*/ 279135 h 279135"/>
                <a:gd name="connsiteX3" fmla="*/ 0 w 541354"/>
                <a:gd name="connsiteY3" fmla="*/ 279135 h 279135"/>
                <a:gd name="connsiteX4" fmla="*/ 0 w 541354"/>
                <a:gd name="connsiteY4" fmla="*/ 0 h 27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54" h="279135">
                  <a:moveTo>
                    <a:pt x="0" y="0"/>
                  </a:moveTo>
                  <a:lnTo>
                    <a:pt x="541354" y="0"/>
                  </a:lnTo>
                  <a:lnTo>
                    <a:pt x="541354" y="279135"/>
                  </a:lnTo>
                  <a:lnTo>
                    <a:pt x="0" y="27913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pPr>
              <a:endParaRPr lang="en-US" sz="1800" kern="1200"/>
            </a:p>
          </p:txBody>
        </p:sp>
      </p:grpSp>
      <p:sp>
        <p:nvSpPr>
          <p:cNvPr id="19" name="TextBox 9">
            <a:extLst>
              <a:ext uri="{FF2B5EF4-FFF2-40B4-BE49-F238E27FC236}">
                <a16:creationId xmlns:a16="http://schemas.microsoft.com/office/drawing/2014/main" id="{0CC33A48-5443-4406-81A2-880705618C64}"/>
              </a:ext>
            </a:extLst>
          </p:cNvPr>
          <p:cNvSpPr txBox="1"/>
          <p:nvPr/>
        </p:nvSpPr>
        <p:spPr>
          <a:xfrm>
            <a:off x="1776928" y="3134707"/>
            <a:ext cx="1603104" cy="653064"/>
          </a:xfrm>
          <a:prstGeom prst="rect">
            <a:avLst/>
          </a:prstGeom>
        </p:spPr>
        <p:txBody>
          <a:bodyPr wrap="square" lIns="0" tIns="0" rIns="0" bIns="0" rtlCol="0" anchor="t">
            <a:spAutoFit/>
          </a:bodyPr>
          <a:lstStyle/>
          <a:p>
            <a:pPr algn="ctr">
              <a:lnSpc>
                <a:spcPts val="2200"/>
              </a:lnSpc>
            </a:pPr>
            <a:r>
              <a:rPr lang="en-US" sz="1600" b="1">
                <a:solidFill>
                  <a:srgbClr val="000000"/>
                </a:solidFill>
                <a:latin typeface="Proxima Nova" panose="02000506030000020004" pitchFamily="2" charset="0"/>
              </a:rPr>
              <a:t>Teresa Preister</a:t>
            </a:r>
          </a:p>
          <a:p>
            <a:pPr algn="ctr">
              <a:lnSpc>
                <a:spcPts val="1500"/>
              </a:lnSpc>
            </a:pPr>
            <a:r>
              <a:rPr lang="en-US" sz="1200">
                <a:solidFill>
                  <a:srgbClr val="000000"/>
                </a:solidFill>
                <a:latin typeface="Proxima Nova" panose="02000506030000020004" pitchFamily="2" charset="0"/>
              </a:rPr>
              <a:t>Senior Insights Analyst</a:t>
            </a:r>
          </a:p>
          <a:p>
            <a:pPr algn="ctr">
              <a:lnSpc>
                <a:spcPts val="1500"/>
              </a:lnSpc>
            </a:pPr>
            <a:r>
              <a:rPr lang="en-US" sz="1200">
                <a:solidFill>
                  <a:srgbClr val="000000"/>
                </a:solidFill>
                <a:latin typeface="Proxima Nova" panose="02000506030000020004" pitchFamily="2" charset="0"/>
              </a:rPr>
              <a:t>Quantum Workplace</a:t>
            </a:r>
          </a:p>
        </p:txBody>
      </p:sp>
      <p:grpSp>
        <p:nvGrpSpPr>
          <p:cNvPr id="34" name="Group 33">
            <a:extLst>
              <a:ext uri="{FF2B5EF4-FFF2-40B4-BE49-F238E27FC236}">
                <a16:creationId xmlns:a16="http://schemas.microsoft.com/office/drawing/2014/main" id="{9D9FF657-5FBA-49AF-8BE7-435AF85B44A7}"/>
              </a:ext>
            </a:extLst>
          </p:cNvPr>
          <p:cNvGrpSpPr/>
          <p:nvPr/>
        </p:nvGrpSpPr>
        <p:grpSpPr>
          <a:xfrm>
            <a:off x="1969262" y="1116659"/>
            <a:ext cx="1325880" cy="1325880"/>
            <a:chOff x="1405280" y="914632"/>
            <a:chExt cx="891946" cy="891946"/>
          </a:xfrm>
        </p:grpSpPr>
        <p:sp>
          <p:nvSpPr>
            <p:cNvPr id="35" name="Oval 34" descr="A person wearing glasses and a suit&#10;&#10;Description automatically generated with low confidence">
              <a:extLst>
                <a:ext uri="{FF2B5EF4-FFF2-40B4-BE49-F238E27FC236}">
                  <a16:creationId xmlns:a16="http://schemas.microsoft.com/office/drawing/2014/main" id="{6F2173E4-BDF2-4A3D-9F86-8408F1CC648C}"/>
                </a:ext>
              </a:extLst>
            </p:cNvPr>
            <p:cNvSpPr/>
            <p:nvPr/>
          </p:nvSpPr>
          <p:spPr>
            <a:xfrm>
              <a:off x="1405280" y="914632"/>
              <a:ext cx="891946" cy="891946"/>
            </a:xfrm>
            <a:prstGeom prst="ellipse">
              <a:avLst/>
            </a:prstGeom>
            <a:blipFill>
              <a:blip r:embed="rId8"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Freeform: Shape 35">
              <a:extLst>
                <a:ext uri="{FF2B5EF4-FFF2-40B4-BE49-F238E27FC236}">
                  <a16:creationId xmlns:a16="http://schemas.microsoft.com/office/drawing/2014/main" id="{9C2608D6-EE5A-4CC9-9A74-CD942ED9352D}"/>
                </a:ext>
              </a:extLst>
            </p:cNvPr>
            <p:cNvSpPr/>
            <p:nvPr/>
          </p:nvSpPr>
          <p:spPr>
            <a:xfrm>
              <a:off x="1565830" y="1388255"/>
              <a:ext cx="570845" cy="294342"/>
            </a:xfrm>
            <a:custGeom>
              <a:avLst/>
              <a:gdLst>
                <a:gd name="connsiteX0" fmla="*/ 0 w 570845"/>
                <a:gd name="connsiteY0" fmla="*/ 0 h 294342"/>
                <a:gd name="connsiteX1" fmla="*/ 570845 w 570845"/>
                <a:gd name="connsiteY1" fmla="*/ 0 h 294342"/>
                <a:gd name="connsiteX2" fmla="*/ 570845 w 570845"/>
                <a:gd name="connsiteY2" fmla="*/ 294342 h 294342"/>
                <a:gd name="connsiteX3" fmla="*/ 0 w 570845"/>
                <a:gd name="connsiteY3" fmla="*/ 294342 h 294342"/>
                <a:gd name="connsiteX4" fmla="*/ 0 w 570845"/>
                <a:gd name="connsiteY4" fmla="*/ 0 h 294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845" h="294342">
                  <a:moveTo>
                    <a:pt x="0" y="0"/>
                  </a:moveTo>
                  <a:lnTo>
                    <a:pt x="570845" y="0"/>
                  </a:lnTo>
                  <a:lnTo>
                    <a:pt x="570845" y="294342"/>
                  </a:lnTo>
                  <a:lnTo>
                    <a:pt x="0" y="29434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844550">
                <a:lnSpc>
                  <a:spcPct val="90000"/>
                </a:lnSpc>
                <a:spcBef>
                  <a:spcPct val="0"/>
                </a:spcBef>
                <a:spcAft>
                  <a:spcPct val="35000"/>
                </a:spcAft>
                <a:buNone/>
              </a:pPr>
              <a:endParaRPr lang="en-US" sz="1900" kern="12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8309511" y="-2"/>
            <a:ext cx="834489" cy="5143500"/>
          </a:xfrm>
          <a:prstGeom prst="rect">
            <a:avLst/>
          </a:prstGeom>
          <a:solidFill>
            <a:srgbClr val="E67200"/>
          </a:solidFill>
        </p:spPr>
      </p:sp>
      <p:pic>
        <p:nvPicPr>
          <p:cNvPr id="5" name="Picture 5"/>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778274" y="152396"/>
            <a:ext cx="1512062" cy="1512062"/>
          </a:xfrm>
          <a:prstGeom prst="rect">
            <a:avLst/>
          </a:prstGeom>
        </p:spPr>
      </p:pic>
      <p:pic>
        <p:nvPicPr>
          <p:cNvPr id="6" name="Picture 6"/>
          <p:cNvPicPr>
            <a:picLocks noChangeAspect="1"/>
          </p:cNvPicPr>
          <p:nvPr/>
        </p:nvPicPr>
        <p:blipFill>
          <a:blip r:embed="rId5"/>
          <a:srcRect/>
          <a:stretch>
            <a:fillRect/>
          </a:stretch>
        </p:blipFill>
        <p:spPr>
          <a:xfrm>
            <a:off x="2254296" y="607848"/>
            <a:ext cx="3927804" cy="3927804"/>
          </a:xfrm>
          <a:prstGeom prst="rect">
            <a:avLst/>
          </a:prstGeom>
        </p:spPr>
      </p:pic>
      <p:pic>
        <p:nvPicPr>
          <p:cNvPr id="7" name="Picture 6" descr="Logo, company name&#10;&#10;Description automatically generated">
            <a:extLst>
              <a:ext uri="{FF2B5EF4-FFF2-40B4-BE49-F238E27FC236}">
                <a16:creationId xmlns:a16="http://schemas.microsoft.com/office/drawing/2014/main" id="{FBBE0711-82B4-D2B7-F2D2-7A06E316101C}"/>
              </a:ext>
            </a:extLst>
          </p:cNvPr>
          <p:cNvPicPr>
            <a:picLocks noChangeAspect="1"/>
          </p:cNvPicPr>
          <p:nvPr/>
        </p:nvPicPr>
        <p:blipFill>
          <a:blip r:embed="rId6"/>
          <a:stretch>
            <a:fillRect/>
          </a:stretch>
        </p:blipFill>
        <p:spPr>
          <a:xfrm>
            <a:off x="385434" y="317664"/>
            <a:ext cx="1583828" cy="565653"/>
          </a:xfrm>
          <a:prstGeom prst="rect">
            <a:avLst/>
          </a:prstGeom>
        </p:spPr>
      </p:pic>
    </p:spTree>
    <p:extLst>
      <p:ext uri="{BB962C8B-B14F-4D97-AF65-F5344CB8AC3E}">
        <p14:creationId xmlns:p14="http://schemas.microsoft.com/office/powerpoint/2010/main" val="157082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D418E"/>
        </a:solidFill>
        <a:effectLst/>
      </p:bgPr>
    </p:bg>
    <p:spTree>
      <p:nvGrpSpPr>
        <p:cNvPr id="1" name=""/>
        <p:cNvGrpSpPr/>
        <p:nvPr/>
      </p:nvGrpSpPr>
      <p:grpSpPr>
        <a:xfrm>
          <a:off x="0" y="0"/>
          <a:ext cx="0" cy="0"/>
          <a:chOff x="0" y="0"/>
          <a:chExt cx="0" cy="0"/>
        </a:xfrm>
      </p:grpSpPr>
      <p:sp>
        <p:nvSpPr>
          <p:cNvPr id="2" name="TextBox 2"/>
          <p:cNvSpPr txBox="1"/>
          <p:nvPr/>
        </p:nvSpPr>
        <p:spPr>
          <a:xfrm>
            <a:off x="1425595" y="2936625"/>
            <a:ext cx="2964621" cy="1484823"/>
          </a:xfrm>
          <a:prstGeom prst="rect">
            <a:avLst/>
          </a:prstGeom>
        </p:spPr>
        <p:txBody>
          <a:bodyPr lIns="0" tIns="0" rIns="0" bIns="0" rtlCol="0" anchor="t">
            <a:spAutoFit/>
          </a:bodyPr>
          <a:lstStyle/>
          <a:p>
            <a:pPr>
              <a:lnSpc>
                <a:spcPts val="3849"/>
              </a:lnSpc>
            </a:pPr>
            <a:r>
              <a:rPr lang="en-US" sz="3888">
                <a:solidFill>
                  <a:srgbClr val="FFFFFF"/>
                </a:solidFill>
                <a:latin typeface="Proxima Nova" panose="02000506030000020004" pitchFamily="2" charset="0"/>
              </a:rPr>
              <a:t>Approach to Performance Management</a:t>
            </a:r>
          </a:p>
        </p:txBody>
      </p:sp>
      <p:sp>
        <p:nvSpPr>
          <p:cNvPr id="3" name="TextBox 3"/>
          <p:cNvSpPr txBox="1"/>
          <p:nvPr/>
        </p:nvSpPr>
        <p:spPr>
          <a:xfrm>
            <a:off x="537899" y="2533958"/>
            <a:ext cx="1246123" cy="2171392"/>
          </a:xfrm>
          <a:prstGeom prst="rect">
            <a:avLst/>
          </a:prstGeom>
        </p:spPr>
        <p:txBody>
          <a:bodyPr lIns="0" tIns="0" rIns="0" bIns="0" rtlCol="0" anchor="t">
            <a:spAutoFit/>
          </a:bodyPr>
          <a:lstStyle/>
          <a:p>
            <a:pPr>
              <a:lnSpc>
                <a:spcPts val="16954"/>
              </a:lnSpc>
            </a:pPr>
            <a:r>
              <a:rPr lang="en-US" sz="15413" b="1">
                <a:solidFill>
                  <a:srgbClr val="FFFFFF"/>
                </a:solidFill>
                <a:latin typeface="Proxima Nova" panose="02000506030000020004" pitchFamily="2" charset="0"/>
              </a:rPr>
              <a:t>1</a:t>
            </a:r>
          </a:p>
        </p:txBody>
      </p:sp>
      <p:pic>
        <p:nvPicPr>
          <p:cNvPr id="4" name="Picture 4"/>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654242" y="-97731"/>
            <a:ext cx="2080817" cy="2080817"/>
          </a:xfrm>
          <a:prstGeom prst="rect">
            <a:avLst/>
          </a:prstGeom>
        </p:spPr>
      </p:pic>
      <p:pic>
        <p:nvPicPr>
          <p:cNvPr id="5" name="Picture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33970" y="4420"/>
            <a:ext cx="3310030" cy="5139080"/>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E6E794FB-9674-059B-B9D2-DC1630E0C0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200" y="319556"/>
            <a:ext cx="1493520" cy="533400"/>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99489" y="1764680"/>
            <a:ext cx="6526533" cy="1969770"/>
          </a:xfrm>
          <a:prstGeom prst="rect">
            <a:avLst/>
          </a:prstGeom>
        </p:spPr>
        <p:txBody>
          <a:bodyPr wrap="square" lIns="0" tIns="0" rIns="0" bIns="0" rtlCol="0" anchor="t">
            <a:spAutoFit/>
          </a:bodyPr>
          <a:lstStyle/>
          <a:p>
            <a:pPr algn="ctr"/>
            <a:r>
              <a:rPr lang="en-US" sz="3200">
                <a:solidFill>
                  <a:srgbClr val="000000"/>
                </a:solidFill>
                <a:ea typeface="+mn-lt"/>
                <a:cs typeface="+mn-lt"/>
              </a:rPr>
              <a:t>What is one word you would use to describe your emotional state or reaction to performance management? </a:t>
            </a:r>
            <a:endParaRPr lang="en-US" sz="3200" b="1">
              <a:latin typeface="Proxima Nova"/>
            </a:endParaRPr>
          </a:p>
        </p:txBody>
      </p:sp>
      <p:sp>
        <p:nvSpPr>
          <p:cNvPr id="5" name="AutoShape 5"/>
          <p:cNvSpPr/>
          <p:nvPr/>
        </p:nvSpPr>
        <p:spPr>
          <a:xfrm>
            <a:off x="7543800" y="0"/>
            <a:ext cx="1868071" cy="5143500"/>
          </a:xfrm>
          <a:prstGeom prst="rect">
            <a:avLst/>
          </a:prstGeom>
          <a:solidFill>
            <a:srgbClr val="1D418E"/>
          </a:solidFill>
        </p:spPr>
      </p:sp>
      <p:sp>
        <p:nvSpPr>
          <p:cNvPr id="6" name="TextBox 6"/>
          <p:cNvSpPr txBox="1"/>
          <p:nvPr/>
        </p:nvSpPr>
        <p:spPr>
          <a:xfrm>
            <a:off x="8030088" y="4083799"/>
            <a:ext cx="1304412" cy="769441"/>
          </a:xfrm>
          <a:prstGeom prst="rect">
            <a:avLst/>
          </a:prstGeom>
        </p:spPr>
        <p:txBody>
          <a:bodyPr wrap="square" lIns="0" tIns="0" rIns="0" bIns="0" rtlCol="0" anchor="t">
            <a:spAutoFit/>
          </a:bodyPr>
          <a:lstStyle/>
          <a:p>
            <a:pPr>
              <a:lnSpc>
                <a:spcPts val="1952"/>
              </a:lnSpc>
            </a:pPr>
            <a:r>
              <a:rPr lang="en-US" sz="1774" b="1">
                <a:solidFill>
                  <a:srgbClr val="62B6F3">
                    <a:alpha val="80000"/>
                  </a:srgbClr>
                </a:solidFill>
                <a:latin typeface="Arial Narrow" panose="020B0604020202020204" pitchFamily="34" charset="0"/>
              </a:rPr>
              <a:t>Approach to Performance Management</a:t>
            </a:r>
          </a:p>
        </p:txBody>
      </p:sp>
      <p:sp>
        <p:nvSpPr>
          <p:cNvPr id="7" name="TextBox 7"/>
          <p:cNvSpPr txBox="1"/>
          <p:nvPr/>
        </p:nvSpPr>
        <p:spPr>
          <a:xfrm>
            <a:off x="7648477" y="4019550"/>
            <a:ext cx="440492" cy="1013098"/>
          </a:xfrm>
          <a:prstGeom prst="rect">
            <a:avLst/>
          </a:prstGeom>
        </p:spPr>
        <p:txBody>
          <a:bodyPr lIns="0" tIns="0" rIns="0" bIns="0" rtlCol="0" anchor="t">
            <a:spAutoFit/>
          </a:bodyPr>
          <a:lstStyle/>
          <a:p>
            <a:pPr>
              <a:lnSpc>
                <a:spcPts val="7933"/>
              </a:lnSpc>
            </a:pPr>
            <a:r>
              <a:rPr lang="en-US" sz="7212" b="1">
                <a:solidFill>
                  <a:srgbClr val="62B6F3">
                    <a:alpha val="80000"/>
                  </a:srgbClr>
                </a:solidFill>
                <a:latin typeface="Arial Narrow" panose="020B0604020202020204" pitchFamily="34" charset="0"/>
              </a:rPr>
              <a:t>1</a:t>
            </a:r>
          </a:p>
        </p:txBody>
      </p:sp>
      <p:pic>
        <p:nvPicPr>
          <p:cNvPr id="9" name="Picture 9"/>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01505" y="-459954"/>
            <a:ext cx="1989740" cy="1989740"/>
          </a:xfrm>
          <a:prstGeom prst="rect">
            <a:avLst/>
          </a:prstGeom>
        </p:spPr>
      </p:pic>
      <p:pic>
        <p:nvPicPr>
          <p:cNvPr id="11" name="Picture 10" descr="Logo, company name&#10;&#10;Description automatically generated">
            <a:extLst>
              <a:ext uri="{FF2B5EF4-FFF2-40B4-BE49-F238E27FC236}">
                <a16:creationId xmlns:a16="http://schemas.microsoft.com/office/drawing/2014/main" id="{2EE10497-34A7-28A9-69DF-C7B338872494}"/>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12" name="Picture 6">
            <a:extLst>
              <a:ext uri="{FF2B5EF4-FFF2-40B4-BE49-F238E27FC236}">
                <a16:creationId xmlns:a16="http://schemas.microsoft.com/office/drawing/2014/main" id="{3862542E-3915-23E2-F3C3-9DC9A923EF3B}"/>
              </a:ext>
            </a:extLst>
          </p:cNvPr>
          <p:cNvPicPr>
            <a:picLocks noChangeAspect="1"/>
          </p:cNvPicPr>
          <p:nvPr/>
        </p:nvPicPr>
        <p:blipFill>
          <a:blip r:embed="rId6"/>
          <a:srcRect/>
          <a:stretch>
            <a:fillRect/>
          </a:stretch>
        </p:blipFill>
        <p:spPr>
          <a:xfrm>
            <a:off x="6216696" y="3884448"/>
            <a:ext cx="1161744" cy="1169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69009" y="1101740"/>
            <a:ext cx="5482593" cy="692497"/>
          </a:xfrm>
          <a:prstGeom prst="rect">
            <a:avLst/>
          </a:prstGeom>
        </p:spPr>
        <p:txBody>
          <a:bodyPr lIns="0" tIns="0" rIns="0" bIns="0" rtlCol="0" anchor="t">
            <a:spAutoFit/>
          </a:bodyPr>
          <a:lstStyle/>
          <a:p>
            <a:pPr>
              <a:lnSpc>
                <a:spcPts val="2736"/>
              </a:lnSpc>
            </a:pPr>
            <a:r>
              <a:rPr lang="en-US" sz="2400" b="1">
                <a:solidFill>
                  <a:srgbClr val="000000"/>
                </a:solidFill>
                <a:latin typeface="Proxima Nova" panose="02000506030000020004" pitchFamily="2" charset="0"/>
              </a:rPr>
              <a:t>Performance Management: </a:t>
            </a:r>
          </a:p>
          <a:p>
            <a:pPr>
              <a:lnSpc>
                <a:spcPts val="2736"/>
              </a:lnSpc>
            </a:pPr>
            <a:r>
              <a:rPr lang="en-US" sz="2400" b="1">
                <a:solidFill>
                  <a:srgbClr val="000000"/>
                </a:solidFill>
                <a:latin typeface="Proxima Nova"/>
              </a:rPr>
              <a:t>Top 5 Drivers of Employee Engagement</a:t>
            </a:r>
          </a:p>
        </p:txBody>
      </p:sp>
      <p:sp>
        <p:nvSpPr>
          <p:cNvPr id="4" name="TextBox 4"/>
          <p:cNvSpPr txBox="1"/>
          <p:nvPr/>
        </p:nvSpPr>
        <p:spPr>
          <a:xfrm>
            <a:off x="569009" y="1871062"/>
            <a:ext cx="5945732" cy="1936941"/>
          </a:xfrm>
          <a:prstGeom prst="rect">
            <a:avLst/>
          </a:prstGeom>
        </p:spPr>
        <p:txBody>
          <a:bodyPr lIns="0" tIns="0" rIns="0" bIns="0" rtlCol="0" anchor="t">
            <a:spAutoFit/>
          </a:bodyPr>
          <a:lstStyle/>
          <a:p>
            <a:pPr marL="526415" lvl="1" indent="-342900">
              <a:lnSpc>
                <a:spcPts val="3059"/>
              </a:lnSpc>
              <a:buAutoNum type="arabicPeriod"/>
            </a:pPr>
            <a:r>
              <a:rPr lang="en-US" sz="1699">
                <a:solidFill>
                  <a:srgbClr val="000000"/>
                </a:solidFill>
                <a:latin typeface="Proxima Nova" panose="02000506030000020004" pitchFamily="2" charset="0"/>
              </a:rPr>
              <a:t>Employee recognition </a:t>
            </a:r>
            <a:endParaRPr lang="en-US"/>
          </a:p>
          <a:p>
            <a:pPr marL="526415" lvl="1" indent="-342900">
              <a:lnSpc>
                <a:spcPts val="3059"/>
              </a:lnSpc>
              <a:buAutoNum type="arabicPeriod"/>
            </a:pPr>
            <a:r>
              <a:rPr lang="en-US" sz="1699">
                <a:solidFill>
                  <a:srgbClr val="000000"/>
                </a:solidFill>
                <a:latin typeface="Proxima Nova" panose="02000506030000020004" pitchFamily="2" charset="0"/>
              </a:rPr>
              <a:t>Fair performance evaluation </a:t>
            </a:r>
          </a:p>
          <a:p>
            <a:pPr marL="526415" lvl="1" indent="-342900">
              <a:lnSpc>
                <a:spcPts val="3059"/>
              </a:lnSpc>
              <a:buAutoNum type="arabicPeriod"/>
            </a:pPr>
            <a:r>
              <a:rPr lang="en-US" sz="1699">
                <a:solidFill>
                  <a:srgbClr val="000000"/>
                </a:solidFill>
                <a:latin typeface="Proxima Nova" panose="02000506030000020004" pitchFamily="2" charset="0"/>
              </a:rPr>
              <a:t>Effective, ongoing feedback </a:t>
            </a:r>
          </a:p>
          <a:p>
            <a:pPr marL="526415" lvl="1" indent="-342900">
              <a:lnSpc>
                <a:spcPts val="3059"/>
              </a:lnSpc>
              <a:buAutoNum type="arabicPeriod"/>
            </a:pPr>
            <a:r>
              <a:rPr lang="en-US" sz="1699">
                <a:solidFill>
                  <a:srgbClr val="000000"/>
                </a:solidFill>
                <a:latin typeface="Proxima Nova" panose="02000506030000020004" pitchFamily="2" charset="0"/>
              </a:rPr>
              <a:t>Goal alignment </a:t>
            </a:r>
          </a:p>
          <a:p>
            <a:pPr marL="526415" lvl="1" indent="-342900" algn="l">
              <a:lnSpc>
                <a:spcPts val="3059"/>
              </a:lnSpc>
              <a:buAutoNum type="arabicPeriod"/>
            </a:pPr>
            <a:r>
              <a:rPr lang="en-US" sz="1699">
                <a:solidFill>
                  <a:srgbClr val="000000"/>
                </a:solidFill>
                <a:latin typeface="Proxima Nova" panose="02000506030000020004" pitchFamily="2" charset="0"/>
              </a:rPr>
              <a:t>Employee empowerment</a:t>
            </a:r>
          </a:p>
        </p:txBody>
      </p:sp>
      <p:sp>
        <p:nvSpPr>
          <p:cNvPr id="5" name="AutoShape 5"/>
          <p:cNvSpPr/>
          <p:nvPr/>
        </p:nvSpPr>
        <p:spPr>
          <a:xfrm>
            <a:off x="7543800" y="0"/>
            <a:ext cx="1868071" cy="5143500"/>
          </a:xfrm>
          <a:prstGeom prst="rect">
            <a:avLst/>
          </a:prstGeom>
          <a:solidFill>
            <a:srgbClr val="1D418E"/>
          </a:solidFill>
        </p:spPr>
      </p:sp>
      <p:sp>
        <p:nvSpPr>
          <p:cNvPr id="6" name="TextBox 6"/>
          <p:cNvSpPr txBox="1"/>
          <p:nvPr/>
        </p:nvSpPr>
        <p:spPr>
          <a:xfrm>
            <a:off x="8030088" y="4083799"/>
            <a:ext cx="1304412" cy="769441"/>
          </a:xfrm>
          <a:prstGeom prst="rect">
            <a:avLst/>
          </a:prstGeom>
        </p:spPr>
        <p:txBody>
          <a:bodyPr wrap="square" lIns="0" tIns="0" rIns="0" bIns="0" rtlCol="0" anchor="t">
            <a:spAutoFit/>
          </a:bodyPr>
          <a:lstStyle/>
          <a:p>
            <a:pPr>
              <a:lnSpc>
                <a:spcPts val="1952"/>
              </a:lnSpc>
            </a:pPr>
            <a:r>
              <a:rPr lang="en-US" sz="1774" b="1">
                <a:solidFill>
                  <a:srgbClr val="62B6F3">
                    <a:alpha val="80000"/>
                  </a:srgbClr>
                </a:solidFill>
                <a:latin typeface="Arial Narrow" panose="020B0604020202020204" pitchFamily="34" charset="0"/>
              </a:rPr>
              <a:t>Approach to Performance Management</a:t>
            </a:r>
          </a:p>
        </p:txBody>
      </p:sp>
      <p:sp>
        <p:nvSpPr>
          <p:cNvPr id="7" name="TextBox 7"/>
          <p:cNvSpPr txBox="1"/>
          <p:nvPr/>
        </p:nvSpPr>
        <p:spPr>
          <a:xfrm>
            <a:off x="7648477" y="4019550"/>
            <a:ext cx="440492" cy="1013098"/>
          </a:xfrm>
          <a:prstGeom prst="rect">
            <a:avLst/>
          </a:prstGeom>
        </p:spPr>
        <p:txBody>
          <a:bodyPr lIns="0" tIns="0" rIns="0" bIns="0" rtlCol="0" anchor="t">
            <a:spAutoFit/>
          </a:bodyPr>
          <a:lstStyle/>
          <a:p>
            <a:pPr>
              <a:lnSpc>
                <a:spcPts val="7933"/>
              </a:lnSpc>
            </a:pPr>
            <a:r>
              <a:rPr lang="en-US" sz="7212" b="1">
                <a:solidFill>
                  <a:srgbClr val="62B6F3">
                    <a:alpha val="80000"/>
                  </a:srgbClr>
                </a:solidFill>
                <a:latin typeface="Arial Narrow" panose="020B0604020202020204" pitchFamily="34" charset="0"/>
              </a:rPr>
              <a:t>1</a:t>
            </a:r>
          </a:p>
        </p:txBody>
      </p:sp>
      <p:pic>
        <p:nvPicPr>
          <p:cNvPr id="9" name="Picture 9"/>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01505" y="-459954"/>
            <a:ext cx="1989740" cy="1989740"/>
          </a:xfrm>
          <a:prstGeom prst="rect">
            <a:avLst/>
          </a:prstGeom>
        </p:spPr>
      </p:pic>
      <p:sp>
        <p:nvSpPr>
          <p:cNvPr id="10" name="TextBox 6">
            <a:extLst>
              <a:ext uri="{FF2B5EF4-FFF2-40B4-BE49-F238E27FC236}">
                <a16:creationId xmlns:a16="http://schemas.microsoft.com/office/drawing/2014/main" id="{20FA6210-9D44-508B-7E91-ED4FAC6D08D3}"/>
              </a:ext>
            </a:extLst>
          </p:cNvPr>
          <p:cNvSpPr txBox="1"/>
          <p:nvPr/>
        </p:nvSpPr>
        <p:spPr>
          <a:xfrm>
            <a:off x="569009" y="4083799"/>
            <a:ext cx="5306958" cy="584775"/>
          </a:xfrm>
          <a:prstGeom prst="rect">
            <a:avLst/>
          </a:prstGeom>
        </p:spPr>
        <p:txBody>
          <a:bodyPr wrap="square" lIns="0" tIns="0" rIns="0" bIns="0" rtlCol="0" anchor="t">
            <a:spAutoFit/>
          </a:bodyPr>
          <a:lstStyle/>
          <a:p>
            <a:r>
              <a:rPr lang="en-US" sz="1900" b="1">
                <a:solidFill>
                  <a:srgbClr val="0085DD"/>
                </a:solidFill>
                <a:latin typeface="Arial Narrow" panose="020B0604020202020204" pitchFamily="34" charset="0"/>
              </a:rPr>
              <a:t>36% of employees </a:t>
            </a:r>
            <a:r>
              <a:rPr lang="en-US" sz="1900" b="1">
                <a:latin typeface="Arial Narrow" panose="020B0604020202020204" pitchFamily="34" charset="0"/>
              </a:rPr>
              <a:t>prefer weekly performance conversations with their managers.</a:t>
            </a:r>
            <a:endParaRPr lang="en-US" sz="1900" b="1">
              <a:solidFill>
                <a:srgbClr val="000000"/>
              </a:solidFill>
              <a:latin typeface="Arial Narrow" panose="020B0604020202020204" pitchFamily="34" charset="0"/>
            </a:endParaRPr>
          </a:p>
        </p:txBody>
      </p:sp>
      <p:pic>
        <p:nvPicPr>
          <p:cNvPr id="11" name="Picture 10" descr="Logo, company name&#10;&#10;Description automatically generated">
            <a:extLst>
              <a:ext uri="{FF2B5EF4-FFF2-40B4-BE49-F238E27FC236}">
                <a16:creationId xmlns:a16="http://schemas.microsoft.com/office/drawing/2014/main" id="{2EE10497-34A7-28A9-69DF-C7B338872494}"/>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12" name="Picture 6">
            <a:extLst>
              <a:ext uri="{FF2B5EF4-FFF2-40B4-BE49-F238E27FC236}">
                <a16:creationId xmlns:a16="http://schemas.microsoft.com/office/drawing/2014/main" id="{B7F5CFB5-FD3B-F43B-09A6-D006C9D53D5B}"/>
              </a:ext>
            </a:extLst>
          </p:cNvPr>
          <p:cNvPicPr>
            <a:picLocks noChangeAspect="1"/>
          </p:cNvPicPr>
          <p:nvPr/>
        </p:nvPicPr>
        <p:blipFill>
          <a:blip r:embed="rId6"/>
          <a:srcRect/>
          <a:stretch>
            <a:fillRect/>
          </a:stretch>
        </p:blipFill>
        <p:spPr>
          <a:xfrm>
            <a:off x="6216696" y="3884448"/>
            <a:ext cx="1161744" cy="1169364"/>
          </a:xfrm>
          <a:prstGeom prst="rect">
            <a:avLst/>
          </a:prstGeom>
        </p:spPr>
      </p:pic>
    </p:spTree>
    <p:extLst>
      <p:ext uri="{BB962C8B-B14F-4D97-AF65-F5344CB8AC3E}">
        <p14:creationId xmlns:p14="http://schemas.microsoft.com/office/powerpoint/2010/main" val="95181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466429" y="-2"/>
            <a:ext cx="1868071" cy="5143500"/>
          </a:xfrm>
          <a:prstGeom prst="rect">
            <a:avLst/>
          </a:prstGeom>
          <a:solidFill>
            <a:srgbClr val="1D418E"/>
          </a:solidFill>
        </p:spPr>
      </p:sp>
      <p:sp>
        <p:nvSpPr>
          <p:cNvPr id="5" name="TextBox 5"/>
          <p:cNvSpPr txBox="1"/>
          <p:nvPr/>
        </p:nvSpPr>
        <p:spPr>
          <a:xfrm>
            <a:off x="514353" y="1221444"/>
            <a:ext cx="5482593" cy="346249"/>
          </a:xfrm>
          <a:prstGeom prst="rect">
            <a:avLst/>
          </a:prstGeom>
        </p:spPr>
        <p:txBody>
          <a:bodyPr lIns="0" tIns="0" rIns="0" bIns="0" rtlCol="0" anchor="t">
            <a:spAutoFit/>
          </a:bodyPr>
          <a:lstStyle/>
          <a:p>
            <a:pPr>
              <a:lnSpc>
                <a:spcPts val="2736"/>
              </a:lnSpc>
            </a:pPr>
            <a:r>
              <a:rPr lang="en-US" sz="2400" b="1">
                <a:solidFill>
                  <a:srgbClr val="000000"/>
                </a:solidFill>
                <a:latin typeface="Proxima Nova" panose="02000506030000020004" pitchFamily="2" charset="0"/>
              </a:rPr>
              <a:t>Designing for success</a:t>
            </a:r>
          </a:p>
        </p:txBody>
      </p:sp>
      <p:sp>
        <p:nvSpPr>
          <p:cNvPr id="6" name="TextBox 6"/>
          <p:cNvSpPr txBox="1"/>
          <p:nvPr/>
        </p:nvSpPr>
        <p:spPr>
          <a:xfrm>
            <a:off x="8030088" y="4083799"/>
            <a:ext cx="1304412" cy="769441"/>
          </a:xfrm>
          <a:prstGeom prst="rect">
            <a:avLst/>
          </a:prstGeom>
        </p:spPr>
        <p:txBody>
          <a:bodyPr wrap="square" lIns="0" tIns="0" rIns="0" bIns="0" rtlCol="0" anchor="t">
            <a:spAutoFit/>
          </a:bodyPr>
          <a:lstStyle/>
          <a:p>
            <a:pPr>
              <a:lnSpc>
                <a:spcPts val="1952"/>
              </a:lnSpc>
            </a:pPr>
            <a:r>
              <a:rPr lang="en-US" sz="1774" b="1">
                <a:solidFill>
                  <a:srgbClr val="62B6F3">
                    <a:alpha val="80000"/>
                  </a:srgbClr>
                </a:solidFill>
                <a:latin typeface="Arial Narrow" panose="020B0604020202020204" pitchFamily="34" charset="0"/>
              </a:rPr>
              <a:t>Approach to Performance Management</a:t>
            </a:r>
          </a:p>
        </p:txBody>
      </p:sp>
      <p:sp>
        <p:nvSpPr>
          <p:cNvPr id="7" name="TextBox 7"/>
          <p:cNvSpPr txBox="1"/>
          <p:nvPr/>
        </p:nvSpPr>
        <p:spPr>
          <a:xfrm>
            <a:off x="7648477" y="4019550"/>
            <a:ext cx="440492" cy="1013098"/>
          </a:xfrm>
          <a:prstGeom prst="rect">
            <a:avLst/>
          </a:prstGeom>
        </p:spPr>
        <p:txBody>
          <a:bodyPr lIns="0" tIns="0" rIns="0" bIns="0" rtlCol="0" anchor="t">
            <a:spAutoFit/>
          </a:bodyPr>
          <a:lstStyle/>
          <a:p>
            <a:pPr>
              <a:lnSpc>
                <a:spcPts val="7933"/>
              </a:lnSpc>
            </a:pPr>
            <a:r>
              <a:rPr lang="en-US" sz="7212" b="1">
                <a:solidFill>
                  <a:srgbClr val="62B6F3">
                    <a:alpha val="80000"/>
                  </a:srgbClr>
                </a:solidFill>
                <a:latin typeface="Arial Narrow" panose="020B0604020202020204" pitchFamily="34" charset="0"/>
              </a:rPr>
              <a:t>1</a:t>
            </a:r>
          </a:p>
        </p:txBody>
      </p:sp>
      <p:sp>
        <p:nvSpPr>
          <p:cNvPr id="8" name="TextBox 8"/>
          <p:cNvSpPr txBox="1"/>
          <p:nvPr/>
        </p:nvSpPr>
        <p:spPr>
          <a:xfrm>
            <a:off x="514353" y="1657390"/>
            <a:ext cx="6586764" cy="2334485"/>
          </a:xfrm>
          <a:prstGeom prst="rect">
            <a:avLst/>
          </a:prstGeom>
        </p:spPr>
        <p:txBody>
          <a:bodyPr lIns="0" tIns="0" rIns="0" bIns="0" rtlCol="0" anchor="t">
            <a:spAutoFit/>
          </a:bodyPr>
          <a:lstStyle/>
          <a:p>
            <a:pPr marL="367029" lvl="1" indent="-183514">
              <a:lnSpc>
                <a:spcPts val="3059"/>
              </a:lnSpc>
              <a:buFont typeface="Arial"/>
              <a:buChar char="•"/>
            </a:pPr>
            <a:r>
              <a:rPr lang="en-US" sz="1699">
                <a:solidFill>
                  <a:srgbClr val="000000"/>
                </a:solidFill>
                <a:latin typeface="Proxima Nova" panose="02000506030000020004" pitchFamily="2" charset="0"/>
              </a:rPr>
              <a:t>Don’t perpetuate broken performance management practices</a:t>
            </a:r>
          </a:p>
          <a:p>
            <a:pPr marL="367029" lvl="1" indent="-183514">
              <a:lnSpc>
                <a:spcPts val="3059"/>
              </a:lnSpc>
              <a:buFont typeface="Arial"/>
              <a:buChar char="•"/>
            </a:pPr>
            <a:r>
              <a:rPr lang="en-US" sz="1699">
                <a:solidFill>
                  <a:srgbClr val="000000"/>
                </a:solidFill>
                <a:latin typeface="Proxima Nova" panose="02000506030000020004" pitchFamily="2" charset="0"/>
              </a:rPr>
              <a:t>Create a culture of effective employee feedback and listening</a:t>
            </a:r>
          </a:p>
          <a:p>
            <a:pPr marL="367029" lvl="1" indent="-183514">
              <a:lnSpc>
                <a:spcPts val="3059"/>
              </a:lnSpc>
              <a:buFont typeface="Arial"/>
              <a:buChar char="•"/>
            </a:pPr>
            <a:r>
              <a:rPr lang="en-US" sz="1699">
                <a:solidFill>
                  <a:srgbClr val="000000"/>
                </a:solidFill>
                <a:latin typeface="Proxima Nova" panose="02000506030000020004" pitchFamily="2" charset="0"/>
              </a:rPr>
              <a:t>Empower people leaders to have more continuous conversations</a:t>
            </a:r>
          </a:p>
          <a:p>
            <a:pPr marL="367029" lvl="1" indent="-183514">
              <a:lnSpc>
                <a:spcPts val="3059"/>
              </a:lnSpc>
              <a:buFont typeface="Arial"/>
              <a:buChar char="•"/>
            </a:pPr>
            <a:r>
              <a:rPr lang="en-US" sz="1699">
                <a:solidFill>
                  <a:srgbClr val="000000"/>
                </a:solidFill>
                <a:latin typeface="Proxima Nova" panose="02000506030000020004" pitchFamily="2" charset="0"/>
              </a:rPr>
              <a:t>Align individual goals with team and organizational goals</a:t>
            </a:r>
          </a:p>
          <a:p>
            <a:pPr marL="367029" lvl="1" indent="-183514">
              <a:lnSpc>
                <a:spcPts val="3059"/>
              </a:lnSpc>
              <a:buFont typeface="Arial"/>
              <a:buChar char="•"/>
            </a:pPr>
            <a:r>
              <a:rPr lang="en-US" sz="1699">
                <a:solidFill>
                  <a:srgbClr val="000000"/>
                </a:solidFill>
                <a:latin typeface="Proxima Nova" panose="02000506030000020004" pitchFamily="2" charset="0"/>
              </a:rPr>
              <a:t>Ensure performance practices are fair and transparent</a:t>
            </a:r>
          </a:p>
          <a:p>
            <a:pPr marL="367029" lvl="1" indent="-183514" algn="l">
              <a:lnSpc>
                <a:spcPts val="3059"/>
              </a:lnSpc>
              <a:buFont typeface="Arial"/>
              <a:buChar char="•"/>
            </a:pPr>
            <a:r>
              <a:rPr lang="en-US" sz="1699">
                <a:solidFill>
                  <a:srgbClr val="000000"/>
                </a:solidFill>
                <a:latin typeface="Proxima Nova" panose="02000506030000020004" pitchFamily="2" charset="0"/>
              </a:rPr>
              <a:t>Start where you are and don't change it all at once</a:t>
            </a:r>
          </a:p>
        </p:txBody>
      </p:sp>
      <p:pic>
        <p:nvPicPr>
          <p:cNvPr id="9" name="Picture 9"/>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01505" y="-459954"/>
            <a:ext cx="1989740" cy="1989740"/>
          </a:xfrm>
          <a:prstGeom prst="rect">
            <a:avLst/>
          </a:prstGeom>
        </p:spPr>
      </p:pic>
      <p:pic>
        <p:nvPicPr>
          <p:cNvPr id="10" name="Picture 9" descr="Logo, company name&#10;&#10;Description automatically generated">
            <a:extLst>
              <a:ext uri="{FF2B5EF4-FFF2-40B4-BE49-F238E27FC236}">
                <a16:creationId xmlns:a16="http://schemas.microsoft.com/office/drawing/2014/main" id="{C4D4667B-9EF1-0927-6A9B-C54DF01B8E19}"/>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11" name="Picture 6">
            <a:extLst>
              <a:ext uri="{FF2B5EF4-FFF2-40B4-BE49-F238E27FC236}">
                <a16:creationId xmlns:a16="http://schemas.microsoft.com/office/drawing/2014/main" id="{2A0FF999-F94E-6CEE-44C9-4C243F177B69}"/>
              </a:ext>
            </a:extLst>
          </p:cNvPr>
          <p:cNvPicPr>
            <a:picLocks noChangeAspect="1"/>
          </p:cNvPicPr>
          <p:nvPr/>
        </p:nvPicPr>
        <p:blipFill>
          <a:blip r:embed="rId6"/>
          <a:srcRect/>
          <a:stretch>
            <a:fillRect/>
          </a:stretch>
        </p:blipFill>
        <p:spPr>
          <a:xfrm>
            <a:off x="6216696" y="3884448"/>
            <a:ext cx="1161744" cy="1169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2349" y="1528460"/>
            <a:ext cx="6526533" cy="1477328"/>
          </a:xfrm>
          <a:prstGeom prst="rect">
            <a:avLst/>
          </a:prstGeom>
        </p:spPr>
        <p:txBody>
          <a:bodyPr wrap="square" lIns="0" tIns="0" rIns="0" bIns="0" rtlCol="0" anchor="t">
            <a:spAutoFit/>
          </a:bodyPr>
          <a:lstStyle/>
          <a:p>
            <a:pPr algn="ctr"/>
            <a:r>
              <a:rPr lang="en-US" sz="3200">
                <a:solidFill>
                  <a:srgbClr val="000000"/>
                </a:solidFill>
                <a:ea typeface="+mn-lt"/>
                <a:cs typeface="+mn-lt"/>
              </a:rPr>
              <a:t>What is one thing that you have seen or experienced that was PM done right?  </a:t>
            </a:r>
            <a:endParaRPr lang="en-US" sz="3200" b="1">
              <a:latin typeface="Proxima Nova"/>
            </a:endParaRPr>
          </a:p>
        </p:txBody>
      </p:sp>
      <p:sp>
        <p:nvSpPr>
          <p:cNvPr id="5" name="AutoShape 5"/>
          <p:cNvSpPr/>
          <p:nvPr/>
        </p:nvSpPr>
        <p:spPr>
          <a:xfrm>
            <a:off x="7543800" y="0"/>
            <a:ext cx="1868071" cy="5143500"/>
          </a:xfrm>
          <a:prstGeom prst="rect">
            <a:avLst/>
          </a:prstGeom>
          <a:solidFill>
            <a:srgbClr val="1D418E"/>
          </a:solidFill>
        </p:spPr>
      </p:sp>
      <p:sp>
        <p:nvSpPr>
          <p:cNvPr id="6" name="TextBox 6"/>
          <p:cNvSpPr txBox="1"/>
          <p:nvPr/>
        </p:nvSpPr>
        <p:spPr>
          <a:xfrm>
            <a:off x="8030088" y="4083799"/>
            <a:ext cx="1304412" cy="769441"/>
          </a:xfrm>
          <a:prstGeom prst="rect">
            <a:avLst/>
          </a:prstGeom>
        </p:spPr>
        <p:txBody>
          <a:bodyPr wrap="square" lIns="0" tIns="0" rIns="0" bIns="0" rtlCol="0" anchor="t">
            <a:spAutoFit/>
          </a:bodyPr>
          <a:lstStyle/>
          <a:p>
            <a:pPr>
              <a:lnSpc>
                <a:spcPts val="1952"/>
              </a:lnSpc>
            </a:pPr>
            <a:r>
              <a:rPr lang="en-US" sz="1774" b="1">
                <a:solidFill>
                  <a:srgbClr val="62B6F3">
                    <a:alpha val="80000"/>
                  </a:srgbClr>
                </a:solidFill>
                <a:latin typeface="Arial Narrow" panose="020B0604020202020204" pitchFamily="34" charset="0"/>
              </a:rPr>
              <a:t>Approach to Performance Management</a:t>
            </a:r>
          </a:p>
        </p:txBody>
      </p:sp>
      <p:sp>
        <p:nvSpPr>
          <p:cNvPr id="7" name="TextBox 7"/>
          <p:cNvSpPr txBox="1"/>
          <p:nvPr/>
        </p:nvSpPr>
        <p:spPr>
          <a:xfrm>
            <a:off x="7648477" y="4019550"/>
            <a:ext cx="440492" cy="1013098"/>
          </a:xfrm>
          <a:prstGeom prst="rect">
            <a:avLst/>
          </a:prstGeom>
        </p:spPr>
        <p:txBody>
          <a:bodyPr lIns="0" tIns="0" rIns="0" bIns="0" rtlCol="0" anchor="t">
            <a:spAutoFit/>
          </a:bodyPr>
          <a:lstStyle/>
          <a:p>
            <a:pPr>
              <a:lnSpc>
                <a:spcPts val="7933"/>
              </a:lnSpc>
            </a:pPr>
            <a:r>
              <a:rPr lang="en-US" sz="7212" b="1">
                <a:solidFill>
                  <a:srgbClr val="62B6F3">
                    <a:alpha val="80000"/>
                  </a:srgbClr>
                </a:solidFill>
                <a:latin typeface="Arial Narrow" panose="020B0604020202020204" pitchFamily="34" charset="0"/>
              </a:rPr>
              <a:t>1</a:t>
            </a:r>
          </a:p>
        </p:txBody>
      </p:sp>
      <p:pic>
        <p:nvPicPr>
          <p:cNvPr id="9" name="Picture 9"/>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01505" y="-459954"/>
            <a:ext cx="1989740" cy="1989740"/>
          </a:xfrm>
          <a:prstGeom prst="rect">
            <a:avLst/>
          </a:prstGeom>
        </p:spPr>
      </p:pic>
      <p:pic>
        <p:nvPicPr>
          <p:cNvPr id="11" name="Picture 10" descr="Logo, company name&#10;&#10;Description automatically generated">
            <a:extLst>
              <a:ext uri="{FF2B5EF4-FFF2-40B4-BE49-F238E27FC236}">
                <a16:creationId xmlns:a16="http://schemas.microsoft.com/office/drawing/2014/main" id="{2EE10497-34A7-28A9-69DF-C7B338872494}"/>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12" name="Picture 6">
            <a:extLst>
              <a:ext uri="{FF2B5EF4-FFF2-40B4-BE49-F238E27FC236}">
                <a16:creationId xmlns:a16="http://schemas.microsoft.com/office/drawing/2014/main" id="{3862542E-3915-23E2-F3C3-9DC9A923EF3B}"/>
              </a:ext>
            </a:extLst>
          </p:cNvPr>
          <p:cNvPicPr>
            <a:picLocks noChangeAspect="1"/>
          </p:cNvPicPr>
          <p:nvPr/>
        </p:nvPicPr>
        <p:blipFill>
          <a:blip r:embed="rId6"/>
          <a:srcRect/>
          <a:stretch>
            <a:fillRect/>
          </a:stretch>
        </p:blipFill>
        <p:spPr>
          <a:xfrm>
            <a:off x="6216696" y="3884448"/>
            <a:ext cx="1161744" cy="1169364"/>
          </a:xfrm>
          <a:prstGeom prst="rect">
            <a:avLst/>
          </a:prstGeom>
        </p:spPr>
      </p:pic>
      <p:sp>
        <p:nvSpPr>
          <p:cNvPr id="2" name="TextBox 1">
            <a:extLst>
              <a:ext uri="{FF2B5EF4-FFF2-40B4-BE49-F238E27FC236}">
                <a16:creationId xmlns:a16="http://schemas.microsoft.com/office/drawing/2014/main" id="{3220E4F2-6FC9-688F-B519-CADDF65BE982}"/>
              </a:ext>
            </a:extLst>
          </p:cNvPr>
          <p:cNvSpPr txBox="1"/>
          <p:nvPr/>
        </p:nvSpPr>
        <p:spPr>
          <a:xfrm>
            <a:off x="624840" y="3272790"/>
            <a:ext cx="652272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What is one thing that went wrong?</a:t>
            </a:r>
            <a:endParaRPr lang="en-US"/>
          </a:p>
        </p:txBody>
      </p:sp>
    </p:spTree>
    <p:extLst>
      <p:ext uri="{BB962C8B-B14F-4D97-AF65-F5344CB8AC3E}">
        <p14:creationId xmlns:p14="http://schemas.microsoft.com/office/powerpoint/2010/main" val="17431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D418E"/>
        </a:solidFill>
        <a:effectLst/>
      </p:bgPr>
    </p:bg>
    <p:spTree>
      <p:nvGrpSpPr>
        <p:cNvPr id="1" name=""/>
        <p:cNvGrpSpPr/>
        <p:nvPr/>
      </p:nvGrpSpPr>
      <p:grpSpPr>
        <a:xfrm>
          <a:off x="0" y="0"/>
          <a:ext cx="0" cy="0"/>
          <a:chOff x="0" y="0"/>
          <a:chExt cx="0" cy="0"/>
        </a:xfrm>
      </p:grpSpPr>
      <p:sp>
        <p:nvSpPr>
          <p:cNvPr id="2" name="TextBox 2"/>
          <p:cNvSpPr txBox="1"/>
          <p:nvPr/>
        </p:nvSpPr>
        <p:spPr>
          <a:xfrm>
            <a:off x="1454977" y="3409543"/>
            <a:ext cx="2964621" cy="999048"/>
          </a:xfrm>
          <a:prstGeom prst="rect">
            <a:avLst/>
          </a:prstGeom>
        </p:spPr>
        <p:txBody>
          <a:bodyPr lIns="0" tIns="0" rIns="0" bIns="0" rtlCol="0" anchor="t">
            <a:spAutoFit/>
          </a:bodyPr>
          <a:lstStyle/>
          <a:p>
            <a:pPr>
              <a:lnSpc>
                <a:spcPts val="3849"/>
              </a:lnSpc>
            </a:pPr>
            <a:r>
              <a:rPr lang="en-US" sz="3888">
                <a:solidFill>
                  <a:srgbClr val="FFFFFF"/>
                </a:solidFill>
                <a:latin typeface="Proxima Nova" panose="02000506030000020004" pitchFamily="2" charset="0"/>
              </a:rPr>
              <a:t>Trust in Leadership</a:t>
            </a:r>
          </a:p>
        </p:txBody>
      </p:sp>
      <p:sp>
        <p:nvSpPr>
          <p:cNvPr id="3" name="TextBox 3"/>
          <p:cNvSpPr txBox="1"/>
          <p:nvPr/>
        </p:nvSpPr>
        <p:spPr>
          <a:xfrm>
            <a:off x="537899" y="3145666"/>
            <a:ext cx="809043" cy="1407284"/>
          </a:xfrm>
          <a:prstGeom prst="rect">
            <a:avLst/>
          </a:prstGeom>
        </p:spPr>
        <p:txBody>
          <a:bodyPr lIns="0" tIns="0" rIns="0" bIns="0" rtlCol="0" anchor="t">
            <a:spAutoFit/>
          </a:bodyPr>
          <a:lstStyle/>
          <a:p>
            <a:pPr>
              <a:lnSpc>
                <a:spcPts val="11007"/>
              </a:lnSpc>
            </a:pPr>
            <a:r>
              <a:rPr lang="en-US" sz="10006" b="1">
                <a:solidFill>
                  <a:srgbClr val="FFFFFF"/>
                </a:solidFill>
                <a:latin typeface="Proxima Nova" panose="02000506030000020004" pitchFamily="2" charset="0"/>
              </a:rPr>
              <a:t>2</a:t>
            </a:r>
          </a:p>
        </p:txBody>
      </p:sp>
      <p:pic>
        <p:nvPicPr>
          <p:cNvPr id="5" name="Picture 5"/>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882369" y="433616"/>
            <a:ext cx="2403902" cy="1315590"/>
          </a:xfrm>
          <a:prstGeom prst="rect">
            <a:avLst/>
          </a:prstGeom>
        </p:spPr>
      </p:pic>
      <p:pic>
        <p:nvPicPr>
          <p:cNvPr id="6" name="Picture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33970" y="1"/>
            <a:ext cx="3309498" cy="5139081"/>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15120EDC-245C-B059-08DC-57DCCB07FC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200" y="319556"/>
            <a:ext cx="1493520" cy="533400"/>
          </a:xfrm>
          <a:prstGeom prst="rect">
            <a:avLst/>
          </a:prstGeom>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3"/>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760155" y="433616"/>
            <a:ext cx="2403902" cy="1315590"/>
          </a:xfrm>
          <a:prstGeom prst="rect">
            <a:avLst/>
          </a:prstGeom>
        </p:spPr>
      </p:pic>
      <p:sp>
        <p:nvSpPr>
          <p:cNvPr id="24" name="AutoShape 24"/>
          <p:cNvSpPr/>
          <p:nvPr/>
        </p:nvSpPr>
        <p:spPr>
          <a:xfrm>
            <a:off x="7466429" y="-2"/>
            <a:ext cx="1868071" cy="5143500"/>
          </a:xfrm>
          <a:prstGeom prst="rect">
            <a:avLst/>
          </a:prstGeom>
          <a:solidFill>
            <a:srgbClr val="1D418E"/>
          </a:solidFill>
        </p:spPr>
      </p:sp>
      <p:sp>
        <p:nvSpPr>
          <p:cNvPr id="25" name="TextBox 25"/>
          <p:cNvSpPr txBox="1"/>
          <p:nvPr/>
        </p:nvSpPr>
        <p:spPr>
          <a:xfrm>
            <a:off x="7724677" y="4223943"/>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2</a:t>
            </a:r>
          </a:p>
        </p:txBody>
      </p:sp>
      <p:sp>
        <p:nvSpPr>
          <p:cNvPr id="26" name="TextBox 26"/>
          <p:cNvSpPr txBox="1"/>
          <p:nvPr/>
        </p:nvSpPr>
        <p:spPr>
          <a:xfrm>
            <a:off x="8080466" y="4293493"/>
            <a:ext cx="1215934"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Trust in</a:t>
            </a:r>
          </a:p>
          <a:p>
            <a:pPr>
              <a:lnSpc>
                <a:spcPts val="2163"/>
              </a:lnSpc>
            </a:pPr>
            <a:r>
              <a:rPr lang="en-US" sz="1966" b="1">
                <a:solidFill>
                  <a:srgbClr val="62B6F3">
                    <a:alpha val="80000"/>
                  </a:srgbClr>
                </a:solidFill>
                <a:latin typeface="Arial Narrow" panose="020B0604020202020204" pitchFamily="34" charset="0"/>
              </a:rPr>
              <a:t>Leadership</a:t>
            </a:r>
          </a:p>
        </p:txBody>
      </p:sp>
      <p:pic>
        <p:nvPicPr>
          <p:cNvPr id="32" name="Picture 31" descr="Logo, company name&#10;&#10;Description automatically generated">
            <a:extLst>
              <a:ext uri="{FF2B5EF4-FFF2-40B4-BE49-F238E27FC236}">
                <a16:creationId xmlns:a16="http://schemas.microsoft.com/office/drawing/2014/main" id="{EA8B9057-3287-82FC-CB09-8F23955C19D6}"/>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22" name="Picture 6">
            <a:extLst>
              <a:ext uri="{FF2B5EF4-FFF2-40B4-BE49-F238E27FC236}">
                <a16:creationId xmlns:a16="http://schemas.microsoft.com/office/drawing/2014/main" id="{056F6911-89F9-50B3-4F59-6C72E8951F2A}"/>
              </a:ext>
            </a:extLst>
          </p:cNvPr>
          <p:cNvPicPr>
            <a:picLocks noChangeAspect="1"/>
          </p:cNvPicPr>
          <p:nvPr/>
        </p:nvPicPr>
        <p:blipFill>
          <a:blip r:embed="rId6"/>
          <a:srcRect/>
          <a:stretch>
            <a:fillRect/>
          </a:stretch>
        </p:blipFill>
        <p:spPr>
          <a:xfrm>
            <a:off x="6216696" y="3884448"/>
            <a:ext cx="1161744" cy="1169364"/>
          </a:xfrm>
          <a:prstGeom prst="rect">
            <a:avLst/>
          </a:prstGeom>
        </p:spPr>
      </p:pic>
      <p:sp>
        <p:nvSpPr>
          <p:cNvPr id="33" name="TextBox 3">
            <a:extLst>
              <a:ext uri="{FF2B5EF4-FFF2-40B4-BE49-F238E27FC236}">
                <a16:creationId xmlns:a16="http://schemas.microsoft.com/office/drawing/2014/main" id="{237CEDD6-9696-35B3-44AE-F12261AD6BFA}"/>
              </a:ext>
            </a:extLst>
          </p:cNvPr>
          <p:cNvSpPr txBox="1"/>
          <p:nvPr/>
        </p:nvSpPr>
        <p:spPr>
          <a:xfrm>
            <a:off x="591869" y="2328560"/>
            <a:ext cx="6526533" cy="492443"/>
          </a:xfrm>
          <a:prstGeom prst="rect">
            <a:avLst/>
          </a:prstGeom>
        </p:spPr>
        <p:txBody>
          <a:bodyPr wrap="square" lIns="0" tIns="0" rIns="0" bIns="0" rtlCol="0" anchor="t">
            <a:spAutoFit/>
          </a:bodyPr>
          <a:lstStyle/>
          <a:p>
            <a:pPr algn="ctr"/>
            <a:r>
              <a:rPr lang="en-US" sz="3200">
                <a:solidFill>
                  <a:srgbClr val="000000"/>
                </a:solidFill>
                <a:ea typeface="+mn-lt"/>
                <a:cs typeface="+mn-lt"/>
              </a:rPr>
              <a:t>What does it mean to trust leaders? </a:t>
            </a:r>
            <a:endParaRPr lang="en-US" sz="3200" b="1">
              <a:latin typeface="Proxima Nov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14350" y="2058630"/>
            <a:ext cx="6024725" cy="2570573"/>
            <a:chOff x="0" y="-38100"/>
            <a:chExt cx="8032966" cy="3427431"/>
          </a:xfrm>
        </p:grpSpPr>
        <p:sp>
          <p:nvSpPr>
            <p:cNvPr id="4" name="TextBox 4"/>
            <p:cNvSpPr txBox="1"/>
            <p:nvPr/>
          </p:nvSpPr>
          <p:spPr>
            <a:xfrm>
              <a:off x="2810057" y="3037118"/>
              <a:ext cx="165795" cy="352213"/>
            </a:xfrm>
            <a:prstGeom prst="rect">
              <a:avLst/>
            </a:prstGeom>
          </p:spPr>
          <p:txBody>
            <a:bodyPr lIns="0" tIns="0" rIns="0" bIns="0" rtlCol="0" anchor="t">
              <a:spAutoFit/>
            </a:bodyPr>
            <a:lstStyle/>
            <a:p>
              <a:pPr algn="ctr">
                <a:lnSpc>
                  <a:spcPts val="2239"/>
                </a:lnSpc>
              </a:pPr>
              <a:endParaRPr lang="en-US" sz="1599">
                <a:solidFill>
                  <a:srgbClr val="000000"/>
                </a:solidFill>
                <a:latin typeface="Proxima Nova" panose="02000506030000020004" pitchFamily="2" charset="0"/>
              </a:endParaRPr>
            </a:p>
          </p:txBody>
        </p:sp>
        <p:sp>
          <p:nvSpPr>
            <p:cNvPr id="5" name="TextBox 5"/>
            <p:cNvSpPr txBox="1"/>
            <p:nvPr/>
          </p:nvSpPr>
          <p:spPr>
            <a:xfrm>
              <a:off x="3892827" y="3037118"/>
              <a:ext cx="547291" cy="352213"/>
            </a:xfrm>
            <a:prstGeom prst="rect">
              <a:avLst/>
            </a:prstGeom>
          </p:spPr>
          <p:txBody>
            <a:bodyPr lIns="0" tIns="0" rIns="0" bIns="0" rtlCol="0" anchor="t">
              <a:spAutoFit/>
            </a:bodyPr>
            <a:lstStyle/>
            <a:p>
              <a:pPr algn="ctr">
                <a:lnSpc>
                  <a:spcPts val="2239"/>
                </a:lnSpc>
              </a:pPr>
              <a:endParaRPr lang="en-US" sz="1599">
                <a:solidFill>
                  <a:srgbClr val="000000"/>
                </a:solidFill>
                <a:latin typeface="Proxima Nova" panose="02000506030000020004" pitchFamily="2" charset="0"/>
              </a:endParaRPr>
            </a:p>
          </p:txBody>
        </p:sp>
        <p:sp>
          <p:nvSpPr>
            <p:cNvPr id="6" name="TextBox 6"/>
            <p:cNvSpPr txBox="1"/>
            <p:nvPr/>
          </p:nvSpPr>
          <p:spPr>
            <a:xfrm>
              <a:off x="5246018" y="3037118"/>
              <a:ext cx="387945" cy="352213"/>
            </a:xfrm>
            <a:prstGeom prst="rect">
              <a:avLst/>
            </a:prstGeom>
          </p:spPr>
          <p:txBody>
            <a:bodyPr lIns="0" tIns="0" rIns="0" bIns="0" rtlCol="0" anchor="t">
              <a:spAutoFit/>
            </a:bodyPr>
            <a:lstStyle/>
            <a:p>
              <a:pPr algn="ctr">
                <a:lnSpc>
                  <a:spcPts val="2239"/>
                </a:lnSpc>
              </a:pPr>
              <a:endParaRPr lang="en-US" sz="1599">
                <a:solidFill>
                  <a:srgbClr val="000000"/>
                </a:solidFill>
                <a:latin typeface="Proxima Nova" panose="02000506030000020004" pitchFamily="2" charset="0"/>
              </a:endParaRPr>
            </a:p>
          </p:txBody>
        </p:sp>
        <p:sp>
          <p:nvSpPr>
            <p:cNvPr id="7" name="TextBox 7"/>
            <p:cNvSpPr txBox="1"/>
            <p:nvPr/>
          </p:nvSpPr>
          <p:spPr>
            <a:xfrm>
              <a:off x="6449785" y="3037118"/>
              <a:ext cx="527447" cy="352213"/>
            </a:xfrm>
            <a:prstGeom prst="rect">
              <a:avLst/>
            </a:prstGeom>
          </p:spPr>
          <p:txBody>
            <a:bodyPr lIns="0" tIns="0" rIns="0" bIns="0" rtlCol="0" anchor="t">
              <a:spAutoFit/>
            </a:bodyPr>
            <a:lstStyle/>
            <a:p>
              <a:pPr algn="ctr">
                <a:lnSpc>
                  <a:spcPts val="2239"/>
                </a:lnSpc>
              </a:pPr>
              <a:endParaRPr lang="en-US" sz="1599">
                <a:solidFill>
                  <a:srgbClr val="000000"/>
                </a:solidFill>
                <a:latin typeface="Proxima Nova" panose="02000506030000020004" pitchFamily="2" charset="0"/>
              </a:endParaRPr>
            </a:p>
          </p:txBody>
        </p:sp>
        <p:sp>
          <p:nvSpPr>
            <p:cNvPr id="8" name="TextBox 8"/>
            <p:cNvSpPr txBox="1"/>
            <p:nvPr/>
          </p:nvSpPr>
          <p:spPr>
            <a:xfrm>
              <a:off x="7941089" y="3037118"/>
              <a:ext cx="91877" cy="352213"/>
            </a:xfrm>
            <a:prstGeom prst="rect">
              <a:avLst/>
            </a:prstGeom>
          </p:spPr>
          <p:txBody>
            <a:bodyPr lIns="0" tIns="0" rIns="0" bIns="0" rtlCol="0" anchor="t">
              <a:spAutoFit/>
            </a:bodyPr>
            <a:lstStyle/>
            <a:p>
              <a:pPr algn="ctr">
                <a:lnSpc>
                  <a:spcPts val="2239"/>
                </a:lnSpc>
              </a:pPr>
              <a:endParaRPr lang="en-US" sz="1599">
                <a:solidFill>
                  <a:srgbClr val="000000"/>
                </a:solidFill>
                <a:latin typeface="Proxima Nova" panose="02000506030000020004" pitchFamily="2" charset="0"/>
              </a:endParaRPr>
            </a:p>
          </p:txBody>
        </p:sp>
        <p:sp>
          <p:nvSpPr>
            <p:cNvPr id="9" name="TextBox 9"/>
            <p:cNvSpPr txBox="1"/>
            <p:nvPr/>
          </p:nvSpPr>
          <p:spPr>
            <a:xfrm>
              <a:off x="1730474" y="-38100"/>
              <a:ext cx="1027013" cy="352213"/>
            </a:xfrm>
            <a:prstGeom prst="rect">
              <a:avLst/>
            </a:prstGeom>
          </p:spPr>
          <p:txBody>
            <a:bodyPr lIns="0" tIns="0" rIns="0" bIns="0" rtlCol="0" anchor="t">
              <a:spAutoFit/>
            </a:bodyPr>
            <a:lstStyle/>
            <a:p>
              <a:pPr algn="r">
                <a:lnSpc>
                  <a:spcPts val="2239"/>
                </a:lnSpc>
              </a:pPr>
              <a:r>
                <a:rPr lang="en-US" sz="1599">
                  <a:solidFill>
                    <a:srgbClr val="000000"/>
                  </a:solidFill>
                  <a:latin typeface="Proxima Nova" panose="02000506030000020004" pitchFamily="2" charset="0"/>
                </a:rPr>
                <a:t>Leaders </a:t>
              </a:r>
            </a:p>
          </p:txBody>
        </p:sp>
        <p:sp>
          <p:nvSpPr>
            <p:cNvPr id="10" name="TextBox 10"/>
            <p:cNvSpPr txBox="1"/>
            <p:nvPr/>
          </p:nvSpPr>
          <p:spPr>
            <a:xfrm>
              <a:off x="1510209" y="491937"/>
              <a:ext cx="1247279" cy="352213"/>
            </a:xfrm>
            <a:prstGeom prst="rect">
              <a:avLst/>
            </a:prstGeom>
          </p:spPr>
          <p:txBody>
            <a:bodyPr lIns="0" tIns="0" rIns="0" bIns="0" rtlCol="0" anchor="t">
              <a:spAutoFit/>
            </a:bodyPr>
            <a:lstStyle/>
            <a:p>
              <a:pPr algn="r">
                <a:lnSpc>
                  <a:spcPts val="2239"/>
                </a:lnSpc>
              </a:pPr>
              <a:r>
                <a:rPr lang="en-US" sz="1599">
                  <a:solidFill>
                    <a:srgbClr val="000000"/>
                  </a:solidFill>
                  <a:latin typeface="Proxima Nova" panose="02000506030000020004" pitchFamily="2" charset="0"/>
                </a:rPr>
                <a:t>Managers </a:t>
              </a:r>
            </a:p>
          </p:txBody>
        </p:sp>
        <p:sp>
          <p:nvSpPr>
            <p:cNvPr id="11" name="TextBox 11"/>
            <p:cNvSpPr txBox="1"/>
            <p:nvPr/>
          </p:nvSpPr>
          <p:spPr>
            <a:xfrm>
              <a:off x="515243" y="1021974"/>
              <a:ext cx="2242245" cy="352213"/>
            </a:xfrm>
            <a:prstGeom prst="rect">
              <a:avLst/>
            </a:prstGeom>
          </p:spPr>
          <p:txBody>
            <a:bodyPr lIns="0" tIns="0" rIns="0" bIns="0" rtlCol="0" anchor="t">
              <a:spAutoFit/>
            </a:bodyPr>
            <a:lstStyle/>
            <a:p>
              <a:pPr algn="r">
                <a:lnSpc>
                  <a:spcPts val="2239"/>
                </a:lnSpc>
              </a:pPr>
              <a:r>
                <a:rPr lang="en-US" sz="1599">
                  <a:solidFill>
                    <a:srgbClr val="000000"/>
                  </a:solidFill>
                  <a:latin typeface="Proxima Nova" panose="02000506030000020004" pitchFamily="2" charset="0"/>
                </a:rPr>
                <a:t>Human Resources </a:t>
              </a:r>
            </a:p>
          </p:txBody>
        </p:sp>
        <p:sp>
          <p:nvSpPr>
            <p:cNvPr id="12" name="TextBox 12"/>
            <p:cNvSpPr txBox="1"/>
            <p:nvPr/>
          </p:nvSpPr>
          <p:spPr>
            <a:xfrm>
              <a:off x="12204" y="1552011"/>
              <a:ext cx="2745284" cy="352213"/>
            </a:xfrm>
            <a:prstGeom prst="rect">
              <a:avLst/>
            </a:prstGeom>
          </p:spPr>
          <p:txBody>
            <a:bodyPr lIns="0" tIns="0" rIns="0" bIns="0" rtlCol="0" anchor="t">
              <a:spAutoFit/>
            </a:bodyPr>
            <a:lstStyle/>
            <a:p>
              <a:pPr algn="r">
                <a:lnSpc>
                  <a:spcPts val="2239"/>
                </a:lnSpc>
              </a:pPr>
              <a:r>
                <a:rPr lang="en-US" sz="1599">
                  <a:solidFill>
                    <a:srgbClr val="000000"/>
                  </a:solidFill>
                  <a:latin typeface="Proxima Nova" panose="02000506030000020004" pitchFamily="2" charset="0"/>
                </a:rPr>
                <a:t>Individual Contributors </a:t>
              </a:r>
            </a:p>
          </p:txBody>
        </p:sp>
        <p:sp>
          <p:nvSpPr>
            <p:cNvPr id="13" name="TextBox 13"/>
            <p:cNvSpPr txBox="1"/>
            <p:nvPr/>
          </p:nvSpPr>
          <p:spPr>
            <a:xfrm>
              <a:off x="0" y="2082048"/>
              <a:ext cx="2757488" cy="352213"/>
            </a:xfrm>
            <a:prstGeom prst="rect">
              <a:avLst/>
            </a:prstGeom>
          </p:spPr>
          <p:txBody>
            <a:bodyPr lIns="0" tIns="0" rIns="0" bIns="0" rtlCol="0" anchor="t">
              <a:spAutoFit/>
            </a:bodyPr>
            <a:lstStyle/>
            <a:p>
              <a:pPr algn="r">
                <a:lnSpc>
                  <a:spcPts val="2239"/>
                </a:lnSpc>
              </a:pPr>
              <a:r>
                <a:rPr lang="en-US" sz="1599">
                  <a:solidFill>
                    <a:srgbClr val="000000"/>
                  </a:solidFill>
                  <a:latin typeface="Proxima Nova" panose="02000506030000020004" pitchFamily="2" charset="0"/>
                </a:rPr>
                <a:t>The Board of Directors </a:t>
              </a:r>
            </a:p>
          </p:txBody>
        </p:sp>
        <p:sp>
          <p:nvSpPr>
            <p:cNvPr id="14" name="TextBox 14"/>
            <p:cNvSpPr txBox="1"/>
            <p:nvPr/>
          </p:nvSpPr>
          <p:spPr>
            <a:xfrm>
              <a:off x="1407815" y="2612085"/>
              <a:ext cx="1349673" cy="352213"/>
            </a:xfrm>
            <a:prstGeom prst="rect">
              <a:avLst/>
            </a:prstGeom>
          </p:spPr>
          <p:txBody>
            <a:bodyPr lIns="0" tIns="0" rIns="0" bIns="0" rtlCol="0" anchor="t">
              <a:spAutoFit/>
            </a:bodyPr>
            <a:lstStyle/>
            <a:p>
              <a:pPr algn="r">
                <a:lnSpc>
                  <a:spcPts val="2239"/>
                </a:lnSpc>
              </a:pPr>
              <a:r>
                <a:rPr lang="en-US" sz="1599">
                  <a:solidFill>
                    <a:srgbClr val="000000"/>
                  </a:solidFill>
                  <a:latin typeface="Proxima Nova" panose="02000506030000020004" pitchFamily="2" charset="0"/>
                </a:rPr>
                <a:t>Customers </a:t>
              </a:r>
            </a:p>
          </p:txBody>
        </p:sp>
        <p:grpSp>
          <p:nvGrpSpPr>
            <p:cNvPr id="15" name="Group 15"/>
            <p:cNvGrpSpPr>
              <a:grpSpLocks noChangeAspect="1"/>
            </p:cNvGrpSpPr>
            <p:nvPr/>
          </p:nvGrpSpPr>
          <p:grpSpPr>
            <a:xfrm>
              <a:off x="2892954" y="24547"/>
              <a:ext cx="4242777" cy="2915204"/>
              <a:chOff x="0" y="0"/>
              <a:chExt cx="4242777" cy="2915204"/>
            </a:xfrm>
          </p:grpSpPr>
          <p:sp>
            <p:nvSpPr>
              <p:cNvPr id="16" name="Freeform 16"/>
              <p:cNvSpPr/>
              <p:nvPr/>
            </p:nvSpPr>
            <p:spPr>
              <a:xfrm>
                <a:off x="0" y="0"/>
                <a:ext cx="4242777" cy="265019"/>
              </a:xfrm>
              <a:custGeom>
                <a:avLst/>
                <a:gdLst/>
                <a:ahLst/>
                <a:cxnLst/>
                <a:rect l="l" t="t" r="r" b="b"/>
                <a:pathLst>
                  <a:path w="4242777" h="265019">
                    <a:moveTo>
                      <a:pt x="0" y="0"/>
                    </a:moveTo>
                    <a:lnTo>
                      <a:pt x="4221575" y="0"/>
                    </a:lnTo>
                    <a:cubicBezTo>
                      <a:pt x="4233285" y="0"/>
                      <a:pt x="4242777" y="9492"/>
                      <a:pt x="4242777" y="21201"/>
                    </a:cubicBezTo>
                    <a:lnTo>
                      <a:pt x="4242777" y="243817"/>
                    </a:lnTo>
                    <a:cubicBezTo>
                      <a:pt x="4242777" y="255526"/>
                      <a:pt x="4233285" y="265018"/>
                      <a:pt x="4221575" y="265019"/>
                    </a:cubicBezTo>
                    <a:lnTo>
                      <a:pt x="0" y="265019"/>
                    </a:lnTo>
                    <a:close/>
                  </a:path>
                </a:pathLst>
              </a:custGeom>
              <a:solidFill>
                <a:srgbClr val="0085DD"/>
              </a:solidFill>
            </p:spPr>
          </p:sp>
          <p:sp>
            <p:nvSpPr>
              <p:cNvPr id="17" name="Freeform 17"/>
              <p:cNvSpPr/>
              <p:nvPr/>
            </p:nvSpPr>
            <p:spPr>
              <a:xfrm>
                <a:off x="0" y="530037"/>
                <a:ext cx="3822588" cy="265019"/>
              </a:xfrm>
              <a:custGeom>
                <a:avLst/>
                <a:gdLst/>
                <a:ahLst/>
                <a:cxnLst/>
                <a:rect l="l" t="t" r="r" b="b"/>
                <a:pathLst>
                  <a:path w="3822588" h="265019">
                    <a:moveTo>
                      <a:pt x="0" y="0"/>
                    </a:moveTo>
                    <a:lnTo>
                      <a:pt x="3801386" y="0"/>
                    </a:lnTo>
                    <a:cubicBezTo>
                      <a:pt x="3813096" y="0"/>
                      <a:pt x="3822588" y="9492"/>
                      <a:pt x="3822588" y="21201"/>
                    </a:cubicBezTo>
                    <a:lnTo>
                      <a:pt x="3822588" y="243817"/>
                    </a:lnTo>
                    <a:cubicBezTo>
                      <a:pt x="3822588" y="255526"/>
                      <a:pt x="3813096" y="265018"/>
                      <a:pt x="3801386" y="265019"/>
                    </a:cubicBezTo>
                    <a:lnTo>
                      <a:pt x="0" y="265019"/>
                    </a:lnTo>
                    <a:close/>
                  </a:path>
                </a:pathLst>
              </a:custGeom>
              <a:solidFill>
                <a:srgbClr val="0085DD"/>
              </a:solidFill>
            </p:spPr>
          </p:sp>
          <p:sp>
            <p:nvSpPr>
              <p:cNvPr id="18" name="Freeform 18"/>
              <p:cNvSpPr/>
              <p:nvPr/>
            </p:nvSpPr>
            <p:spPr>
              <a:xfrm>
                <a:off x="0" y="1060075"/>
                <a:ext cx="2901625" cy="265019"/>
              </a:xfrm>
              <a:custGeom>
                <a:avLst/>
                <a:gdLst/>
                <a:ahLst/>
                <a:cxnLst/>
                <a:rect l="l" t="t" r="r" b="b"/>
                <a:pathLst>
                  <a:path w="2901625" h="265019">
                    <a:moveTo>
                      <a:pt x="0" y="0"/>
                    </a:moveTo>
                    <a:lnTo>
                      <a:pt x="2880424" y="0"/>
                    </a:lnTo>
                    <a:cubicBezTo>
                      <a:pt x="2886047" y="0"/>
                      <a:pt x="2891440" y="2234"/>
                      <a:pt x="2895416" y="6210"/>
                    </a:cubicBezTo>
                    <a:cubicBezTo>
                      <a:pt x="2899392" y="10186"/>
                      <a:pt x="2901625" y="15579"/>
                      <a:pt x="2901625" y="21202"/>
                    </a:cubicBezTo>
                    <a:lnTo>
                      <a:pt x="2901625" y="243817"/>
                    </a:lnTo>
                    <a:cubicBezTo>
                      <a:pt x="2901625" y="249440"/>
                      <a:pt x="2899392" y="254833"/>
                      <a:pt x="2895416" y="258809"/>
                    </a:cubicBezTo>
                    <a:cubicBezTo>
                      <a:pt x="2891439" y="262785"/>
                      <a:pt x="2886047" y="265019"/>
                      <a:pt x="2880424" y="265019"/>
                    </a:cubicBezTo>
                    <a:lnTo>
                      <a:pt x="0" y="265019"/>
                    </a:lnTo>
                    <a:close/>
                  </a:path>
                </a:pathLst>
              </a:custGeom>
              <a:solidFill>
                <a:srgbClr val="0085DD"/>
              </a:solidFill>
            </p:spPr>
          </p:sp>
          <p:sp>
            <p:nvSpPr>
              <p:cNvPr id="19" name="Freeform 19"/>
              <p:cNvSpPr/>
              <p:nvPr/>
            </p:nvSpPr>
            <p:spPr>
              <a:xfrm>
                <a:off x="0" y="1590110"/>
                <a:ext cx="2901625" cy="265019"/>
              </a:xfrm>
              <a:custGeom>
                <a:avLst/>
                <a:gdLst/>
                <a:ahLst/>
                <a:cxnLst/>
                <a:rect l="l" t="t" r="r" b="b"/>
                <a:pathLst>
                  <a:path w="2901625" h="265019">
                    <a:moveTo>
                      <a:pt x="0" y="0"/>
                    </a:moveTo>
                    <a:lnTo>
                      <a:pt x="2880424" y="0"/>
                    </a:lnTo>
                    <a:cubicBezTo>
                      <a:pt x="2886047" y="0"/>
                      <a:pt x="2891440" y="2234"/>
                      <a:pt x="2895416" y="6210"/>
                    </a:cubicBezTo>
                    <a:cubicBezTo>
                      <a:pt x="2899392" y="10186"/>
                      <a:pt x="2901625" y="15579"/>
                      <a:pt x="2901625" y="21202"/>
                    </a:cubicBezTo>
                    <a:lnTo>
                      <a:pt x="2901625" y="243817"/>
                    </a:lnTo>
                    <a:cubicBezTo>
                      <a:pt x="2901625" y="249440"/>
                      <a:pt x="2899392" y="254833"/>
                      <a:pt x="2895416" y="258809"/>
                    </a:cubicBezTo>
                    <a:cubicBezTo>
                      <a:pt x="2891439" y="262785"/>
                      <a:pt x="2886047" y="265019"/>
                      <a:pt x="2880424" y="265019"/>
                    </a:cubicBezTo>
                    <a:lnTo>
                      <a:pt x="0" y="265019"/>
                    </a:lnTo>
                    <a:close/>
                  </a:path>
                </a:pathLst>
              </a:custGeom>
              <a:solidFill>
                <a:srgbClr val="0085DD"/>
              </a:solidFill>
            </p:spPr>
          </p:sp>
          <p:sp>
            <p:nvSpPr>
              <p:cNvPr id="20" name="Freeform 20"/>
              <p:cNvSpPr/>
              <p:nvPr/>
            </p:nvSpPr>
            <p:spPr>
              <a:xfrm>
                <a:off x="0" y="2120148"/>
                <a:ext cx="1940371" cy="265019"/>
              </a:xfrm>
              <a:custGeom>
                <a:avLst/>
                <a:gdLst/>
                <a:ahLst/>
                <a:cxnLst/>
                <a:rect l="l" t="t" r="r" b="b"/>
                <a:pathLst>
                  <a:path w="1940371" h="265019">
                    <a:moveTo>
                      <a:pt x="0" y="0"/>
                    </a:moveTo>
                    <a:lnTo>
                      <a:pt x="1919169" y="0"/>
                    </a:lnTo>
                    <a:cubicBezTo>
                      <a:pt x="1930879" y="0"/>
                      <a:pt x="1940371" y="9492"/>
                      <a:pt x="1940371" y="21202"/>
                    </a:cubicBezTo>
                    <a:lnTo>
                      <a:pt x="1940371" y="243817"/>
                    </a:lnTo>
                    <a:cubicBezTo>
                      <a:pt x="1940371" y="255526"/>
                      <a:pt x="1930879" y="265019"/>
                      <a:pt x="1919169" y="265019"/>
                    </a:cubicBezTo>
                    <a:lnTo>
                      <a:pt x="0" y="265019"/>
                    </a:lnTo>
                    <a:close/>
                  </a:path>
                </a:pathLst>
              </a:custGeom>
              <a:solidFill>
                <a:srgbClr val="0085DD"/>
              </a:solidFill>
            </p:spPr>
          </p:sp>
          <p:sp>
            <p:nvSpPr>
              <p:cNvPr id="21" name="Freeform 21"/>
              <p:cNvSpPr/>
              <p:nvPr/>
            </p:nvSpPr>
            <p:spPr>
              <a:xfrm>
                <a:off x="0" y="2650185"/>
                <a:ext cx="1002140" cy="265019"/>
              </a:xfrm>
              <a:custGeom>
                <a:avLst/>
                <a:gdLst/>
                <a:ahLst/>
                <a:cxnLst/>
                <a:rect l="l" t="t" r="r" b="b"/>
                <a:pathLst>
                  <a:path w="1002140" h="265019">
                    <a:moveTo>
                      <a:pt x="0" y="0"/>
                    </a:moveTo>
                    <a:lnTo>
                      <a:pt x="980939" y="0"/>
                    </a:lnTo>
                    <a:cubicBezTo>
                      <a:pt x="992648" y="0"/>
                      <a:pt x="1002140" y="9492"/>
                      <a:pt x="1002140" y="21202"/>
                    </a:cubicBezTo>
                    <a:lnTo>
                      <a:pt x="1002140" y="243817"/>
                    </a:lnTo>
                    <a:cubicBezTo>
                      <a:pt x="1002140" y="255526"/>
                      <a:pt x="992648" y="265019"/>
                      <a:pt x="980939" y="265019"/>
                    </a:cubicBezTo>
                    <a:lnTo>
                      <a:pt x="0" y="265019"/>
                    </a:lnTo>
                    <a:close/>
                  </a:path>
                </a:pathLst>
              </a:custGeom>
              <a:solidFill>
                <a:srgbClr val="0085DD"/>
              </a:solidFill>
            </p:spPr>
          </p:sp>
        </p:grpSp>
      </p:grpSp>
      <p:pic>
        <p:nvPicPr>
          <p:cNvPr id="23" name="Picture 23"/>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760155" y="433616"/>
            <a:ext cx="2403902" cy="1315590"/>
          </a:xfrm>
          <a:prstGeom prst="rect">
            <a:avLst/>
          </a:prstGeom>
        </p:spPr>
      </p:pic>
      <p:sp>
        <p:nvSpPr>
          <p:cNvPr id="24" name="AutoShape 24"/>
          <p:cNvSpPr/>
          <p:nvPr/>
        </p:nvSpPr>
        <p:spPr>
          <a:xfrm>
            <a:off x="7466429" y="-2"/>
            <a:ext cx="1868071" cy="5143500"/>
          </a:xfrm>
          <a:prstGeom prst="rect">
            <a:avLst/>
          </a:prstGeom>
          <a:solidFill>
            <a:srgbClr val="1D418E"/>
          </a:solidFill>
        </p:spPr>
      </p:sp>
      <p:sp>
        <p:nvSpPr>
          <p:cNvPr id="25" name="TextBox 25"/>
          <p:cNvSpPr txBox="1"/>
          <p:nvPr/>
        </p:nvSpPr>
        <p:spPr>
          <a:xfrm>
            <a:off x="7724677" y="4223943"/>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2</a:t>
            </a:r>
          </a:p>
        </p:txBody>
      </p:sp>
      <p:sp>
        <p:nvSpPr>
          <p:cNvPr id="26" name="TextBox 26"/>
          <p:cNvSpPr txBox="1"/>
          <p:nvPr/>
        </p:nvSpPr>
        <p:spPr>
          <a:xfrm>
            <a:off x="8080466" y="4293493"/>
            <a:ext cx="1215934"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Trust in</a:t>
            </a:r>
          </a:p>
          <a:p>
            <a:pPr>
              <a:lnSpc>
                <a:spcPts val="2163"/>
              </a:lnSpc>
            </a:pPr>
            <a:r>
              <a:rPr lang="en-US" sz="1966" b="1">
                <a:solidFill>
                  <a:srgbClr val="62B6F3">
                    <a:alpha val="80000"/>
                  </a:srgbClr>
                </a:solidFill>
                <a:latin typeface="Arial Narrow" panose="020B0604020202020204" pitchFamily="34" charset="0"/>
              </a:rPr>
              <a:t>Leadership</a:t>
            </a:r>
          </a:p>
        </p:txBody>
      </p:sp>
      <p:sp>
        <p:nvSpPr>
          <p:cNvPr id="28" name="TextBox 28"/>
          <p:cNvSpPr txBox="1"/>
          <p:nvPr/>
        </p:nvSpPr>
        <p:spPr>
          <a:xfrm>
            <a:off x="514350" y="1151496"/>
            <a:ext cx="4382204" cy="615297"/>
          </a:xfrm>
          <a:prstGeom prst="rect">
            <a:avLst/>
          </a:prstGeom>
        </p:spPr>
        <p:txBody>
          <a:bodyPr lIns="0" tIns="0" rIns="0" bIns="0" rtlCol="0" anchor="t">
            <a:spAutoFit/>
          </a:bodyPr>
          <a:lstStyle/>
          <a:p>
            <a:pPr>
              <a:lnSpc>
                <a:spcPts val="2520"/>
              </a:lnSpc>
            </a:pPr>
            <a:r>
              <a:rPr lang="en-US" sz="1900" b="1">
                <a:solidFill>
                  <a:srgbClr val="000000"/>
                </a:solidFill>
                <a:latin typeface="Arial Narrow" panose="020B0604020202020204" pitchFamily="34" charset="0"/>
                <a:cs typeface="Arial Narrow" panose="020B0604020202020204" pitchFamily="34" charset="0"/>
              </a:rPr>
              <a:t>Who is responsible for creating and shaping your organization's culture? </a:t>
            </a:r>
          </a:p>
        </p:txBody>
      </p:sp>
      <p:sp>
        <p:nvSpPr>
          <p:cNvPr id="29" name="TextBox 29"/>
          <p:cNvSpPr txBox="1"/>
          <p:nvPr/>
        </p:nvSpPr>
        <p:spPr>
          <a:xfrm>
            <a:off x="2684066" y="1962150"/>
            <a:ext cx="711804" cy="1165704"/>
          </a:xfrm>
          <a:prstGeom prst="rect">
            <a:avLst/>
          </a:prstGeom>
        </p:spPr>
        <p:txBody>
          <a:bodyPr wrap="square" lIns="0" tIns="0" rIns="0" bIns="0" rtlCol="0" anchor="t">
            <a:spAutoFit/>
          </a:bodyPr>
          <a:lstStyle/>
          <a:p>
            <a:pPr algn="ctr">
              <a:lnSpc>
                <a:spcPts val="3220"/>
              </a:lnSpc>
            </a:pPr>
            <a:r>
              <a:rPr lang="en-US" sz="1300">
                <a:solidFill>
                  <a:srgbClr val="FFFFFF"/>
                </a:solidFill>
                <a:latin typeface="Proxima Nova" panose="02000506030000020004" pitchFamily="2" charset="0"/>
              </a:rPr>
              <a:t>83%</a:t>
            </a:r>
          </a:p>
          <a:p>
            <a:pPr algn="ctr">
              <a:lnSpc>
                <a:spcPts val="3220"/>
              </a:lnSpc>
            </a:pPr>
            <a:r>
              <a:rPr lang="en-US" sz="1300">
                <a:solidFill>
                  <a:srgbClr val="FFFFFF"/>
                </a:solidFill>
                <a:latin typeface="Proxima Nova" panose="02000506030000020004" pitchFamily="2" charset="0"/>
              </a:rPr>
              <a:t>75%</a:t>
            </a:r>
          </a:p>
          <a:p>
            <a:pPr algn="ctr">
              <a:lnSpc>
                <a:spcPts val="3220"/>
              </a:lnSpc>
            </a:pPr>
            <a:r>
              <a:rPr lang="en-US" sz="1300">
                <a:solidFill>
                  <a:srgbClr val="FFFFFF"/>
                </a:solidFill>
                <a:latin typeface="Proxima Nova" panose="02000506030000020004" pitchFamily="2" charset="0"/>
              </a:rPr>
              <a:t>57%</a:t>
            </a:r>
          </a:p>
        </p:txBody>
      </p:sp>
      <p:sp>
        <p:nvSpPr>
          <p:cNvPr id="31" name="TextBox 30">
            <a:extLst>
              <a:ext uri="{FF2B5EF4-FFF2-40B4-BE49-F238E27FC236}">
                <a16:creationId xmlns:a16="http://schemas.microsoft.com/office/drawing/2014/main" id="{300725E2-86A3-319D-A009-05F3590A11CD}"/>
              </a:ext>
            </a:extLst>
          </p:cNvPr>
          <p:cNvSpPr txBox="1"/>
          <p:nvPr/>
        </p:nvSpPr>
        <p:spPr>
          <a:xfrm>
            <a:off x="2684066" y="3105150"/>
            <a:ext cx="711804" cy="1272336"/>
          </a:xfrm>
          <a:prstGeom prst="rect">
            <a:avLst/>
          </a:prstGeom>
          <a:noFill/>
        </p:spPr>
        <p:txBody>
          <a:bodyPr wrap="square">
            <a:spAutoFit/>
          </a:bodyPr>
          <a:lstStyle/>
          <a:p>
            <a:pPr algn="ctr">
              <a:lnSpc>
                <a:spcPts val="3220"/>
              </a:lnSpc>
            </a:pPr>
            <a:r>
              <a:rPr lang="en-US" sz="1300">
                <a:solidFill>
                  <a:srgbClr val="FFFFFF"/>
                </a:solidFill>
                <a:latin typeface="Proxima Nova" panose="02000506030000020004" pitchFamily="2" charset="0"/>
              </a:rPr>
              <a:t>57%</a:t>
            </a:r>
          </a:p>
          <a:p>
            <a:pPr algn="ctr">
              <a:lnSpc>
                <a:spcPts val="3220"/>
              </a:lnSpc>
            </a:pPr>
            <a:r>
              <a:rPr lang="en-US" sz="1300">
                <a:solidFill>
                  <a:srgbClr val="FFFFFF"/>
                </a:solidFill>
                <a:latin typeface="Proxima Nova" panose="02000506030000020004" pitchFamily="2" charset="0"/>
              </a:rPr>
              <a:t>36%</a:t>
            </a:r>
          </a:p>
          <a:p>
            <a:pPr algn="ctr">
              <a:lnSpc>
                <a:spcPts val="3220"/>
              </a:lnSpc>
            </a:pPr>
            <a:r>
              <a:rPr lang="en-US" sz="1300">
                <a:solidFill>
                  <a:srgbClr val="FFFFFF"/>
                </a:solidFill>
                <a:latin typeface="Proxima Nova" panose="02000506030000020004" pitchFamily="2" charset="0"/>
              </a:rPr>
              <a:t>20%</a:t>
            </a:r>
          </a:p>
        </p:txBody>
      </p:sp>
      <p:pic>
        <p:nvPicPr>
          <p:cNvPr id="32" name="Picture 31" descr="Logo, company name&#10;&#10;Description automatically generated">
            <a:extLst>
              <a:ext uri="{FF2B5EF4-FFF2-40B4-BE49-F238E27FC236}">
                <a16:creationId xmlns:a16="http://schemas.microsoft.com/office/drawing/2014/main" id="{EA8B9057-3287-82FC-CB09-8F23955C19D6}"/>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22" name="Picture 6">
            <a:extLst>
              <a:ext uri="{FF2B5EF4-FFF2-40B4-BE49-F238E27FC236}">
                <a16:creationId xmlns:a16="http://schemas.microsoft.com/office/drawing/2014/main" id="{056F6911-89F9-50B3-4F59-6C72E8951F2A}"/>
              </a:ext>
            </a:extLst>
          </p:cNvPr>
          <p:cNvPicPr>
            <a:picLocks noChangeAspect="1"/>
          </p:cNvPicPr>
          <p:nvPr/>
        </p:nvPicPr>
        <p:blipFill>
          <a:blip r:embed="rId6"/>
          <a:srcRect/>
          <a:stretch>
            <a:fillRect/>
          </a:stretch>
        </p:blipFill>
        <p:spPr>
          <a:xfrm>
            <a:off x="6216696" y="3884448"/>
            <a:ext cx="1161744" cy="1169364"/>
          </a:xfrm>
          <a:prstGeom prst="rect">
            <a:avLst/>
          </a:prstGeom>
        </p:spPr>
      </p:pic>
    </p:spTree>
    <p:extLst>
      <p:ext uri="{BB962C8B-B14F-4D97-AF65-F5344CB8AC3E}">
        <p14:creationId xmlns:p14="http://schemas.microsoft.com/office/powerpoint/2010/main" val="136904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760155" y="433616"/>
            <a:ext cx="2403902" cy="1315590"/>
          </a:xfrm>
          <a:prstGeom prst="rect">
            <a:avLst/>
          </a:prstGeom>
        </p:spPr>
      </p:pic>
      <p:sp>
        <p:nvSpPr>
          <p:cNvPr id="4" name="AutoShape 4"/>
          <p:cNvSpPr/>
          <p:nvPr/>
        </p:nvSpPr>
        <p:spPr>
          <a:xfrm>
            <a:off x="7466429" y="-2"/>
            <a:ext cx="1868071" cy="5143500"/>
          </a:xfrm>
          <a:prstGeom prst="rect">
            <a:avLst/>
          </a:prstGeom>
          <a:solidFill>
            <a:srgbClr val="1D418E"/>
          </a:solidFill>
        </p:spPr>
      </p:sp>
      <p:sp>
        <p:nvSpPr>
          <p:cNvPr id="5" name="TextBox 5"/>
          <p:cNvSpPr txBox="1"/>
          <p:nvPr/>
        </p:nvSpPr>
        <p:spPr>
          <a:xfrm>
            <a:off x="7724677" y="4223943"/>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2</a:t>
            </a:r>
          </a:p>
        </p:txBody>
      </p:sp>
      <p:sp>
        <p:nvSpPr>
          <p:cNvPr id="6" name="TextBox 6"/>
          <p:cNvSpPr txBox="1"/>
          <p:nvPr/>
        </p:nvSpPr>
        <p:spPr>
          <a:xfrm>
            <a:off x="8083038" y="4293493"/>
            <a:ext cx="1289562"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Trust in</a:t>
            </a:r>
          </a:p>
          <a:p>
            <a:pPr>
              <a:lnSpc>
                <a:spcPts val="2163"/>
              </a:lnSpc>
            </a:pPr>
            <a:r>
              <a:rPr lang="en-US" sz="1966" b="1">
                <a:solidFill>
                  <a:srgbClr val="62B6F3">
                    <a:alpha val="80000"/>
                  </a:srgbClr>
                </a:solidFill>
                <a:latin typeface="Arial Narrow" panose="020B0604020202020204" pitchFamily="34" charset="0"/>
              </a:rPr>
              <a:t>Leadership</a:t>
            </a:r>
          </a:p>
        </p:txBody>
      </p:sp>
      <p:sp>
        <p:nvSpPr>
          <p:cNvPr id="13" name="TextBox 6">
            <a:extLst>
              <a:ext uri="{FF2B5EF4-FFF2-40B4-BE49-F238E27FC236}">
                <a16:creationId xmlns:a16="http://schemas.microsoft.com/office/drawing/2014/main" id="{D7FF8423-FD77-7813-B47D-AFEB859308C5}"/>
              </a:ext>
            </a:extLst>
          </p:cNvPr>
          <p:cNvSpPr txBox="1"/>
          <p:nvPr/>
        </p:nvSpPr>
        <p:spPr>
          <a:xfrm>
            <a:off x="417952" y="1137725"/>
            <a:ext cx="6750830" cy="294311"/>
          </a:xfrm>
          <a:prstGeom prst="rect">
            <a:avLst/>
          </a:prstGeom>
        </p:spPr>
        <p:txBody>
          <a:bodyPr wrap="square" lIns="0" tIns="0" rIns="0" bIns="0" rtlCol="0" anchor="t">
            <a:spAutoFit/>
          </a:bodyPr>
          <a:lstStyle/>
          <a:p>
            <a:pPr>
              <a:lnSpc>
                <a:spcPts val="2520"/>
              </a:lnSpc>
            </a:pPr>
            <a:r>
              <a:rPr lang="en-US" sz="1900" b="1">
                <a:solidFill>
                  <a:srgbClr val="000000"/>
                </a:solidFill>
                <a:latin typeface="Arial Narrow" panose="020B0604020202020204" pitchFamily="34" charset="0"/>
              </a:rPr>
              <a:t>"I trust our senior leaders to lead the company to future success."</a:t>
            </a:r>
          </a:p>
        </p:txBody>
      </p:sp>
      <p:pic>
        <p:nvPicPr>
          <p:cNvPr id="10" name="Picture 9" descr="Logo, company name&#10;&#10;Description automatically generated">
            <a:extLst>
              <a:ext uri="{FF2B5EF4-FFF2-40B4-BE49-F238E27FC236}">
                <a16:creationId xmlns:a16="http://schemas.microsoft.com/office/drawing/2014/main" id="{6259F69C-84D4-A5B3-AF02-4C7096D02B0F}"/>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7" name="Picture 6">
            <a:extLst>
              <a:ext uri="{FF2B5EF4-FFF2-40B4-BE49-F238E27FC236}">
                <a16:creationId xmlns:a16="http://schemas.microsoft.com/office/drawing/2014/main" id="{454849B4-F6AA-2FE3-2556-FA2245CF4887}"/>
              </a:ext>
            </a:extLst>
          </p:cNvPr>
          <p:cNvPicPr>
            <a:picLocks noChangeAspect="1"/>
          </p:cNvPicPr>
          <p:nvPr/>
        </p:nvPicPr>
        <p:blipFill>
          <a:blip r:embed="rId6"/>
          <a:srcRect/>
          <a:stretch>
            <a:fillRect/>
          </a:stretch>
        </p:blipFill>
        <p:spPr>
          <a:xfrm>
            <a:off x="6216696" y="3884448"/>
            <a:ext cx="1161744" cy="1169364"/>
          </a:xfrm>
          <a:prstGeom prst="rect">
            <a:avLst/>
          </a:prstGeom>
        </p:spPr>
      </p:pic>
      <p:pic>
        <p:nvPicPr>
          <p:cNvPr id="2" name="Picture 8" descr="Chart, bar chart&#10;&#10;Description automatically generated">
            <a:extLst>
              <a:ext uri="{FF2B5EF4-FFF2-40B4-BE49-F238E27FC236}">
                <a16:creationId xmlns:a16="http://schemas.microsoft.com/office/drawing/2014/main" id="{5FE0F52B-B113-F2A8-BB5A-610ACC803FC9}"/>
              </a:ext>
            </a:extLst>
          </p:cNvPr>
          <p:cNvPicPr>
            <a:picLocks noChangeAspect="1"/>
          </p:cNvPicPr>
          <p:nvPr/>
        </p:nvPicPr>
        <p:blipFill>
          <a:blip r:embed="rId7"/>
          <a:stretch>
            <a:fillRect/>
          </a:stretch>
        </p:blipFill>
        <p:spPr>
          <a:xfrm>
            <a:off x="597665" y="1601267"/>
            <a:ext cx="5642012" cy="2746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3" y="2112964"/>
            <a:ext cx="5204584" cy="1510542"/>
          </a:xfrm>
          <a:prstGeom prst="rect">
            <a:avLst/>
          </a:prstGeom>
        </p:spPr>
        <p:txBody>
          <a:bodyPr lIns="0" tIns="0" rIns="0" bIns="0" rtlCol="0" anchor="t">
            <a:spAutoFit/>
          </a:bodyPr>
          <a:lstStyle/>
          <a:p>
            <a:pPr marL="367034" lvl="1" indent="-183517">
              <a:lnSpc>
                <a:spcPts val="2380"/>
              </a:lnSpc>
              <a:buFont typeface="Arial"/>
              <a:buChar char="•"/>
            </a:pPr>
            <a:r>
              <a:rPr lang="en-US" sz="1700">
                <a:solidFill>
                  <a:srgbClr val="000000"/>
                </a:solidFill>
                <a:latin typeface="Proxima Nova" panose="02000506030000020004" pitchFamily="2" charset="0"/>
              </a:rPr>
              <a:t>Unpacking Organizational Culture</a:t>
            </a:r>
          </a:p>
          <a:p>
            <a:pPr>
              <a:lnSpc>
                <a:spcPts val="840"/>
              </a:lnSpc>
            </a:pPr>
            <a:r>
              <a:rPr lang="en-US" sz="600">
                <a:solidFill>
                  <a:srgbClr val="000000"/>
                </a:solidFill>
                <a:latin typeface="Proxima Nova" panose="02000506030000020004" pitchFamily="2" charset="0"/>
              </a:rPr>
              <a:t> </a:t>
            </a:r>
          </a:p>
          <a:p>
            <a:pPr marL="367034" lvl="1" indent="-183517">
              <a:lnSpc>
                <a:spcPts val="2380"/>
              </a:lnSpc>
              <a:buFont typeface="Arial"/>
              <a:buChar char="•"/>
            </a:pPr>
            <a:r>
              <a:rPr lang="en-US" sz="1700">
                <a:solidFill>
                  <a:srgbClr val="000000"/>
                </a:solidFill>
                <a:latin typeface="Proxima Nova" panose="02000506030000020004" pitchFamily="2" charset="0"/>
              </a:rPr>
              <a:t>Myth-Busting: Generations in the Workplace</a:t>
            </a:r>
          </a:p>
          <a:p>
            <a:pPr>
              <a:lnSpc>
                <a:spcPts val="840"/>
              </a:lnSpc>
            </a:pPr>
            <a:r>
              <a:rPr lang="en-US" sz="600">
                <a:solidFill>
                  <a:srgbClr val="000000"/>
                </a:solidFill>
                <a:latin typeface="Proxima Nova" panose="02000506030000020004" pitchFamily="2" charset="0"/>
              </a:rPr>
              <a:t> </a:t>
            </a:r>
          </a:p>
          <a:p>
            <a:pPr marL="367034" lvl="1" indent="-183517">
              <a:lnSpc>
                <a:spcPts val="2380"/>
              </a:lnSpc>
              <a:buFont typeface="Arial"/>
              <a:buChar char="•"/>
            </a:pPr>
            <a:r>
              <a:rPr lang="en-US" sz="1700">
                <a:solidFill>
                  <a:srgbClr val="000000"/>
                </a:solidFill>
                <a:latin typeface="Proxima Nova" panose="02000506030000020004" pitchFamily="2" charset="0"/>
              </a:rPr>
              <a:t>Building Culture – a discussion</a:t>
            </a:r>
          </a:p>
          <a:p>
            <a:pPr>
              <a:lnSpc>
                <a:spcPts val="840"/>
              </a:lnSpc>
            </a:pPr>
            <a:endParaRPr lang="en-US" sz="600">
              <a:solidFill>
                <a:srgbClr val="000000"/>
              </a:solidFill>
              <a:latin typeface="Proxima Nova" panose="02000506030000020004" pitchFamily="2" charset="0"/>
            </a:endParaRPr>
          </a:p>
          <a:p>
            <a:pPr marL="367034" lvl="1" indent="-183517">
              <a:lnSpc>
                <a:spcPts val="2380"/>
              </a:lnSpc>
              <a:buFont typeface="Arial"/>
              <a:buChar char="•"/>
            </a:pPr>
            <a:r>
              <a:rPr lang="en-US" sz="1700">
                <a:solidFill>
                  <a:srgbClr val="000000"/>
                </a:solidFill>
                <a:latin typeface="Proxima Nova" panose="02000506030000020004" pitchFamily="2" charset="0"/>
              </a:rPr>
              <a:t>Q &amp; A</a:t>
            </a:r>
          </a:p>
        </p:txBody>
      </p:sp>
      <p:sp>
        <p:nvSpPr>
          <p:cNvPr id="4" name="TextBox 4"/>
          <p:cNvSpPr txBox="1"/>
          <p:nvPr/>
        </p:nvSpPr>
        <p:spPr>
          <a:xfrm>
            <a:off x="523878" y="1570596"/>
            <a:ext cx="3956799" cy="352425"/>
          </a:xfrm>
          <a:prstGeom prst="rect">
            <a:avLst/>
          </a:prstGeom>
        </p:spPr>
        <p:txBody>
          <a:bodyPr lIns="0" tIns="0" rIns="0" bIns="0" rtlCol="0" anchor="t">
            <a:spAutoFit/>
          </a:bodyPr>
          <a:lstStyle/>
          <a:p>
            <a:pPr>
              <a:lnSpc>
                <a:spcPts val="2880"/>
              </a:lnSpc>
            </a:pPr>
            <a:r>
              <a:rPr lang="en-US" sz="2400" b="1">
                <a:solidFill>
                  <a:srgbClr val="000000"/>
                </a:solidFill>
                <a:latin typeface="Proxima Nova" panose="02000506030000020004" pitchFamily="2" charset="0"/>
              </a:rPr>
              <a:t>Agenda</a:t>
            </a:r>
          </a:p>
        </p:txBody>
      </p:sp>
      <p:pic>
        <p:nvPicPr>
          <p:cNvPr id="5" name="Picture 5"/>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544826" y="433616"/>
            <a:ext cx="2403902" cy="1315590"/>
          </a:xfrm>
          <a:prstGeom prst="rect">
            <a:avLst/>
          </a:prstGeom>
        </p:spPr>
      </p:pic>
      <p:sp>
        <p:nvSpPr>
          <p:cNvPr id="6" name="AutoShape 6"/>
          <p:cNvSpPr/>
          <p:nvPr/>
        </p:nvSpPr>
        <p:spPr>
          <a:xfrm>
            <a:off x="6527702" y="-2"/>
            <a:ext cx="2616298" cy="5143500"/>
          </a:xfrm>
          <a:prstGeom prst="rect">
            <a:avLst/>
          </a:prstGeom>
          <a:solidFill>
            <a:srgbClr val="0085DD"/>
          </a:solidFill>
        </p:spPr>
      </p:sp>
      <p:pic>
        <p:nvPicPr>
          <p:cNvPr id="7" name="Picture 6" descr="Logo, company name&#10;&#10;Description automatically generated">
            <a:extLst>
              <a:ext uri="{FF2B5EF4-FFF2-40B4-BE49-F238E27FC236}">
                <a16:creationId xmlns:a16="http://schemas.microsoft.com/office/drawing/2014/main" id="{0BBD0B99-90CF-9323-7530-1931CD1C6854}"/>
              </a:ext>
            </a:extLst>
          </p:cNvPr>
          <p:cNvPicPr>
            <a:picLocks noChangeAspect="1"/>
          </p:cNvPicPr>
          <p:nvPr/>
        </p:nvPicPr>
        <p:blipFill>
          <a:blip r:embed="rId5"/>
          <a:stretch>
            <a:fillRect/>
          </a:stretch>
        </p:blipFill>
        <p:spPr>
          <a:xfrm>
            <a:off x="385434" y="317664"/>
            <a:ext cx="1583828" cy="5656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14353" y="1221444"/>
            <a:ext cx="5482593" cy="346249"/>
          </a:xfrm>
          <a:prstGeom prst="rect">
            <a:avLst/>
          </a:prstGeom>
        </p:spPr>
        <p:txBody>
          <a:bodyPr lIns="0" tIns="0" rIns="0" bIns="0" rtlCol="0" anchor="t">
            <a:spAutoFit/>
          </a:bodyPr>
          <a:lstStyle/>
          <a:p>
            <a:pPr>
              <a:lnSpc>
                <a:spcPts val="2736"/>
              </a:lnSpc>
            </a:pPr>
            <a:r>
              <a:rPr lang="en-US" sz="2400" b="1">
                <a:solidFill>
                  <a:srgbClr val="000000"/>
                </a:solidFill>
                <a:latin typeface="Proxima Nova" panose="02000506030000020004" pitchFamily="2" charset="0"/>
              </a:rPr>
              <a:t>Designing for success</a:t>
            </a:r>
          </a:p>
        </p:txBody>
      </p:sp>
      <p:pic>
        <p:nvPicPr>
          <p:cNvPr id="5" name="Picture 5"/>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760155" y="433616"/>
            <a:ext cx="2403902" cy="1315590"/>
          </a:xfrm>
          <a:prstGeom prst="rect">
            <a:avLst/>
          </a:prstGeom>
        </p:spPr>
      </p:pic>
      <p:sp>
        <p:nvSpPr>
          <p:cNvPr id="6" name="AutoShape 6"/>
          <p:cNvSpPr/>
          <p:nvPr/>
        </p:nvSpPr>
        <p:spPr>
          <a:xfrm>
            <a:off x="7466429" y="-2"/>
            <a:ext cx="1868071" cy="5143500"/>
          </a:xfrm>
          <a:prstGeom prst="rect">
            <a:avLst/>
          </a:prstGeom>
          <a:solidFill>
            <a:srgbClr val="1D418E"/>
          </a:solidFill>
        </p:spPr>
      </p:sp>
      <p:sp>
        <p:nvSpPr>
          <p:cNvPr id="7" name="TextBox 7"/>
          <p:cNvSpPr txBox="1"/>
          <p:nvPr/>
        </p:nvSpPr>
        <p:spPr>
          <a:xfrm>
            <a:off x="7724677" y="4223943"/>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2</a:t>
            </a:r>
          </a:p>
        </p:txBody>
      </p:sp>
      <p:sp>
        <p:nvSpPr>
          <p:cNvPr id="8" name="TextBox 8"/>
          <p:cNvSpPr txBox="1"/>
          <p:nvPr/>
        </p:nvSpPr>
        <p:spPr>
          <a:xfrm>
            <a:off x="8077200" y="4293493"/>
            <a:ext cx="1175262"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Trust in</a:t>
            </a:r>
          </a:p>
          <a:p>
            <a:pPr>
              <a:lnSpc>
                <a:spcPts val="2163"/>
              </a:lnSpc>
            </a:pPr>
            <a:r>
              <a:rPr lang="en-US" sz="1966" b="1">
                <a:solidFill>
                  <a:srgbClr val="62B6F3">
                    <a:alpha val="80000"/>
                  </a:srgbClr>
                </a:solidFill>
                <a:latin typeface="Arial Narrow" panose="020B0604020202020204" pitchFamily="34" charset="0"/>
              </a:rPr>
              <a:t>Leadership</a:t>
            </a:r>
          </a:p>
        </p:txBody>
      </p:sp>
      <p:sp>
        <p:nvSpPr>
          <p:cNvPr id="9" name="TextBox 9"/>
          <p:cNvSpPr txBox="1"/>
          <p:nvPr/>
        </p:nvSpPr>
        <p:spPr>
          <a:xfrm>
            <a:off x="514353" y="1752640"/>
            <a:ext cx="6438993" cy="256480"/>
          </a:xfrm>
          <a:prstGeom prst="rect">
            <a:avLst/>
          </a:prstGeom>
        </p:spPr>
        <p:txBody>
          <a:bodyPr lIns="0" tIns="0" rIns="0" bIns="0" rtlCol="0" anchor="t">
            <a:spAutoFit/>
          </a:bodyPr>
          <a:lstStyle/>
          <a:p>
            <a:pPr marL="367029" lvl="1" indent="-183514" algn="l">
              <a:lnSpc>
                <a:spcPts val="2039"/>
              </a:lnSpc>
              <a:buFont typeface="Arial"/>
              <a:buChar char="•"/>
            </a:pPr>
            <a:r>
              <a:rPr lang="en-US" sz="1699">
                <a:solidFill>
                  <a:srgbClr val="24272C"/>
                </a:solidFill>
                <a:latin typeface="Proxima Nova" panose="02000506030000020004" pitchFamily="2" charset="0"/>
              </a:rPr>
              <a:t>Make company vision, strategy, goals, and progress clear</a:t>
            </a:r>
          </a:p>
        </p:txBody>
      </p:sp>
      <p:sp>
        <p:nvSpPr>
          <p:cNvPr id="10" name="TextBox 10"/>
          <p:cNvSpPr txBox="1"/>
          <p:nvPr/>
        </p:nvSpPr>
        <p:spPr>
          <a:xfrm>
            <a:off x="514353" y="2174946"/>
            <a:ext cx="6222823" cy="257175"/>
          </a:xfrm>
          <a:prstGeom prst="rect">
            <a:avLst/>
          </a:prstGeom>
        </p:spPr>
        <p:txBody>
          <a:bodyPr lIns="0" tIns="0" rIns="0" bIns="0" rtlCol="0" anchor="t">
            <a:spAutoFit/>
          </a:bodyPr>
          <a:lstStyle/>
          <a:p>
            <a:pPr marL="367029" lvl="1" indent="-183514" algn="l">
              <a:lnSpc>
                <a:spcPts val="2039"/>
              </a:lnSpc>
              <a:buFont typeface="Arial"/>
              <a:buChar char="•"/>
            </a:pPr>
            <a:r>
              <a:rPr lang="en-US" sz="1699">
                <a:solidFill>
                  <a:srgbClr val="24272C"/>
                </a:solidFill>
                <a:latin typeface="Proxima Nova" panose="02000506030000020004" pitchFamily="2" charset="0"/>
              </a:rPr>
              <a:t>Ensure communication is frequent, transparent, and relevant </a:t>
            </a:r>
          </a:p>
        </p:txBody>
      </p:sp>
      <p:sp>
        <p:nvSpPr>
          <p:cNvPr id="11" name="TextBox 11"/>
          <p:cNvSpPr txBox="1"/>
          <p:nvPr/>
        </p:nvSpPr>
        <p:spPr>
          <a:xfrm>
            <a:off x="514353" y="2555946"/>
            <a:ext cx="5945732" cy="257175"/>
          </a:xfrm>
          <a:prstGeom prst="rect">
            <a:avLst/>
          </a:prstGeom>
        </p:spPr>
        <p:txBody>
          <a:bodyPr lIns="0" tIns="0" rIns="0" bIns="0" rtlCol="0" anchor="t">
            <a:spAutoFit/>
          </a:bodyPr>
          <a:lstStyle/>
          <a:p>
            <a:pPr marL="367029" lvl="1" indent="-183514" algn="l">
              <a:lnSpc>
                <a:spcPts val="2039"/>
              </a:lnSpc>
              <a:buFont typeface="Arial"/>
              <a:buChar char="•"/>
            </a:pPr>
            <a:r>
              <a:rPr lang="en-US" sz="1699">
                <a:solidFill>
                  <a:srgbClr val="24272C"/>
                </a:solidFill>
                <a:latin typeface="Proxima Nova" panose="02000506030000020004" pitchFamily="2" charset="0"/>
              </a:rPr>
              <a:t>Create sustainable communication practices</a:t>
            </a:r>
          </a:p>
        </p:txBody>
      </p:sp>
      <p:sp>
        <p:nvSpPr>
          <p:cNvPr id="12" name="TextBox 12"/>
          <p:cNvSpPr txBox="1"/>
          <p:nvPr/>
        </p:nvSpPr>
        <p:spPr>
          <a:xfrm>
            <a:off x="514352" y="2939501"/>
            <a:ext cx="6877048" cy="256480"/>
          </a:xfrm>
          <a:prstGeom prst="rect">
            <a:avLst/>
          </a:prstGeom>
        </p:spPr>
        <p:txBody>
          <a:bodyPr wrap="square" lIns="0" tIns="0" rIns="0" bIns="0" rtlCol="0" anchor="t">
            <a:spAutoFit/>
          </a:bodyPr>
          <a:lstStyle/>
          <a:p>
            <a:pPr marL="367029" lvl="1" indent="-183514" algn="l">
              <a:lnSpc>
                <a:spcPts val="2039"/>
              </a:lnSpc>
              <a:buFont typeface="Arial"/>
              <a:buChar char="•"/>
            </a:pPr>
            <a:r>
              <a:rPr lang="en-US" sz="1699">
                <a:solidFill>
                  <a:srgbClr val="24272C"/>
                </a:solidFill>
                <a:latin typeface="Proxima Nova" panose="02000506030000020004" pitchFamily="2" charset="0"/>
              </a:rPr>
              <a:t>Listen to employees and acknowledge how you use their feedback</a:t>
            </a:r>
          </a:p>
        </p:txBody>
      </p:sp>
      <p:sp>
        <p:nvSpPr>
          <p:cNvPr id="13" name="TextBox 13"/>
          <p:cNvSpPr txBox="1"/>
          <p:nvPr/>
        </p:nvSpPr>
        <p:spPr>
          <a:xfrm>
            <a:off x="514353" y="3333750"/>
            <a:ext cx="5945732" cy="257175"/>
          </a:xfrm>
          <a:prstGeom prst="rect">
            <a:avLst/>
          </a:prstGeom>
        </p:spPr>
        <p:txBody>
          <a:bodyPr lIns="0" tIns="0" rIns="0" bIns="0" rtlCol="0" anchor="t">
            <a:spAutoFit/>
          </a:bodyPr>
          <a:lstStyle/>
          <a:p>
            <a:pPr marL="367029" lvl="1" indent="-183514" algn="l">
              <a:lnSpc>
                <a:spcPts val="2039"/>
              </a:lnSpc>
              <a:buFont typeface="Arial"/>
              <a:buChar char="•"/>
            </a:pPr>
            <a:r>
              <a:rPr lang="en-US" sz="1699">
                <a:solidFill>
                  <a:srgbClr val="24272C"/>
                </a:solidFill>
                <a:latin typeface="Proxima Nova" panose="02000506030000020004" pitchFamily="2" charset="0"/>
              </a:rPr>
              <a:t>"Talk the talk" and "walk the walk"</a:t>
            </a:r>
          </a:p>
        </p:txBody>
      </p:sp>
      <p:sp>
        <p:nvSpPr>
          <p:cNvPr id="14" name="TextBox 14"/>
          <p:cNvSpPr txBox="1"/>
          <p:nvPr/>
        </p:nvSpPr>
        <p:spPr>
          <a:xfrm>
            <a:off x="514353" y="3711216"/>
            <a:ext cx="5945732" cy="257175"/>
          </a:xfrm>
          <a:prstGeom prst="rect">
            <a:avLst/>
          </a:prstGeom>
        </p:spPr>
        <p:txBody>
          <a:bodyPr lIns="0" tIns="0" rIns="0" bIns="0" rtlCol="0" anchor="t">
            <a:spAutoFit/>
          </a:bodyPr>
          <a:lstStyle/>
          <a:p>
            <a:pPr marL="367029" lvl="1" indent="-183514" algn="l">
              <a:lnSpc>
                <a:spcPts val="2039"/>
              </a:lnSpc>
              <a:buFont typeface="Arial"/>
              <a:buChar char="•"/>
            </a:pPr>
            <a:r>
              <a:rPr lang="en-US" sz="1699">
                <a:solidFill>
                  <a:srgbClr val="24272C"/>
                </a:solidFill>
                <a:latin typeface="Proxima Nova" panose="02000506030000020004" pitchFamily="2" charset="0"/>
              </a:rPr>
              <a:t>Allow employees to see leaders as people</a:t>
            </a:r>
          </a:p>
        </p:txBody>
      </p:sp>
      <p:pic>
        <p:nvPicPr>
          <p:cNvPr id="16" name="Picture 15" descr="Logo, company name&#10;&#10;Description automatically generated">
            <a:extLst>
              <a:ext uri="{FF2B5EF4-FFF2-40B4-BE49-F238E27FC236}">
                <a16:creationId xmlns:a16="http://schemas.microsoft.com/office/drawing/2014/main" id="{FDA19AD9-4933-6A36-440D-FC929A62EA85}"/>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3" name="Picture 6">
            <a:extLst>
              <a:ext uri="{FF2B5EF4-FFF2-40B4-BE49-F238E27FC236}">
                <a16:creationId xmlns:a16="http://schemas.microsoft.com/office/drawing/2014/main" id="{FCF3F0D6-512F-FD29-2522-67BC34125F44}"/>
              </a:ext>
            </a:extLst>
          </p:cNvPr>
          <p:cNvPicPr>
            <a:picLocks noChangeAspect="1"/>
          </p:cNvPicPr>
          <p:nvPr/>
        </p:nvPicPr>
        <p:blipFill>
          <a:blip r:embed="rId6"/>
          <a:srcRect/>
          <a:stretch>
            <a:fillRect/>
          </a:stretch>
        </p:blipFill>
        <p:spPr>
          <a:xfrm>
            <a:off x="6216696" y="3884448"/>
            <a:ext cx="1161744" cy="1169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3"/>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760155" y="433616"/>
            <a:ext cx="2403902" cy="1315590"/>
          </a:xfrm>
          <a:prstGeom prst="rect">
            <a:avLst/>
          </a:prstGeom>
        </p:spPr>
      </p:pic>
      <p:sp>
        <p:nvSpPr>
          <p:cNvPr id="24" name="AutoShape 24"/>
          <p:cNvSpPr/>
          <p:nvPr/>
        </p:nvSpPr>
        <p:spPr>
          <a:xfrm>
            <a:off x="7466429" y="-2"/>
            <a:ext cx="1868071" cy="5143500"/>
          </a:xfrm>
          <a:prstGeom prst="rect">
            <a:avLst/>
          </a:prstGeom>
          <a:solidFill>
            <a:srgbClr val="1D418E"/>
          </a:solidFill>
        </p:spPr>
      </p:sp>
      <p:sp>
        <p:nvSpPr>
          <p:cNvPr id="25" name="TextBox 25"/>
          <p:cNvSpPr txBox="1"/>
          <p:nvPr/>
        </p:nvSpPr>
        <p:spPr>
          <a:xfrm>
            <a:off x="7724677" y="4223943"/>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2</a:t>
            </a:r>
          </a:p>
        </p:txBody>
      </p:sp>
      <p:sp>
        <p:nvSpPr>
          <p:cNvPr id="26" name="TextBox 26"/>
          <p:cNvSpPr txBox="1"/>
          <p:nvPr/>
        </p:nvSpPr>
        <p:spPr>
          <a:xfrm>
            <a:off x="8080466" y="4293493"/>
            <a:ext cx="1215934"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Trust in</a:t>
            </a:r>
          </a:p>
          <a:p>
            <a:pPr>
              <a:lnSpc>
                <a:spcPts val="2163"/>
              </a:lnSpc>
            </a:pPr>
            <a:r>
              <a:rPr lang="en-US" sz="1966" b="1">
                <a:solidFill>
                  <a:srgbClr val="62B6F3">
                    <a:alpha val="80000"/>
                  </a:srgbClr>
                </a:solidFill>
                <a:latin typeface="Arial Narrow" panose="020B0604020202020204" pitchFamily="34" charset="0"/>
              </a:rPr>
              <a:t>Leadership</a:t>
            </a:r>
          </a:p>
        </p:txBody>
      </p:sp>
      <p:pic>
        <p:nvPicPr>
          <p:cNvPr id="32" name="Picture 31" descr="Logo, company name&#10;&#10;Description automatically generated">
            <a:extLst>
              <a:ext uri="{FF2B5EF4-FFF2-40B4-BE49-F238E27FC236}">
                <a16:creationId xmlns:a16="http://schemas.microsoft.com/office/drawing/2014/main" id="{EA8B9057-3287-82FC-CB09-8F23955C19D6}"/>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22" name="Picture 6">
            <a:extLst>
              <a:ext uri="{FF2B5EF4-FFF2-40B4-BE49-F238E27FC236}">
                <a16:creationId xmlns:a16="http://schemas.microsoft.com/office/drawing/2014/main" id="{056F6911-89F9-50B3-4F59-6C72E8951F2A}"/>
              </a:ext>
            </a:extLst>
          </p:cNvPr>
          <p:cNvPicPr>
            <a:picLocks noChangeAspect="1"/>
          </p:cNvPicPr>
          <p:nvPr/>
        </p:nvPicPr>
        <p:blipFill>
          <a:blip r:embed="rId6"/>
          <a:srcRect/>
          <a:stretch>
            <a:fillRect/>
          </a:stretch>
        </p:blipFill>
        <p:spPr>
          <a:xfrm>
            <a:off x="6216696" y="3884448"/>
            <a:ext cx="1161744" cy="1169364"/>
          </a:xfrm>
          <a:prstGeom prst="rect">
            <a:avLst/>
          </a:prstGeom>
        </p:spPr>
      </p:pic>
      <p:sp>
        <p:nvSpPr>
          <p:cNvPr id="33" name="TextBox 3">
            <a:extLst>
              <a:ext uri="{FF2B5EF4-FFF2-40B4-BE49-F238E27FC236}">
                <a16:creationId xmlns:a16="http://schemas.microsoft.com/office/drawing/2014/main" id="{237CEDD6-9696-35B3-44AE-F12261AD6BFA}"/>
              </a:ext>
            </a:extLst>
          </p:cNvPr>
          <p:cNvSpPr txBox="1"/>
          <p:nvPr/>
        </p:nvSpPr>
        <p:spPr>
          <a:xfrm>
            <a:off x="599489" y="1833260"/>
            <a:ext cx="6526533" cy="984885"/>
          </a:xfrm>
          <a:prstGeom prst="rect">
            <a:avLst/>
          </a:prstGeom>
        </p:spPr>
        <p:txBody>
          <a:bodyPr wrap="square" lIns="0" tIns="0" rIns="0" bIns="0" rtlCol="0" anchor="t">
            <a:spAutoFit/>
          </a:bodyPr>
          <a:lstStyle/>
          <a:p>
            <a:pPr algn="ctr"/>
            <a:r>
              <a:rPr lang="en-US" sz="3200">
                <a:solidFill>
                  <a:srgbClr val="000000"/>
                </a:solidFill>
                <a:ea typeface="+mn-lt"/>
                <a:cs typeface="+mn-lt"/>
              </a:rPr>
              <a:t>What is one thing you have seen or experienced that was trust done right?</a:t>
            </a:r>
            <a:endParaRPr lang="en-US" sz="3200" b="1">
              <a:solidFill>
                <a:srgbClr val="000000"/>
              </a:solidFill>
              <a:latin typeface="Proxima Nova"/>
              <a:ea typeface="+mn-lt"/>
              <a:cs typeface="+mn-lt"/>
            </a:endParaRPr>
          </a:p>
        </p:txBody>
      </p:sp>
      <p:sp>
        <p:nvSpPr>
          <p:cNvPr id="2" name="TextBox 1">
            <a:extLst>
              <a:ext uri="{FF2B5EF4-FFF2-40B4-BE49-F238E27FC236}">
                <a16:creationId xmlns:a16="http://schemas.microsoft.com/office/drawing/2014/main" id="{6957C49C-00FD-DCA3-15ED-AE42EB239F2F}"/>
              </a:ext>
            </a:extLst>
          </p:cNvPr>
          <p:cNvSpPr txBox="1"/>
          <p:nvPr/>
        </p:nvSpPr>
        <p:spPr>
          <a:xfrm>
            <a:off x="601980" y="3067050"/>
            <a:ext cx="652272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What is one way trust was done wrong?  </a:t>
            </a:r>
            <a:endParaRPr lang="en-US">
              <a:cs typeface="Calibri"/>
            </a:endParaRPr>
          </a:p>
        </p:txBody>
      </p:sp>
    </p:spTree>
    <p:extLst>
      <p:ext uri="{BB962C8B-B14F-4D97-AF65-F5344CB8AC3E}">
        <p14:creationId xmlns:p14="http://schemas.microsoft.com/office/powerpoint/2010/main" val="18914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D418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654242" y="-97731"/>
            <a:ext cx="2080817" cy="2080817"/>
          </a:xfrm>
          <a:prstGeom prst="rect">
            <a:avLst/>
          </a:prstGeom>
        </p:spPr>
      </p:pic>
      <p:pic>
        <p:nvPicPr>
          <p:cNvPr id="4"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33970" y="1"/>
            <a:ext cx="3308266" cy="5142916"/>
          </a:xfrm>
          <a:prstGeom prst="rect">
            <a:avLst/>
          </a:prstGeom>
        </p:spPr>
      </p:pic>
      <p:sp>
        <p:nvSpPr>
          <p:cNvPr id="5" name="TextBox 5"/>
          <p:cNvSpPr txBox="1"/>
          <p:nvPr/>
        </p:nvSpPr>
        <p:spPr>
          <a:xfrm>
            <a:off x="1454977" y="3401599"/>
            <a:ext cx="2964621" cy="999048"/>
          </a:xfrm>
          <a:prstGeom prst="rect">
            <a:avLst/>
          </a:prstGeom>
        </p:spPr>
        <p:txBody>
          <a:bodyPr lIns="0" tIns="0" rIns="0" bIns="0" rtlCol="0" anchor="t">
            <a:spAutoFit/>
          </a:bodyPr>
          <a:lstStyle/>
          <a:p>
            <a:pPr>
              <a:lnSpc>
                <a:spcPts val="3849"/>
              </a:lnSpc>
            </a:pPr>
            <a:r>
              <a:rPr lang="en-US" sz="3888">
                <a:solidFill>
                  <a:srgbClr val="FFFFFF"/>
                </a:solidFill>
                <a:latin typeface="Proxima Nova" panose="02000506030000020004" pitchFamily="2" charset="0"/>
              </a:rPr>
              <a:t>Employee Recognition</a:t>
            </a:r>
          </a:p>
        </p:txBody>
      </p:sp>
      <p:sp>
        <p:nvSpPr>
          <p:cNvPr id="6" name="TextBox 6"/>
          <p:cNvSpPr txBox="1"/>
          <p:nvPr/>
        </p:nvSpPr>
        <p:spPr>
          <a:xfrm>
            <a:off x="537899" y="3145666"/>
            <a:ext cx="809043" cy="1407284"/>
          </a:xfrm>
          <a:prstGeom prst="rect">
            <a:avLst/>
          </a:prstGeom>
        </p:spPr>
        <p:txBody>
          <a:bodyPr lIns="0" tIns="0" rIns="0" bIns="0" rtlCol="0" anchor="t">
            <a:spAutoFit/>
          </a:bodyPr>
          <a:lstStyle/>
          <a:p>
            <a:pPr>
              <a:lnSpc>
                <a:spcPts val="11007"/>
              </a:lnSpc>
            </a:pPr>
            <a:r>
              <a:rPr lang="en-US" sz="10006" b="1">
                <a:solidFill>
                  <a:srgbClr val="FFFFFF"/>
                </a:solidFill>
                <a:latin typeface="Proxima Nova" panose="02000506030000020004" pitchFamily="2" charset="0"/>
              </a:rPr>
              <a:t>3</a:t>
            </a:r>
          </a:p>
        </p:txBody>
      </p:sp>
      <p:pic>
        <p:nvPicPr>
          <p:cNvPr id="7" name="Picture 6" descr="A picture containing logo&#10;&#10;Description automatically generated">
            <a:extLst>
              <a:ext uri="{FF2B5EF4-FFF2-40B4-BE49-F238E27FC236}">
                <a16:creationId xmlns:a16="http://schemas.microsoft.com/office/drawing/2014/main" id="{6132C16B-394D-8903-6946-CC331E8BDA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200" y="319556"/>
            <a:ext cx="1493520" cy="533400"/>
          </a:xfrm>
          <a:prstGeom prst="rect">
            <a:avLst/>
          </a:prstGeom>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7487596" y="0"/>
            <a:ext cx="1868071" cy="5143500"/>
          </a:xfrm>
          <a:prstGeom prst="rect">
            <a:avLst/>
          </a:prstGeom>
          <a:solidFill>
            <a:srgbClr val="1D418E"/>
          </a:solidFill>
        </p:spPr>
      </p:sp>
      <p:sp>
        <p:nvSpPr>
          <p:cNvPr id="7" name="TextBox 7"/>
          <p:cNvSpPr txBox="1"/>
          <p:nvPr/>
        </p:nvSpPr>
        <p:spPr>
          <a:xfrm>
            <a:off x="8044938" y="4238196"/>
            <a:ext cx="1289562"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Employee</a:t>
            </a:r>
          </a:p>
          <a:p>
            <a:pPr>
              <a:lnSpc>
                <a:spcPts val="2163"/>
              </a:lnSpc>
            </a:pPr>
            <a:r>
              <a:rPr lang="en-US" sz="1966" b="1">
                <a:solidFill>
                  <a:srgbClr val="62B6F3">
                    <a:alpha val="80000"/>
                  </a:srgbClr>
                </a:solidFill>
                <a:latin typeface="Arial Narrow" panose="020B0604020202020204" pitchFamily="34" charset="0"/>
              </a:rPr>
              <a:t>Recognition</a:t>
            </a:r>
          </a:p>
        </p:txBody>
      </p:sp>
      <p:sp>
        <p:nvSpPr>
          <p:cNvPr id="8" name="TextBox 8"/>
          <p:cNvSpPr txBox="1"/>
          <p:nvPr/>
        </p:nvSpPr>
        <p:spPr>
          <a:xfrm>
            <a:off x="7696200" y="4181208"/>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3</a:t>
            </a:r>
          </a:p>
        </p:txBody>
      </p:sp>
      <p:pic>
        <p:nvPicPr>
          <p:cNvPr id="9" name="Picture 9"/>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01505" y="-459954"/>
            <a:ext cx="1989740" cy="1989740"/>
          </a:xfrm>
          <a:prstGeom prst="rect">
            <a:avLst/>
          </a:prstGeom>
        </p:spPr>
      </p:pic>
      <p:pic>
        <p:nvPicPr>
          <p:cNvPr id="13" name="Picture 12" descr="Logo, company name&#10;&#10;Description automatically generated">
            <a:extLst>
              <a:ext uri="{FF2B5EF4-FFF2-40B4-BE49-F238E27FC236}">
                <a16:creationId xmlns:a16="http://schemas.microsoft.com/office/drawing/2014/main" id="{0A26E92F-BF20-5B5A-C852-D4B87F8B063F}"/>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6" name="Picture 6">
            <a:extLst>
              <a:ext uri="{FF2B5EF4-FFF2-40B4-BE49-F238E27FC236}">
                <a16:creationId xmlns:a16="http://schemas.microsoft.com/office/drawing/2014/main" id="{74820C3A-2472-8E57-D069-82FC4BB11B45}"/>
              </a:ext>
            </a:extLst>
          </p:cNvPr>
          <p:cNvPicPr>
            <a:picLocks noChangeAspect="1"/>
          </p:cNvPicPr>
          <p:nvPr/>
        </p:nvPicPr>
        <p:blipFill>
          <a:blip r:embed="rId6"/>
          <a:srcRect/>
          <a:stretch>
            <a:fillRect/>
          </a:stretch>
        </p:blipFill>
        <p:spPr>
          <a:xfrm>
            <a:off x="6216696" y="3884448"/>
            <a:ext cx="1161744" cy="1169364"/>
          </a:xfrm>
          <a:prstGeom prst="rect">
            <a:avLst/>
          </a:prstGeom>
        </p:spPr>
      </p:pic>
      <p:sp>
        <p:nvSpPr>
          <p:cNvPr id="14" name="TextBox 3">
            <a:extLst>
              <a:ext uri="{FF2B5EF4-FFF2-40B4-BE49-F238E27FC236}">
                <a16:creationId xmlns:a16="http://schemas.microsoft.com/office/drawing/2014/main" id="{7E94611A-FDF5-2F12-5709-F10E1D9D6D48}"/>
              </a:ext>
            </a:extLst>
          </p:cNvPr>
          <p:cNvSpPr txBox="1"/>
          <p:nvPr/>
        </p:nvSpPr>
        <p:spPr>
          <a:xfrm>
            <a:off x="599489" y="1833260"/>
            <a:ext cx="6526533" cy="1969770"/>
          </a:xfrm>
          <a:prstGeom prst="rect">
            <a:avLst/>
          </a:prstGeom>
        </p:spPr>
        <p:txBody>
          <a:bodyPr wrap="square" lIns="0" tIns="0" rIns="0" bIns="0" rtlCol="0" anchor="t">
            <a:spAutoFit/>
          </a:bodyPr>
          <a:lstStyle/>
          <a:p>
            <a:pPr algn="ctr"/>
            <a:r>
              <a:rPr lang="en-US" sz="3200">
                <a:solidFill>
                  <a:srgbClr val="000000"/>
                </a:solidFill>
                <a:ea typeface="+mn-lt"/>
                <a:cs typeface="+mn-lt"/>
              </a:rPr>
              <a:t>Is employee recognition a business priority? </a:t>
            </a:r>
            <a:endParaRPr lang="en-US" sz="3200" b="1">
              <a:solidFill>
                <a:srgbClr val="000000"/>
              </a:solidFill>
              <a:latin typeface="Proxima Nova"/>
              <a:ea typeface="+mn-lt"/>
              <a:cs typeface="+mn-lt"/>
            </a:endParaRPr>
          </a:p>
          <a:p>
            <a:pPr algn="ctr"/>
            <a:endParaRPr lang="en-US" sz="3200">
              <a:solidFill>
                <a:srgbClr val="000000"/>
              </a:solidFill>
              <a:ea typeface="+mn-lt"/>
              <a:cs typeface="+mn-lt"/>
            </a:endParaRPr>
          </a:p>
          <a:p>
            <a:pPr algn="ctr"/>
            <a:r>
              <a:rPr lang="en-US" sz="3200">
                <a:solidFill>
                  <a:srgbClr val="000000"/>
                </a:solidFill>
                <a:ea typeface="+mn-lt"/>
                <a:cs typeface="+mn-lt"/>
              </a:rPr>
              <a:t>Why? Why not?   </a:t>
            </a:r>
            <a:endParaRPr lang="en-US" sz="3200" b="1">
              <a:latin typeface="Proxima Nov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2210" y="907418"/>
            <a:ext cx="6144334" cy="614912"/>
          </a:xfrm>
          <a:prstGeom prst="rect">
            <a:avLst/>
          </a:prstGeom>
        </p:spPr>
        <p:txBody>
          <a:bodyPr wrap="square" lIns="0" tIns="0" rIns="0" bIns="0" rtlCol="0" anchor="t">
            <a:spAutoFit/>
          </a:bodyPr>
          <a:lstStyle/>
          <a:p>
            <a:pPr>
              <a:lnSpc>
                <a:spcPts val="2520"/>
              </a:lnSpc>
            </a:pPr>
            <a:r>
              <a:rPr lang="en-US" sz="1900" b="1">
                <a:solidFill>
                  <a:srgbClr val="000000"/>
                </a:solidFill>
                <a:latin typeface="Arial Narrow" panose="020B0604020202020204" pitchFamily="34" charset="0"/>
              </a:rPr>
              <a:t>"If I contribute to the organization's success, </a:t>
            </a:r>
          </a:p>
          <a:p>
            <a:pPr>
              <a:lnSpc>
                <a:spcPts val="2520"/>
              </a:lnSpc>
            </a:pPr>
            <a:r>
              <a:rPr lang="en-US" sz="1900" b="1">
                <a:solidFill>
                  <a:srgbClr val="000000"/>
                </a:solidFill>
                <a:latin typeface="Arial Narrow" panose="020B0604020202020204" pitchFamily="34" charset="0"/>
              </a:rPr>
              <a:t>I know I will be recognized."</a:t>
            </a:r>
          </a:p>
        </p:txBody>
      </p:sp>
      <p:sp>
        <p:nvSpPr>
          <p:cNvPr id="5" name="AutoShape 5"/>
          <p:cNvSpPr/>
          <p:nvPr/>
        </p:nvSpPr>
        <p:spPr>
          <a:xfrm>
            <a:off x="7487596" y="0"/>
            <a:ext cx="1868071" cy="5143500"/>
          </a:xfrm>
          <a:prstGeom prst="rect">
            <a:avLst/>
          </a:prstGeom>
          <a:solidFill>
            <a:srgbClr val="1D418E"/>
          </a:solidFill>
        </p:spPr>
      </p:sp>
      <p:sp>
        <p:nvSpPr>
          <p:cNvPr id="7" name="TextBox 7"/>
          <p:cNvSpPr txBox="1"/>
          <p:nvPr/>
        </p:nvSpPr>
        <p:spPr>
          <a:xfrm>
            <a:off x="8044938" y="4238196"/>
            <a:ext cx="1289562"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Employee</a:t>
            </a:r>
          </a:p>
          <a:p>
            <a:pPr>
              <a:lnSpc>
                <a:spcPts val="2163"/>
              </a:lnSpc>
            </a:pPr>
            <a:r>
              <a:rPr lang="en-US" sz="1966" b="1">
                <a:solidFill>
                  <a:srgbClr val="62B6F3">
                    <a:alpha val="80000"/>
                  </a:srgbClr>
                </a:solidFill>
                <a:latin typeface="Arial Narrow" panose="020B0604020202020204" pitchFamily="34" charset="0"/>
              </a:rPr>
              <a:t>Recognition</a:t>
            </a:r>
          </a:p>
        </p:txBody>
      </p:sp>
      <p:sp>
        <p:nvSpPr>
          <p:cNvPr id="8" name="TextBox 8"/>
          <p:cNvSpPr txBox="1"/>
          <p:nvPr/>
        </p:nvSpPr>
        <p:spPr>
          <a:xfrm>
            <a:off x="7696200" y="4181208"/>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3</a:t>
            </a:r>
          </a:p>
        </p:txBody>
      </p:sp>
      <p:pic>
        <p:nvPicPr>
          <p:cNvPr id="9" name="Picture 9"/>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01505" y="-459954"/>
            <a:ext cx="1989740" cy="1989740"/>
          </a:xfrm>
          <a:prstGeom prst="rect">
            <a:avLst/>
          </a:prstGeom>
        </p:spPr>
      </p:pic>
      <p:sp>
        <p:nvSpPr>
          <p:cNvPr id="11" name="TextBox 6">
            <a:extLst>
              <a:ext uri="{FF2B5EF4-FFF2-40B4-BE49-F238E27FC236}">
                <a16:creationId xmlns:a16="http://schemas.microsoft.com/office/drawing/2014/main" id="{6618EFD3-9089-9606-0DAC-52CE37EDE46E}"/>
              </a:ext>
            </a:extLst>
          </p:cNvPr>
          <p:cNvSpPr txBox="1"/>
          <p:nvPr/>
        </p:nvSpPr>
        <p:spPr>
          <a:xfrm>
            <a:off x="586868" y="4291791"/>
            <a:ext cx="4764991" cy="584775"/>
          </a:xfrm>
          <a:prstGeom prst="rect">
            <a:avLst/>
          </a:prstGeom>
        </p:spPr>
        <p:txBody>
          <a:bodyPr wrap="square" lIns="0" tIns="0" rIns="0" bIns="0" rtlCol="0" anchor="t">
            <a:spAutoFit/>
          </a:bodyPr>
          <a:lstStyle/>
          <a:p>
            <a:r>
              <a:rPr lang="en-US" sz="1900" b="1" spc="-43">
                <a:latin typeface="Arial Narrow" panose="020B0604020202020204" pitchFamily="34" charset="0"/>
              </a:rPr>
              <a:t>When employees believe they will be recognized, they are </a:t>
            </a:r>
            <a:r>
              <a:rPr lang="en-US" sz="1900" b="1" spc="-43">
                <a:solidFill>
                  <a:srgbClr val="0085DD"/>
                </a:solidFill>
                <a:latin typeface="Arial Narrow" panose="020B0604020202020204" pitchFamily="34" charset="0"/>
              </a:rPr>
              <a:t>2.7x more likely to be highly engaged.</a:t>
            </a:r>
            <a:endParaRPr lang="en-US" sz="1900" b="1" spc="-43">
              <a:solidFill>
                <a:srgbClr val="000000"/>
              </a:solidFill>
              <a:latin typeface="Arial Narrow" panose="020B0604020202020204" pitchFamily="34" charset="0"/>
            </a:endParaRPr>
          </a:p>
        </p:txBody>
      </p:sp>
      <p:pic>
        <p:nvPicPr>
          <p:cNvPr id="13" name="Picture 12" descr="Logo, company name&#10;&#10;Description automatically generated">
            <a:extLst>
              <a:ext uri="{FF2B5EF4-FFF2-40B4-BE49-F238E27FC236}">
                <a16:creationId xmlns:a16="http://schemas.microsoft.com/office/drawing/2014/main" id="{0A26E92F-BF20-5B5A-C852-D4B87F8B063F}"/>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6" name="Picture 6">
            <a:extLst>
              <a:ext uri="{FF2B5EF4-FFF2-40B4-BE49-F238E27FC236}">
                <a16:creationId xmlns:a16="http://schemas.microsoft.com/office/drawing/2014/main" id="{74820C3A-2472-8E57-D069-82FC4BB11B45}"/>
              </a:ext>
            </a:extLst>
          </p:cNvPr>
          <p:cNvPicPr>
            <a:picLocks noChangeAspect="1"/>
          </p:cNvPicPr>
          <p:nvPr/>
        </p:nvPicPr>
        <p:blipFill>
          <a:blip r:embed="rId6"/>
          <a:srcRect/>
          <a:stretch>
            <a:fillRect/>
          </a:stretch>
        </p:blipFill>
        <p:spPr>
          <a:xfrm>
            <a:off x="6216696" y="3884448"/>
            <a:ext cx="1161744" cy="1169364"/>
          </a:xfrm>
          <a:prstGeom prst="rect">
            <a:avLst/>
          </a:prstGeom>
        </p:spPr>
      </p:pic>
      <p:pic>
        <p:nvPicPr>
          <p:cNvPr id="10" name="Picture 11" descr="Chart, line chart&#10;&#10;Description automatically generated">
            <a:extLst>
              <a:ext uri="{FF2B5EF4-FFF2-40B4-BE49-F238E27FC236}">
                <a16:creationId xmlns:a16="http://schemas.microsoft.com/office/drawing/2014/main" id="{2AFA579C-F495-C84D-D8FD-A46C52A72E99}"/>
              </a:ext>
            </a:extLst>
          </p:cNvPr>
          <p:cNvPicPr>
            <a:picLocks noChangeAspect="1"/>
          </p:cNvPicPr>
          <p:nvPr/>
        </p:nvPicPr>
        <p:blipFill rotWithShape="1">
          <a:blip r:embed="rId7"/>
          <a:srcRect t="10782" r="98" b="-211"/>
          <a:stretch/>
        </p:blipFill>
        <p:spPr>
          <a:xfrm>
            <a:off x="200025" y="1619550"/>
            <a:ext cx="6065047" cy="2522962"/>
          </a:xfrm>
          <a:prstGeom prst="rect">
            <a:avLst/>
          </a:prstGeom>
        </p:spPr>
      </p:pic>
    </p:spTree>
    <p:extLst>
      <p:ext uri="{BB962C8B-B14F-4D97-AF65-F5344CB8AC3E}">
        <p14:creationId xmlns:p14="http://schemas.microsoft.com/office/powerpoint/2010/main" val="133827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2210" y="907418"/>
            <a:ext cx="6144334" cy="302583"/>
          </a:xfrm>
          <a:prstGeom prst="rect">
            <a:avLst/>
          </a:prstGeom>
        </p:spPr>
        <p:txBody>
          <a:bodyPr wrap="square" lIns="0" tIns="0" rIns="0" bIns="0" rtlCol="0" anchor="t">
            <a:spAutoFit/>
          </a:bodyPr>
          <a:lstStyle/>
          <a:p>
            <a:pPr>
              <a:lnSpc>
                <a:spcPts val="2520"/>
              </a:lnSpc>
            </a:pPr>
            <a:r>
              <a:rPr lang="en-US" sz="1900" b="1">
                <a:solidFill>
                  <a:srgbClr val="000000"/>
                </a:solidFill>
                <a:latin typeface="Arial Narrow"/>
              </a:rPr>
              <a:t>Who wants more recognition at work?</a:t>
            </a:r>
            <a:endParaRPr lang="en-US"/>
          </a:p>
        </p:txBody>
      </p:sp>
      <p:sp>
        <p:nvSpPr>
          <p:cNvPr id="5" name="AutoShape 5"/>
          <p:cNvSpPr/>
          <p:nvPr/>
        </p:nvSpPr>
        <p:spPr>
          <a:xfrm>
            <a:off x="7487596" y="0"/>
            <a:ext cx="1868071" cy="5143500"/>
          </a:xfrm>
          <a:prstGeom prst="rect">
            <a:avLst/>
          </a:prstGeom>
          <a:solidFill>
            <a:srgbClr val="1D418E"/>
          </a:solidFill>
        </p:spPr>
      </p:sp>
      <p:sp>
        <p:nvSpPr>
          <p:cNvPr id="7" name="TextBox 7"/>
          <p:cNvSpPr txBox="1"/>
          <p:nvPr/>
        </p:nvSpPr>
        <p:spPr>
          <a:xfrm>
            <a:off x="8044938" y="4238196"/>
            <a:ext cx="1289562"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Employee</a:t>
            </a:r>
          </a:p>
          <a:p>
            <a:pPr>
              <a:lnSpc>
                <a:spcPts val="2163"/>
              </a:lnSpc>
            </a:pPr>
            <a:r>
              <a:rPr lang="en-US" sz="1966" b="1">
                <a:solidFill>
                  <a:srgbClr val="62B6F3">
                    <a:alpha val="80000"/>
                  </a:srgbClr>
                </a:solidFill>
                <a:latin typeface="Arial Narrow" panose="020B0604020202020204" pitchFamily="34" charset="0"/>
              </a:rPr>
              <a:t>Recognition</a:t>
            </a:r>
          </a:p>
        </p:txBody>
      </p:sp>
      <p:sp>
        <p:nvSpPr>
          <p:cNvPr id="8" name="TextBox 8"/>
          <p:cNvSpPr txBox="1"/>
          <p:nvPr/>
        </p:nvSpPr>
        <p:spPr>
          <a:xfrm>
            <a:off x="7696200" y="4181208"/>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3</a:t>
            </a:r>
          </a:p>
        </p:txBody>
      </p:sp>
      <p:pic>
        <p:nvPicPr>
          <p:cNvPr id="9" name="Picture 9"/>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01505" y="-459954"/>
            <a:ext cx="1989740" cy="1989740"/>
          </a:xfrm>
          <a:prstGeom prst="rect">
            <a:avLst/>
          </a:prstGeom>
        </p:spPr>
      </p:pic>
      <p:pic>
        <p:nvPicPr>
          <p:cNvPr id="13" name="Picture 12" descr="Logo, company name&#10;&#10;Description automatically generated">
            <a:extLst>
              <a:ext uri="{FF2B5EF4-FFF2-40B4-BE49-F238E27FC236}">
                <a16:creationId xmlns:a16="http://schemas.microsoft.com/office/drawing/2014/main" id="{0A26E92F-BF20-5B5A-C852-D4B87F8B063F}"/>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6" name="Picture 6">
            <a:extLst>
              <a:ext uri="{FF2B5EF4-FFF2-40B4-BE49-F238E27FC236}">
                <a16:creationId xmlns:a16="http://schemas.microsoft.com/office/drawing/2014/main" id="{74820C3A-2472-8E57-D069-82FC4BB11B45}"/>
              </a:ext>
            </a:extLst>
          </p:cNvPr>
          <p:cNvPicPr>
            <a:picLocks noChangeAspect="1"/>
          </p:cNvPicPr>
          <p:nvPr/>
        </p:nvPicPr>
        <p:blipFill>
          <a:blip r:embed="rId6"/>
          <a:srcRect/>
          <a:stretch>
            <a:fillRect/>
          </a:stretch>
        </p:blipFill>
        <p:spPr>
          <a:xfrm>
            <a:off x="6216696" y="3884448"/>
            <a:ext cx="1161744" cy="1169364"/>
          </a:xfrm>
          <a:prstGeom prst="rect">
            <a:avLst/>
          </a:prstGeom>
        </p:spPr>
      </p:pic>
      <p:pic>
        <p:nvPicPr>
          <p:cNvPr id="2" name="Picture 3" descr="Graphical user interface, text, application, chat or text message&#10;&#10;Description automatically generated">
            <a:extLst>
              <a:ext uri="{FF2B5EF4-FFF2-40B4-BE49-F238E27FC236}">
                <a16:creationId xmlns:a16="http://schemas.microsoft.com/office/drawing/2014/main" id="{64EB3CE8-D7F3-2B24-86E1-EB32F02235E0}"/>
              </a:ext>
            </a:extLst>
          </p:cNvPr>
          <p:cNvPicPr>
            <a:picLocks noChangeAspect="1"/>
          </p:cNvPicPr>
          <p:nvPr/>
        </p:nvPicPr>
        <p:blipFill>
          <a:blip r:embed="rId7"/>
          <a:stretch>
            <a:fillRect/>
          </a:stretch>
        </p:blipFill>
        <p:spPr>
          <a:xfrm>
            <a:off x="205191" y="1107968"/>
            <a:ext cx="6199739" cy="3850227"/>
          </a:xfrm>
          <a:prstGeom prst="rect">
            <a:avLst/>
          </a:prstGeom>
        </p:spPr>
      </p:pic>
    </p:spTree>
    <p:extLst>
      <p:ext uri="{BB962C8B-B14F-4D97-AF65-F5344CB8AC3E}">
        <p14:creationId xmlns:p14="http://schemas.microsoft.com/office/powerpoint/2010/main" val="36244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14353" y="1221444"/>
            <a:ext cx="5482593" cy="346249"/>
          </a:xfrm>
          <a:prstGeom prst="rect">
            <a:avLst/>
          </a:prstGeom>
        </p:spPr>
        <p:txBody>
          <a:bodyPr lIns="0" tIns="0" rIns="0" bIns="0" rtlCol="0" anchor="t">
            <a:spAutoFit/>
          </a:bodyPr>
          <a:lstStyle/>
          <a:p>
            <a:pPr>
              <a:lnSpc>
                <a:spcPts val="2736"/>
              </a:lnSpc>
            </a:pPr>
            <a:r>
              <a:rPr lang="en-US" sz="2400" b="1">
                <a:solidFill>
                  <a:srgbClr val="000000"/>
                </a:solidFill>
                <a:latin typeface="Proxima Nova" panose="02000506030000020004" pitchFamily="2" charset="0"/>
              </a:rPr>
              <a:t>Designing for success</a:t>
            </a:r>
          </a:p>
        </p:txBody>
      </p:sp>
      <p:sp>
        <p:nvSpPr>
          <p:cNvPr id="5" name="AutoShape 5"/>
          <p:cNvSpPr/>
          <p:nvPr/>
        </p:nvSpPr>
        <p:spPr>
          <a:xfrm>
            <a:off x="7466429" y="-2"/>
            <a:ext cx="1868071" cy="5143500"/>
          </a:xfrm>
          <a:prstGeom prst="rect">
            <a:avLst/>
          </a:prstGeom>
          <a:solidFill>
            <a:srgbClr val="1D418E"/>
          </a:solidFill>
        </p:spPr>
      </p:sp>
      <p:pic>
        <p:nvPicPr>
          <p:cNvPr id="6" name="Picture 6"/>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01505" y="-459954"/>
            <a:ext cx="1989740" cy="1989740"/>
          </a:xfrm>
          <a:prstGeom prst="rect">
            <a:avLst/>
          </a:prstGeom>
        </p:spPr>
      </p:pic>
      <p:sp>
        <p:nvSpPr>
          <p:cNvPr id="7" name="TextBox 7"/>
          <p:cNvSpPr txBox="1"/>
          <p:nvPr/>
        </p:nvSpPr>
        <p:spPr>
          <a:xfrm>
            <a:off x="514350" y="1752640"/>
            <a:ext cx="7345417" cy="257175"/>
          </a:xfrm>
          <a:prstGeom prst="rect">
            <a:avLst/>
          </a:prstGeom>
        </p:spPr>
        <p:txBody>
          <a:bodyPr lIns="0" tIns="0" rIns="0" bIns="0" rtlCol="0" anchor="t">
            <a:spAutoFit/>
          </a:bodyPr>
          <a:lstStyle/>
          <a:p>
            <a:pPr marL="367029" lvl="1" indent="-183514" algn="l">
              <a:lnSpc>
                <a:spcPts val="2039"/>
              </a:lnSpc>
              <a:buFont typeface="Arial"/>
              <a:buChar char="•"/>
            </a:pPr>
            <a:r>
              <a:rPr lang="en-US" sz="1699" spc="-11">
                <a:solidFill>
                  <a:srgbClr val="24272C"/>
                </a:solidFill>
                <a:latin typeface="Proxima Nova" panose="02000506030000020004" pitchFamily="2" charset="0"/>
              </a:rPr>
              <a:t>Recognize employees for performance core to your mission </a:t>
            </a:r>
          </a:p>
        </p:txBody>
      </p:sp>
      <p:sp>
        <p:nvSpPr>
          <p:cNvPr id="8" name="TextBox 8"/>
          <p:cNvSpPr txBox="1"/>
          <p:nvPr/>
        </p:nvSpPr>
        <p:spPr>
          <a:xfrm>
            <a:off x="514350" y="2160288"/>
            <a:ext cx="5697250" cy="256480"/>
          </a:xfrm>
          <a:prstGeom prst="rect">
            <a:avLst/>
          </a:prstGeom>
        </p:spPr>
        <p:txBody>
          <a:bodyPr lIns="0" tIns="0" rIns="0" bIns="0" rtlCol="0" anchor="t">
            <a:spAutoFit/>
          </a:bodyPr>
          <a:lstStyle/>
          <a:p>
            <a:pPr marL="367029" lvl="1" indent="-183514" algn="l">
              <a:lnSpc>
                <a:spcPts val="2039"/>
              </a:lnSpc>
              <a:buFont typeface="Arial"/>
              <a:buChar char="•"/>
            </a:pPr>
            <a:r>
              <a:rPr lang="en-US" sz="1699" spc="-11">
                <a:solidFill>
                  <a:srgbClr val="24272C"/>
                </a:solidFill>
                <a:latin typeface="Proxima Nova" panose="02000506030000020004" pitchFamily="2" charset="0"/>
              </a:rPr>
              <a:t>Recognize behaviors that align with core values</a:t>
            </a:r>
          </a:p>
        </p:txBody>
      </p:sp>
      <p:sp>
        <p:nvSpPr>
          <p:cNvPr id="9" name="TextBox 9"/>
          <p:cNvSpPr txBox="1"/>
          <p:nvPr/>
        </p:nvSpPr>
        <p:spPr>
          <a:xfrm>
            <a:off x="514350" y="2534475"/>
            <a:ext cx="5797036" cy="256480"/>
          </a:xfrm>
          <a:prstGeom prst="rect">
            <a:avLst/>
          </a:prstGeom>
        </p:spPr>
        <p:txBody>
          <a:bodyPr lIns="0" tIns="0" rIns="0" bIns="0" rtlCol="0" anchor="t">
            <a:spAutoFit/>
          </a:bodyPr>
          <a:lstStyle/>
          <a:p>
            <a:pPr marL="367029" lvl="1" indent="-183514" algn="l">
              <a:lnSpc>
                <a:spcPts val="2039"/>
              </a:lnSpc>
              <a:buFont typeface="Arial"/>
              <a:buChar char="•"/>
            </a:pPr>
            <a:r>
              <a:rPr lang="en-US" sz="1699" spc="-11">
                <a:solidFill>
                  <a:srgbClr val="24272C"/>
                </a:solidFill>
                <a:latin typeface="Proxima Nova" panose="02000506030000020004" pitchFamily="2" charset="0"/>
              </a:rPr>
              <a:t>Think beyond rewards &amp; focus on authentic recognition</a:t>
            </a:r>
          </a:p>
        </p:txBody>
      </p:sp>
      <p:sp>
        <p:nvSpPr>
          <p:cNvPr id="10" name="TextBox 10"/>
          <p:cNvSpPr txBox="1"/>
          <p:nvPr/>
        </p:nvSpPr>
        <p:spPr>
          <a:xfrm>
            <a:off x="514350" y="2944050"/>
            <a:ext cx="7345417" cy="257175"/>
          </a:xfrm>
          <a:prstGeom prst="rect">
            <a:avLst/>
          </a:prstGeom>
        </p:spPr>
        <p:txBody>
          <a:bodyPr lIns="0" tIns="0" rIns="0" bIns="0" rtlCol="0" anchor="t">
            <a:spAutoFit/>
          </a:bodyPr>
          <a:lstStyle/>
          <a:p>
            <a:pPr marL="367029" lvl="1" indent="-183514" algn="l">
              <a:lnSpc>
                <a:spcPts val="2039"/>
              </a:lnSpc>
              <a:buFont typeface="Arial"/>
              <a:buChar char="•"/>
            </a:pPr>
            <a:r>
              <a:rPr lang="en-US" sz="1699" spc="-11">
                <a:solidFill>
                  <a:srgbClr val="24272C"/>
                </a:solidFill>
                <a:latin typeface="Proxima Nova" panose="02000506030000020004" pitchFamily="2" charset="0"/>
              </a:rPr>
              <a:t>Individualize recognition to employee values &amp; preferences</a:t>
            </a:r>
          </a:p>
        </p:txBody>
      </p:sp>
      <p:sp>
        <p:nvSpPr>
          <p:cNvPr id="11" name="TextBox 11"/>
          <p:cNvSpPr txBox="1"/>
          <p:nvPr/>
        </p:nvSpPr>
        <p:spPr>
          <a:xfrm>
            <a:off x="514350" y="3324225"/>
            <a:ext cx="5482596" cy="256480"/>
          </a:xfrm>
          <a:prstGeom prst="rect">
            <a:avLst/>
          </a:prstGeom>
        </p:spPr>
        <p:txBody>
          <a:bodyPr wrap="square" lIns="0" tIns="0" rIns="0" bIns="0" rtlCol="0" anchor="t">
            <a:spAutoFit/>
          </a:bodyPr>
          <a:lstStyle/>
          <a:p>
            <a:pPr marL="367029" lvl="1" indent="-183514" algn="l">
              <a:lnSpc>
                <a:spcPts val="2039"/>
              </a:lnSpc>
              <a:buFont typeface="Arial"/>
              <a:buChar char="•"/>
            </a:pPr>
            <a:r>
              <a:rPr lang="en-US" sz="1699" spc="-11">
                <a:solidFill>
                  <a:srgbClr val="24272C"/>
                </a:solidFill>
                <a:latin typeface="Proxima Nova" panose="02000506030000020004" pitchFamily="2" charset="0"/>
              </a:rPr>
              <a:t>Consider how recognition weaves through all you do</a:t>
            </a:r>
          </a:p>
        </p:txBody>
      </p:sp>
      <p:sp>
        <p:nvSpPr>
          <p:cNvPr id="12" name="TextBox 12"/>
          <p:cNvSpPr txBox="1"/>
          <p:nvPr/>
        </p:nvSpPr>
        <p:spPr>
          <a:xfrm>
            <a:off x="8044938" y="4238196"/>
            <a:ext cx="1289562"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Employee</a:t>
            </a:r>
          </a:p>
          <a:p>
            <a:pPr>
              <a:lnSpc>
                <a:spcPts val="2163"/>
              </a:lnSpc>
            </a:pPr>
            <a:r>
              <a:rPr lang="en-US" sz="1966" b="1">
                <a:solidFill>
                  <a:srgbClr val="62B6F3">
                    <a:alpha val="80000"/>
                  </a:srgbClr>
                </a:solidFill>
                <a:latin typeface="Arial Narrow" panose="020B0604020202020204" pitchFamily="34" charset="0"/>
              </a:rPr>
              <a:t>Recognition</a:t>
            </a:r>
          </a:p>
        </p:txBody>
      </p:sp>
      <p:sp>
        <p:nvSpPr>
          <p:cNvPr id="13" name="TextBox 13"/>
          <p:cNvSpPr txBox="1"/>
          <p:nvPr/>
        </p:nvSpPr>
        <p:spPr>
          <a:xfrm>
            <a:off x="7724677" y="4181208"/>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3</a:t>
            </a:r>
          </a:p>
        </p:txBody>
      </p:sp>
      <p:pic>
        <p:nvPicPr>
          <p:cNvPr id="15" name="Picture 14" descr="Logo, company name&#10;&#10;Description automatically generated">
            <a:extLst>
              <a:ext uri="{FF2B5EF4-FFF2-40B4-BE49-F238E27FC236}">
                <a16:creationId xmlns:a16="http://schemas.microsoft.com/office/drawing/2014/main" id="{53D3DF8B-0FEE-CD56-F5EA-30EFAEA8FB75}"/>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3" name="Picture 6">
            <a:extLst>
              <a:ext uri="{FF2B5EF4-FFF2-40B4-BE49-F238E27FC236}">
                <a16:creationId xmlns:a16="http://schemas.microsoft.com/office/drawing/2014/main" id="{28D10D2E-C3BB-9ACC-ADA5-77D6A9E7CD64}"/>
              </a:ext>
            </a:extLst>
          </p:cNvPr>
          <p:cNvPicPr>
            <a:picLocks noChangeAspect="1"/>
          </p:cNvPicPr>
          <p:nvPr/>
        </p:nvPicPr>
        <p:blipFill>
          <a:blip r:embed="rId6"/>
          <a:srcRect/>
          <a:stretch>
            <a:fillRect/>
          </a:stretch>
        </p:blipFill>
        <p:spPr>
          <a:xfrm>
            <a:off x="6216696" y="3884448"/>
            <a:ext cx="1161744" cy="1169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7487596" y="0"/>
            <a:ext cx="1868071" cy="5143500"/>
          </a:xfrm>
          <a:prstGeom prst="rect">
            <a:avLst/>
          </a:prstGeom>
          <a:solidFill>
            <a:srgbClr val="1D418E"/>
          </a:solidFill>
        </p:spPr>
      </p:sp>
      <p:sp>
        <p:nvSpPr>
          <p:cNvPr id="7" name="TextBox 7"/>
          <p:cNvSpPr txBox="1"/>
          <p:nvPr/>
        </p:nvSpPr>
        <p:spPr>
          <a:xfrm>
            <a:off x="8044938" y="4238196"/>
            <a:ext cx="1289562" cy="564257"/>
          </a:xfrm>
          <a:prstGeom prst="rect">
            <a:avLst/>
          </a:prstGeom>
        </p:spPr>
        <p:txBody>
          <a:bodyPr wrap="square" lIns="0" tIns="0" rIns="0" bIns="0" rtlCol="0" anchor="t">
            <a:spAutoFit/>
          </a:bodyPr>
          <a:lstStyle/>
          <a:p>
            <a:pPr>
              <a:lnSpc>
                <a:spcPts val="2163"/>
              </a:lnSpc>
            </a:pPr>
            <a:r>
              <a:rPr lang="en-US" sz="1966" b="1">
                <a:solidFill>
                  <a:srgbClr val="62B6F3">
                    <a:alpha val="80000"/>
                  </a:srgbClr>
                </a:solidFill>
                <a:latin typeface="Arial Narrow" panose="020B0604020202020204" pitchFamily="34" charset="0"/>
              </a:rPr>
              <a:t>Employee</a:t>
            </a:r>
          </a:p>
          <a:p>
            <a:pPr>
              <a:lnSpc>
                <a:spcPts val="2163"/>
              </a:lnSpc>
            </a:pPr>
            <a:r>
              <a:rPr lang="en-US" sz="1966" b="1">
                <a:solidFill>
                  <a:srgbClr val="62B6F3">
                    <a:alpha val="80000"/>
                  </a:srgbClr>
                </a:solidFill>
                <a:latin typeface="Arial Narrow" panose="020B0604020202020204" pitchFamily="34" charset="0"/>
              </a:rPr>
              <a:t>Recognition</a:t>
            </a:r>
          </a:p>
        </p:txBody>
      </p:sp>
      <p:sp>
        <p:nvSpPr>
          <p:cNvPr id="8" name="TextBox 8"/>
          <p:cNvSpPr txBox="1"/>
          <p:nvPr/>
        </p:nvSpPr>
        <p:spPr>
          <a:xfrm>
            <a:off x="7696200" y="4181208"/>
            <a:ext cx="374861" cy="692497"/>
          </a:xfrm>
          <a:prstGeom prst="rect">
            <a:avLst/>
          </a:prstGeom>
        </p:spPr>
        <p:txBody>
          <a:bodyPr lIns="0" tIns="0" rIns="0" bIns="0" rtlCol="0" anchor="t">
            <a:spAutoFit/>
          </a:bodyPr>
          <a:lstStyle/>
          <a:p>
            <a:pPr>
              <a:lnSpc>
                <a:spcPts val="5396"/>
              </a:lnSpc>
            </a:pPr>
            <a:r>
              <a:rPr lang="en-US" sz="4906" b="1">
                <a:solidFill>
                  <a:srgbClr val="62B6F3">
                    <a:alpha val="80000"/>
                  </a:srgbClr>
                </a:solidFill>
                <a:latin typeface="Arial Narrow" panose="020B0604020202020204" pitchFamily="34" charset="0"/>
              </a:rPr>
              <a:t>3</a:t>
            </a:r>
          </a:p>
        </p:txBody>
      </p:sp>
      <p:pic>
        <p:nvPicPr>
          <p:cNvPr id="9" name="Picture 9"/>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01505" y="-459954"/>
            <a:ext cx="1989740" cy="1989740"/>
          </a:xfrm>
          <a:prstGeom prst="rect">
            <a:avLst/>
          </a:prstGeom>
        </p:spPr>
      </p:pic>
      <p:pic>
        <p:nvPicPr>
          <p:cNvPr id="13" name="Picture 12" descr="Logo, company name&#10;&#10;Description automatically generated">
            <a:extLst>
              <a:ext uri="{FF2B5EF4-FFF2-40B4-BE49-F238E27FC236}">
                <a16:creationId xmlns:a16="http://schemas.microsoft.com/office/drawing/2014/main" id="{0A26E92F-BF20-5B5A-C852-D4B87F8B063F}"/>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6" name="Picture 6">
            <a:extLst>
              <a:ext uri="{FF2B5EF4-FFF2-40B4-BE49-F238E27FC236}">
                <a16:creationId xmlns:a16="http://schemas.microsoft.com/office/drawing/2014/main" id="{74820C3A-2472-8E57-D069-82FC4BB11B45}"/>
              </a:ext>
            </a:extLst>
          </p:cNvPr>
          <p:cNvPicPr>
            <a:picLocks noChangeAspect="1"/>
          </p:cNvPicPr>
          <p:nvPr/>
        </p:nvPicPr>
        <p:blipFill>
          <a:blip r:embed="rId6"/>
          <a:srcRect/>
          <a:stretch>
            <a:fillRect/>
          </a:stretch>
        </p:blipFill>
        <p:spPr>
          <a:xfrm>
            <a:off x="6216696" y="3884448"/>
            <a:ext cx="1161744" cy="1169364"/>
          </a:xfrm>
          <a:prstGeom prst="rect">
            <a:avLst/>
          </a:prstGeom>
        </p:spPr>
      </p:pic>
      <p:sp>
        <p:nvSpPr>
          <p:cNvPr id="14" name="TextBox 3">
            <a:extLst>
              <a:ext uri="{FF2B5EF4-FFF2-40B4-BE49-F238E27FC236}">
                <a16:creationId xmlns:a16="http://schemas.microsoft.com/office/drawing/2014/main" id="{7E94611A-FDF5-2F12-5709-F10E1D9D6D48}"/>
              </a:ext>
            </a:extLst>
          </p:cNvPr>
          <p:cNvSpPr txBox="1"/>
          <p:nvPr/>
        </p:nvSpPr>
        <p:spPr>
          <a:xfrm>
            <a:off x="574641" y="1402564"/>
            <a:ext cx="6526533" cy="1477328"/>
          </a:xfrm>
          <a:prstGeom prst="rect">
            <a:avLst/>
          </a:prstGeom>
        </p:spPr>
        <p:txBody>
          <a:bodyPr wrap="square" lIns="0" tIns="0" rIns="0" bIns="0" rtlCol="0" anchor="t">
            <a:spAutoFit/>
          </a:bodyPr>
          <a:lstStyle/>
          <a:p>
            <a:pPr algn="ctr"/>
            <a:r>
              <a:rPr lang="en-US" sz="3200">
                <a:solidFill>
                  <a:srgbClr val="000000"/>
                </a:solidFill>
                <a:ea typeface="+mn-lt"/>
                <a:cs typeface="+mn-lt"/>
              </a:rPr>
              <a:t>What is one thing you have seen or experienced that was employee recognition done right?</a:t>
            </a:r>
            <a:endParaRPr lang="en-US" sz="3200">
              <a:solidFill>
                <a:srgbClr val="000000"/>
              </a:solidFill>
              <a:latin typeface="Calibri"/>
              <a:ea typeface="+mn-lt"/>
              <a:cs typeface="+mn-lt"/>
            </a:endParaRPr>
          </a:p>
        </p:txBody>
      </p:sp>
      <p:sp>
        <p:nvSpPr>
          <p:cNvPr id="3" name="TextBox 2">
            <a:extLst>
              <a:ext uri="{FF2B5EF4-FFF2-40B4-BE49-F238E27FC236}">
                <a16:creationId xmlns:a16="http://schemas.microsoft.com/office/drawing/2014/main" id="{A1E1CF01-AF49-087F-3F36-7F1B5BC6953E}"/>
              </a:ext>
            </a:extLst>
          </p:cNvPr>
          <p:cNvSpPr txBox="1"/>
          <p:nvPr/>
        </p:nvSpPr>
        <p:spPr>
          <a:xfrm>
            <a:off x="616226" y="3163128"/>
            <a:ext cx="621361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What was one thing that felt wrong or toxic? </a:t>
            </a:r>
            <a:endParaRPr lang="en-US"/>
          </a:p>
        </p:txBody>
      </p:sp>
    </p:spTree>
    <p:extLst>
      <p:ext uri="{BB962C8B-B14F-4D97-AF65-F5344CB8AC3E}">
        <p14:creationId xmlns:p14="http://schemas.microsoft.com/office/powerpoint/2010/main" val="350451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AutoShape 2"/>
          <p:cNvSpPr/>
          <p:nvPr/>
        </p:nvSpPr>
        <p:spPr>
          <a:xfrm>
            <a:off x="1" y="0"/>
            <a:ext cx="5181600" cy="5143500"/>
          </a:xfrm>
          <a:prstGeom prst="rect">
            <a:avLst/>
          </a:prstGeom>
          <a:solidFill>
            <a:srgbClr val="FFFFFF"/>
          </a:solidFill>
        </p:spPr>
      </p:sp>
      <p:pic>
        <p:nvPicPr>
          <p:cNvPr id="3" name="Picture 3"/>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924800" y="3638550"/>
            <a:ext cx="1806859" cy="1806859"/>
          </a:xfrm>
          <a:prstGeom prst="rect">
            <a:avLst/>
          </a:prstGeom>
        </p:spPr>
      </p:pic>
      <p:sp>
        <p:nvSpPr>
          <p:cNvPr id="6" name="TextBox 6"/>
          <p:cNvSpPr txBox="1"/>
          <p:nvPr/>
        </p:nvSpPr>
        <p:spPr>
          <a:xfrm>
            <a:off x="649343" y="2124523"/>
            <a:ext cx="3487709" cy="1156727"/>
          </a:xfrm>
          <a:prstGeom prst="rect">
            <a:avLst/>
          </a:prstGeom>
        </p:spPr>
        <p:txBody>
          <a:bodyPr wrap="square" lIns="0" tIns="0" rIns="0" bIns="0" rtlCol="0" anchor="t">
            <a:spAutoFit/>
          </a:bodyPr>
          <a:lstStyle/>
          <a:p>
            <a:pPr algn="ctr">
              <a:lnSpc>
                <a:spcPts val="4738"/>
              </a:lnSpc>
            </a:pPr>
            <a:r>
              <a:rPr lang="en-US" sz="3600" b="1" spc="-43">
                <a:solidFill>
                  <a:srgbClr val="000000"/>
                </a:solidFill>
                <a:latin typeface="Arial Narrow" panose="020B0604020202020204" pitchFamily="34" charset="0"/>
              </a:rPr>
              <a:t>Question &amp; Response </a:t>
            </a:r>
          </a:p>
        </p:txBody>
      </p:sp>
      <p:sp>
        <p:nvSpPr>
          <p:cNvPr id="8" name="TextBox 7">
            <a:extLst>
              <a:ext uri="{FF2B5EF4-FFF2-40B4-BE49-F238E27FC236}">
                <a16:creationId xmlns:a16="http://schemas.microsoft.com/office/drawing/2014/main" id="{21BA5E6C-0D0F-9CFF-A1C0-F956DBCB29CC}"/>
              </a:ext>
            </a:extLst>
          </p:cNvPr>
          <p:cNvSpPr txBox="1"/>
          <p:nvPr/>
        </p:nvSpPr>
        <p:spPr>
          <a:xfrm>
            <a:off x="4372708" y="3006969"/>
            <a:ext cx="184731" cy="369332"/>
          </a:xfrm>
          <a:prstGeom prst="rect">
            <a:avLst/>
          </a:prstGeom>
          <a:noFill/>
        </p:spPr>
        <p:txBody>
          <a:bodyPr wrap="none" rtlCol="0">
            <a:spAutoFit/>
          </a:bodyPr>
          <a:lstStyle/>
          <a:p>
            <a:endParaRPr lang="en-US">
              <a:latin typeface="Proxima Nova" panose="02000506030000020004" pitchFamily="2" charset="0"/>
            </a:endParaRPr>
          </a:p>
        </p:txBody>
      </p:sp>
      <p:pic>
        <p:nvPicPr>
          <p:cNvPr id="9" name="Picture 8" descr="Logo, company name&#10;&#10;Description automatically generated">
            <a:extLst>
              <a:ext uri="{FF2B5EF4-FFF2-40B4-BE49-F238E27FC236}">
                <a16:creationId xmlns:a16="http://schemas.microsoft.com/office/drawing/2014/main" id="{AF42FBAA-C668-9668-2EA5-C9396A456486}"/>
              </a:ext>
            </a:extLst>
          </p:cNvPr>
          <p:cNvPicPr>
            <a:picLocks noChangeAspect="1"/>
          </p:cNvPicPr>
          <p:nvPr/>
        </p:nvPicPr>
        <p:blipFill>
          <a:blip r:embed="rId5"/>
          <a:stretch>
            <a:fillRect/>
          </a:stretch>
        </p:blipFill>
        <p:spPr>
          <a:xfrm>
            <a:off x="385434" y="317664"/>
            <a:ext cx="1583828" cy="565653"/>
          </a:xfrm>
          <a:prstGeom prst="rect">
            <a:avLst/>
          </a:prstGeom>
        </p:spPr>
      </p:pic>
    </p:spTree>
    <p:extLst>
      <p:ext uri="{BB962C8B-B14F-4D97-AF65-F5344CB8AC3E}">
        <p14:creationId xmlns:p14="http://schemas.microsoft.com/office/powerpoint/2010/main" val="510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7">
            <a:extLst>
              <a:ext uri="{FF2B5EF4-FFF2-40B4-BE49-F238E27FC236}">
                <a16:creationId xmlns:a16="http://schemas.microsoft.com/office/drawing/2014/main" id="{C007C9B9-3827-4DDB-AD6C-514A6409ECCD}"/>
              </a:ext>
            </a:extLst>
          </p:cNvPr>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249159" y="2610242"/>
            <a:ext cx="1161148" cy="1161148"/>
          </a:xfrm>
          <a:prstGeom prst="rect">
            <a:avLst/>
          </a:prstGeom>
        </p:spPr>
      </p:pic>
      <p:pic>
        <p:nvPicPr>
          <p:cNvPr id="7" name="Picture 7"/>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33400" y="2591358"/>
            <a:ext cx="1161148" cy="1161148"/>
          </a:xfrm>
          <a:prstGeom prst="rect">
            <a:avLst/>
          </a:prstGeom>
        </p:spPr>
      </p:pic>
      <p:sp>
        <p:nvSpPr>
          <p:cNvPr id="11" name="TextBox 11"/>
          <p:cNvSpPr txBox="1"/>
          <p:nvPr/>
        </p:nvSpPr>
        <p:spPr>
          <a:xfrm>
            <a:off x="369150" y="2083552"/>
            <a:ext cx="4009101" cy="230832"/>
          </a:xfrm>
          <a:prstGeom prst="rect">
            <a:avLst/>
          </a:prstGeom>
        </p:spPr>
        <p:txBody>
          <a:bodyPr wrap="square" lIns="0" tIns="0" rIns="0" bIns="0" rtlCol="0" anchor="t">
            <a:spAutoFit/>
          </a:bodyPr>
          <a:lstStyle/>
          <a:p>
            <a:pPr algn="ctr">
              <a:lnSpc>
                <a:spcPts val="1835"/>
              </a:lnSpc>
            </a:pPr>
            <a:r>
              <a:rPr lang="en-US" sz="1699" b="1">
                <a:solidFill>
                  <a:srgbClr val="000000"/>
                </a:solidFill>
                <a:latin typeface="Proxima Nova" panose="02000506030000020004" pitchFamily="2" charset="0"/>
              </a:rPr>
              <a:t>Connect with us on LinkedIn</a:t>
            </a:r>
          </a:p>
        </p:txBody>
      </p:sp>
      <p:grpSp>
        <p:nvGrpSpPr>
          <p:cNvPr id="21" name="Group 20">
            <a:extLst>
              <a:ext uri="{FF2B5EF4-FFF2-40B4-BE49-F238E27FC236}">
                <a16:creationId xmlns:a16="http://schemas.microsoft.com/office/drawing/2014/main" id="{F2D721C3-F99E-3989-C8C5-AFE44EA5EDF8}"/>
              </a:ext>
            </a:extLst>
          </p:cNvPr>
          <p:cNvGrpSpPr/>
          <p:nvPr/>
        </p:nvGrpSpPr>
        <p:grpSpPr>
          <a:xfrm>
            <a:off x="5590476" y="2108650"/>
            <a:ext cx="2458428" cy="2371022"/>
            <a:chOff x="6537503" y="2195555"/>
            <a:chExt cx="2458428" cy="2371022"/>
          </a:xfrm>
        </p:grpSpPr>
        <p:pic>
          <p:nvPicPr>
            <p:cNvPr id="8" name="Picture 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537503" y="2195555"/>
              <a:ext cx="2458428" cy="1410523"/>
            </a:xfrm>
            <a:prstGeom prst="rect">
              <a:avLst/>
            </a:prstGeom>
          </p:spPr>
        </p:pic>
        <p:pic>
          <p:nvPicPr>
            <p:cNvPr id="9" name="Picture 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839684" y="2273825"/>
              <a:ext cx="1871788" cy="1205831"/>
            </a:xfrm>
            <a:prstGeom prst="rect">
              <a:avLst/>
            </a:prstGeom>
          </p:spPr>
        </p:pic>
        <p:sp>
          <p:nvSpPr>
            <p:cNvPr id="14" name="TextBox 14"/>
            <p:cNvSpPr txBox="1"/>
            <p:nvPr/>
          </p:nvSpPr>
          <p:spPr>
            <a:xfrm>
              <a:off x="6677069" y="4395761"/>
              <a:ext cx="2179294" cy="170816"/>
            </a:xfrm>
            <a:prstGeom prst="rect">
              <a:avLst/>
            </a:prstGeom>
          </p:spPr>
          <p:txBody>
            <a:bodyPr wrap="square" lIns="0" tIns="0" rIns="0" bIns="0" rtlCol="0" anchor="t">
              <a:spAutoFit/>
            </a:bodyPr>
            <a:lstStyle/>
            <a:p>
              <a:pPr algn="ctr">
                <a:lnSpc>
                  <a:spcPts val="1296"/>
                </a:lnSpc>
              </a:pPr>
              <a:r>
                <a:rPr lang="en-US" sz="1600">
                  <a:solidFill>
                    <a:srgbClr val="0000FF"/>
                  </a:solidFill>
                  <a:latin typeface="Proxima Nova" panose="02000506030000020004" pitchFamily="2" charset="0"/>
                  <a:hlinkClick r:id="rId7">
                    <a:extLst>
                      <a:ext uri="{A12FA001-AC4F-418D-AE19-62706E023703}">
                        <ahyp:hlinkClr xmlns:ahyp="http://schemas.microsoft.com/office/drawing/2018/hyperlinkcolor" val="tx"/>
                      </a:ext>
                    </a:extLst>
                  </a:hlinkClick>
                </a:rPr>
                <a:t>quantumworkplace.com</a:t>
              </a:r>
              <a:endParaRPr lang="en-US" sz="1600">
                <a:solidFill>
                  <a:srgbClr val="0000FF"/>
                </a:solidFill>
                <a:latin typeface="Proxima Nova" panose="02000506030000020004" pitchFamily="2" charset="0"/>
              </a:endParaRPr>
            </a:p>
          </p:txBody>
        </p:sp>
        <p:sp>
          <p:nvSpPr>
            <p:cNvPr id="16" name="TextBox 16"/>
            <p:cNvSpPr txBox="1"/>
            <p:nvPr/>
          </p:nvSpPr>
          <p:spPr>
            <a:xfrm>
              <a:off x="6577584" y="3822953"/>
              <a:ext cx="2378264" cy="461665"/>
            </a:xfrm>
            <a:prstGeom prst="rect">
              <a:avLst/>
            </a:prstGeom>
          </p:spPr>
          <p:txBody>
            <a:bodyPr lIns="0" tIns="0" rIns="0" bIns="0" rtlCol="0" anchor="t">
              <a:spAutoFit/>
            </a:bodyPr>
            <a:lstStyle/>
            <a:p>
              <a:pPr algn="ctr">
                <a:lnSpc>
                  <a:spcPts val="1835"/>
                </a:lnSpc>
              </a:pPr>
              <a:r>
                <a:rPr lang="en-US" sz="1699" b="1">
                  <a:solidFill>
                    <a:srgbClr val="000000"/>
                  </a:solidFill>
                  <a:latin typeface="Proxima Nova" panose="02000506030000020004" pitchFamily="2" charset="0"/>
                </a:rPr>
                <a:t>Learn more about Quantum Workplace</a:t>
              </a:r>
            </a:p>
          </p:txBody>
        </p:sp>
      </p:grpSp>
      <p:sp>
        <p:nvSpPr>
          <p:cNvPr id="22" name="TextBox 6">
            <a:extLst>
              <a:ext uri="{FF2B5EF4-FFF2-40B4-BE49-F238E27FC236}">
                <a16:creationId xmlns:a16="http://schemas.microsoft.com/office/drawing/2014/main" id="{63C6B9B3-32A4-8EA7-211F-046B4287C4E9}"/>
              </a:ext>
            </a:extLst>
          </p:cNvPr>
          <p:cNvSpPr txBox="1"/>
          <p:nvPr/>
        </p:nvSpPr>
        <p:spPr>
          <a:xfrm>
            <a:off x="3946264" y="862458"/>
            <a:ext cx="5185036" cy="743793"/>
          </a:xfrm>
          <a:prstGeom prst="rect">
            <a:avLst/>
          </a:prstGeom>
        </p:spPr>
        <p:txBody>
          <a:bodyPr wrap="square" lIns="0" tIns="0" rIns="0" bIns="0" rtlCol="0" anchor="t">
            <a:spAutoFit/>
          </a:bodyPr>
          <a:lstStyle/>
          <a:p>
            <a:pPr>
              <a:lnSpc>
                <a:spcPts val="5810"/>
              </a:lnSpc>
            </a:pPr>
            <a:r>
              <a:rPr lang="en-US" sz="6000" b="1">
                <a:solidFill>
                  <a:srgbClr val="000000"/>
                </a:solidFill>
                <a:latin typeface="Proxima Nova" panose="02000506030000020004" pitchFamily="2" charset="0"/>
              </a:rPr>
              <a:t>Thank you!</a:t>
            </a:r>
          </a:p>
        </p:txBody>
      </p:sp>
      <p:pic>
        <p:nvPicPr>
          <p:cNvPr id="24" name="Picture 23" descr="Logo, company name&#10;&#10;Description automatically generated">
            <a:extLst>
              <a:ext uri="{FF2B5EF4-FFF2-40B4-BE49-F238E27FC236}">
                <a16:creationId xmlns:a16="http://schemas.microsoft.com/office/drawing/2014/main" id="{3C25490A-CA53-C539-06DE-0CA2B3BCF030}"/>
              </a:ext>
            </a:extLst>
          </p:cNvPr>
          <p:cNvPicPr>
            <a:picLocks noChangeAspect="1"/>
          </p:cNvPicPr>
          <p:nvPr/>
        </p:nvPicPr>
        <p:blipFill>
          <a:blip r:embed="rId8"/>
          <a:stretch>
            <a:fillRect/>
          </a:stretch>
        </p:blipFill>
        <p:spPr>
          <a:xfrm>
            <a:off x="334030" y="493714"/>
            <a:ext cx="2257600" cy="806286"/>
          </a:xfrm>
          <a:prstGeom prst="rect">
            <a:avLst/>
          </a:prstGeom>
        </p:spPr>
      </p:pic>
      <p:grpSp>
        <p:nvGrpSpPr>
          <p:cNvPr id="23" name="Group 22">
            <a:extLst>
              <a:ext uri="{FF2B5EF4-FFF2-40B4-BE49-F238E27FC236}">
                <a16:creationId xmlns:a16="http://schemas.microsoft.com/office/drawing/2014/main" id="{2A7735B5-0A13-414A-98E8-281B5CAE9790}"/>
              </a:ext>
            </a:extLst>
          </p:cNvPr>
          <p:cNvGrpSpPr/>
          <p:nvPr/>
        </p:nvGrpSpPr>
        <p:grpSpPr>
          <a:xfrm>
            <a:off x="2897656" y="2592296"/>
            <a:ext cx="1325880" cy="1321779"/>
            <a:chOff x="1409574" y="3109043"/>
            <a:chExt cx="845866" cy="845866"/>
          </a:xfrm>
        </p:grpSpPr>
        <p:sp>
          <p:nvSpPr>
            <p:cNvPr id="25" name="Oval 24" descr="A person in a purple shirt&#10;&#10;Description automatically generated with medium confidence">
              <a:extLst>
                <a:ext uri="{FF2B5EF4-FFF2-40B4-BE49-F238E27FC236}">
                  <a16:creationId xmlns:a16="http://schemas.microsoft.com/office/drawing/2014/main" id="{D6062752-93C9-4030-A071-0C23FDDE32CA}"/>
                </a:ext>
              </a:extLst>
            </p:cNvPr>
            <p:cNvSpPr/>
            <p:nvPr/>
          </p:nvSpPr>
          <p:spPr>
            <a:xfrm>
              <a:off x="1409574" y="3109043"/>
              <a:ext cx="845866" cy="845866"/>
            </a:xfrm>
            <a:prstGeom prst="ellipse">
              <a:avLst/>
            </a:prstGeom>
            <a:blipFill>
              <a:blip r:embed="rId9"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reeform: Shape 25">
              <a:extLst>
                <a:ext uri="{FF2B5EF4-FFF2-40B4-BE49-F238E27FC236}">
                  <a16:creationId xmlns:a16="http://schemas.microsoft.com/office/drawing/2014/main" id="{77E584B5-2A8E-4881-8D26-41651A630ECA}"/>
                </a:ext>
              </a:extLst>
            </p:cNvPr>
            <p:cNvSpPr/>
            <p:nvPr/>
          </p:nvSpPr>
          <p:spPr>
            <a:xfrm>
              <a:off x="1561830" y="3558198"/>
              <a:ext cx="541354" cy="279135"/>
            </a:xfrm>
            <a:custGeom>
              <a:avLst/>
              <a:gdLst>
                <a:gd name="connsiteX0" fmla="*/ 0 w 541354"/>
                <a:gd name="connsiteY0" fmla="*/ 0 h 279135"/>
                <a:gd name="connsiteX1" fmla="*/ 541354 w 541354"/>
                <a:gd name="connsiteY1" fmla="*/ 0 h 279135"/>
                <a:gd name="connsiteX2" fmla="*/ 541354 w 541354"/>
                <a:gd name="connsiteY2" fmla="*/ 279135 h 279135"/>
                <a:gd name="connsiteX3" fmla="*/ 0 w 541354"/>
                <a:gd name="connsiteY3" fmla="*/ 279135 h 279135"/>
                <a:gd name="connsiteX4" fmla="*/ 0 w 541354"/>
                <a:gd name="connsiteY4" fmla="*/ 0 h 27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54" h="279135">
                  <a:moveTo>
                    <a:pt x="0" y="0"/>
                  </a:moveTo>
                  <a:lnTo>
                    <a:pt x="541354" y="0"/>
                  </a:lnTo>
                  <a:lnTo>
                    <a:pt x="541354" y="279135"/>
                  </a:lnTo>
                  <a:lnTo>
                    <a:pt x="0" y="27913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pPr>
              <a:endParaRPr lang="en-US" sz="1800" kern="1200"/>
            </a:p>
          </p:txBody>
        </p:sp>
      </p:grpSp>
      <p:grpSp>
        <p:nvGrpSpPr>
          <p:cNvPr id="28" name="Group 27">
            <a:extLst>
              <a:ext uri="{FF2B5EF4-FFF2-40B4-BE49-F238E27FC236}">
                <a16:creationId xmlns:a16="http://schemas.microsoft.com/office/drawing/2014/main" id="{B03D6F2E-2D51-4DF7-8C87-7573AC06865F}"/>
              </a:ext>
            </a:extLst>
          </p:cNvPr>
          <p:cNvGrpSpPr/>
          <p:nvPr/>
        </p:nvGrpSpPr>
        <p:grpSpPr>
          <a:xfrm>
            <a:off x="707814" y="2609304"/>
            <a:ext cx="1325880" cy="1325880"/>
            <a:chOff x="1405280" y="914632"/>
            <a:chExt cx="891946" cy="891946"/>
          </a:xfrm>
        </p:grpSpPr>
        <p:sp>
          <p:nvSpPr>
            <p:cNvPr id="29" name="Oval 28" descr="A person wearing glasses and a suit&#10;&#10;Description automatically generated with low confidence">
              <a:extLst>
                <a:ext uri="{FF2B5EF4-FFF2-40B4-BE49-F238E27FC236}">
                  <a16:creationId xmlns:a16="http://schemas.microsoft.com/office/drawing/2014/main" id="{7B2E8968-96CA-4A5A-B0BC-CA6FF0623566}"/>
                </a:ext>
              </a:extLst>
            </p:cNvPr>
            <p:cNvSpPr/>
            <p:nvPr/>
          </p:nvSpPr>
          <p:spPr>
            <a:xfrm>
              <a:off x="1405280" y="914632"/>
              <a:ext cx="891946" cy="891946"/>
            </a:xfrm>
            <a:prstGeom prst="ellipse">
              <a:avLst/>
            </a:prstGeom>
            <a:blipFill>
              <a:blip r:embed="rId10"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reeform: Shape 29">
              <a:extLst>
                <a:ext uri="{FF2B5EF4-FFF2-40B4-BE49-F238E27FC236}">
                  <a16:creationId xmlns:a16="http://schemas.microsoft.com/office/drawing/2014/main" id="{9F3AA926-3F16-4A0B-BD20-F0E657B0D273}"/>
                </a:ext>
              </a:extLst>
            </p:cNvPr>
            <p:cNvSpPr/>
            <p:nvPr/>
          </p:nvSpPr>
          <p:spPr>
            <a:xfrm>
              <a:off x="1565830" y="1388255"/>
              <a:ext cx="570845" cy="294342"/>
            </a:xfrm>
            <a:custGeom>
              <a:avLst/>
              <a:gdLst>
                <a:gd name="connsiteX0" fmla="*/ 0 w 570845"/>
                <a:gd name="connsiteY0" fmla="*/ 0 h 294342"/>
                <a:gd name="connsiteX1" fmla="*/ 570845 w 570845"/>
                <a:gd name="connsiteY1" fmla="*/ 0 h 294342"/>
                <a:gd name="connsiteX2" fmla="*/ 570845 w 570845"/>
                <a:gd name="connsiteY2" fmla="*/ 294342 h 294342"/>
                <a:gd name="connsiteX3" fmla="*/ 0 w 570845"/>
                <a:gd name="connsiteY3" fmla="*/ 294342 h 294342"/>
                <a:gd name="connsiteX4" fmla="*/ 0 w 570845"/>
                <a:gd name="connsiteY4" fmla="*/ 0 h 294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845" h="294342">
                  <a:moveTo>
                    <a:pt x="0" y="0"/>
                  </a:moveTo>
                  <a:lnTo>
                    <a:pt x="570845" y="0"/>
                  </a:lnTo>
                  <a:lnTo>
                    <a:pt x="570845" y="294342"/>
                  </a:lnTo>
                  <a:lnTo>
                    <a:pt x="0" y="29434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844550">
                <a:lnSpc>
                  <a:spcPct val="90000"/>
                </a:lnSpc>
                <a:spcBef>
                  <a:spcPct val="0"/>
                </a:spcBef>
                <a:spcAft>
                  <a:spcPct val="35000"/>
                </a:spcAft>
                <a:buNone/>
              </a:pPr>
              <a:endParaRPr lang="en-US" sz="1900" kern="1200"/>
            </a:p>
          </p:txBody>
        </p:sp>
      </p:grpSp>
      <p:sp>
        <p:nvSpPr>
          <p:cNvPr id="31" name="TextBox 30">
            <a:extLst>
              <a:ext uri="{FF2B5EF4-FFF2-40B4-BE49-F238E27FC236}">
                <a16:creationId xmlns:a16="http://schemas.microsoft.com/office/drawing/2014/main" id="{A6356539-B828-497A-B285-93440D2009F0}"/>
              </a:ext>
            </a:extLst>
          </p:cNvPr>
          <p:cNvSpPr txBox="1"/>
          <p:nvPr/>
        </p:nvSpPr>
        <p:spPr>
          <a:xfrm>
            <a:off x="2588606" y="4065004"/>
            <a:ext cx="2133599" cy="276999"/>
          </a:xfrm>
          <a:prstGeom prst="rect">
            <a:avLst/>
          </a:prstGeom>
          <a:noFill/>
        </p:spPr>
        <p:txBody>
          <a:bodyPr wrap="square">
            <a:spAutoFit/>
          </a:bodyPr>
          <a:lstStyle/>
          <a:p>
            <a:pPr algn="ctr"/>
            <a:r>
              <a:rPr lang="en-US" sz="1200">
                <a:hlinkClick r:id="rId11"/>
              </a:rPr>
              <a:t>linkedin.com/in/</a:t>
            </a:r>
            <a:r>
              <a:rPr lang="en-US" sz="1200" err="1">
                <a:hlinkClick r:id="rId11"/>
              </a:rPr>
              <a:t>teresapreister</a:t>
            </a:r>
            <a:r>
              <a:rPr lang="en-US" sz="1200">
                <a:hlinkClick r:id="rId11"/>
              </a:rPr>
              <a:t>/</a:t>
            </a:r>
            <a:endParaRPr lang="en-US" sz="1200"/>
          </a:p>
        </p:txBody>
      </p:sp>
      <p:sp>
        <p:nvSpPr>
          <p:cNvPr id="32" name="TextBox 31">
            <a:extLst>
              <a:ext uri="{FF2B5EF4-FFF2-40B4-BE49-F238E27FC236}">
                <a16:creationId xmlns:a16="http://schemas.microsoft.com/office/drawing/2014/main" id="{F9AEE192-9EE7-4C23-8C9D-2CECABE1211E}"/>
              </a:ext>
            </a:extLst>
          </p:cNvPr>
          <p:cNvSpPr txBox="1"/>
          <p:nvPr/>
        </p:nvSpPr>
        <p:spPr>
          <a:xfrm>
            <a:off x="333752" y="4053785"/>
            <a:ext cx="2101404" cy="276999"/>
          </a:xfrm>
          <a:prstGeom prst="rect">
            <a:avLst/>
          </a:prstGeom>
          <a:noFill/>
        </p:spPr>
        <p:txBody>
          <a:bodyPr wrap="square">
            <a:spAutoFit/>
          </a:bodyPr>
          <a:lstStyle/>
          <a:p>
            <a:pPr algn="ctr"/>
            <a:r>
              <a:rPr lang="en-US" sz="1200">
                <a:hlinkClick r:id="rId12"/>
              </a:rPr>
              <a:t>linkedin.com/in/shane-mcfeely</a:t>
            </a:r>
            <a:endParaRPr lang="en-US"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307016"/>
            <a:ext cx="9144000" cy="836490"/>
          </a:xfrm>
          <a:prstGeom prst="rect">
            <a:avLst/>
          </a:prstGeom>
          <a:solidFill>
            <a:srgbClr val="0085DD"/>
          </a:solidFill>
        </p:spPr>
      </p:sp>
      <p:grpSp>
        <p:nvGrpSpPr>
          <p:cNvPr id="3" name="Group 3"/>
          <p:cNvGrpSpPr/>
          <p:nvPr/>
        </p:nvGrpSpPr>
        <p:grpSpPr>
          <a:xfrm>
            <a:off x="514350" y="754062"/>
            <a:ext cx="1543050" cy="391680"/>
            <a:chOff x="0" y="0"/>
            <a:chExt cx="3960701" cy="1153300"/>
          </a:xfrm>
        </p:grpSpPr>
        <p:sp>
          <p:nvSpPr>
            <p:cNvPr id="4" name="Freeform 4"/>
            <p:cNvSpPr/>
            <p:nvPr/>
          </p:nvSpPr>
          <p:spPr>
            <a:xfrm>
              <a:off x="0" y="0"/>
              <a:ext cx="3960701" cy="1154570"/>
            </a:xfrm>
            <a:custGeom>
              <a:avLst/>
              <a:gdLst/>
              <a:ahLst/>
              <a:cxnLst/>
              <a:rect l="l" t="t" r="r" b="b"/>
              <a:pathLst>
                <a:path w="3960701" h="1154570">
                  <a:moveTo>
                    <a:pt x="3504771" y="0"/>
                  </a:moveTo>
                  <a:lnTo>
                    <a:pt x="3172727" y="0"/>
                  </a:lnTo>
                  <a:lnTo>
                    <a:pt x="3172727" y="1617"/>
                  </a:lnTo>
                  <a:lnTo>
                    <a:pt x="911860" y="1617"/>
                  </a:lnTo>
                  <a:lnTo>
                    <a:pt x="911860" y="0"/>
                  </a:lnTo>
                  <a:lnTo>
                    <a:pt x="455930" y="0"/>
                  </a:lnTo>
                  <a:cubicBezTo>
                    <a:pt x="204470" y="0"/>
                    <a:pt x="0" y="260293"/>
                    <a:pt x="0" y="580405"/>
                  </a:cubicBezTo>
                  <a:cubicBezTo>
                    <a:pt x="0" y="900518"/>
                    <a:pt x="204470" y="1154570"/>
                    <a:pt x="455930" y="1154570"/>
                  </a:cubicBezTo>
                  <a:lnTo>
                    <a:pt x="3504771" y="1154570"/>
                  </a:lnTo>
                  <a:cubicBezTo>
                    <a:pt x="3756231" y="1154570"/>
                    <a:pt x="3960701" y="902134"/>
                    <a:pt x="3960701" y="582022"/>
                  </a:cubicBezTo>
                  <a:cubicBezTo>
                    <a:pt x="3960701" y="261910"/>
                    <a:pt x="3756231" y="0"/>
                    <a:pt x="3504771" y="0"/>
                  </a:cubicBezTo>
                  <a:close/>
                </a:path>
              </a:pathLst>
            </a:custGeom>
            <a:solidFill>
              <a:srgbClr val="0085DD"/>
            </a:solidFill>
          </p:spPr>
        </p:sp>
        <p:sp>
          <p:nvSpPr>
            <p:cNvPr id="5" name="Freeform 5"/>
            <p:cNvSpPr/>
            <p:nvPr/>
          </p:nvSpPr>
          <p:spPr>
            <a:xfrm>
              <a:off x="341630" y="289394"/>
              <a:ext cx="1808480" cy="291011"/>
            </a:xfrm>
            <a:custGeom>
              <a:avLst/>
              <a:gdLst/>
              <a:ahLst/>
              <a:cxnLst/>
              <a:rect l="l" t="t" r="r" b="b"/>
              <a:pathLst>
                <a:path w="1808480" h="291011">
                  <a:moveTo>
                    <a:pt x="1695450" y="0"/>
                  </a:moveTo>
                  <a:lnTo>
                    <a:pt x="114300" y="0"/>
                  </a:lnTo>
                  <a:cubicBezTo>
                    <a:pt x="50800" y="0"/>
                    <a:pt x="0" y="64669"/>
                    <a:pt x="0" y="145506"/>
                  </a:cubicBezTo>
                  <a:cubicBezTo>
                    <a:pt x="0" y="226342"/>
                    <a:pt x="50800" y="291011"/>
                    <a:pt x="114300" y="291011"/>
                  </a:cubicBezTo>
                  <a:lnTo>
                    <a:pt x="570230" y="291011"/>
                  </a:lnTo>
                  <a:lnTo>
                    <a:pt x="570230" y="289395"/>
                  </a:lnTo>
                  <a:lnTo>
                    <a:pt x="1694180" y="289395"/>
                  </a:lnTo>
                  <a:cubicBezTo>
                    <a:pt x="1757680" y="289395"/>
                    <a:pt x="1808480" y="224725"/>
                    <a:pt x="1808480" y="143889"/>
                  </a:cubicBezTo>
                  <a:cubicBezTo>
                    <a:pt x="1808480" y="63053"/>
                    <a:pt x="1757680" y="0"/>
                    <a:pt x="1695450" y="0"/>
                  </a:cubicBezTo>
                  <a:close/>
                </a:path>
              </a:pathLst>
            </a:custGeom>
            <a:solidFill>
              <a:srgbClr val="0085DD"/>
            </a:solidFill>
          </p:spPr>
        </p:sp>
      </p:grpSp>
      <p:sp>
        <p:nvSpPr>
          <p:cNvPr id="6" name="TextBox 6"/>
          <p:cNvSpPr txBox="1"/>
          <p:nvPr/>
        </p:nvSpPr>
        <p:spPr>
          <a:xfrm>
            <a:off x="637268" y="812367"/>
            <a:ext cx="1345121" cy="287451"/>
          </a:xfrm>
          <a:prstGeom prst="rect">
            <a:avLst/>
          </a:prstGeom>
        </p:spPr>
        <p:txBody>
          <a:bodyPr wrap="square" lIns="0" tIns="0" rIns="0" bIns="0" rtlCol="0" anchor="t">
            <a:spAutoFit/>
          </a:bodyPr>
          <a:lstStyle/>
          <a:p>
            <a:pPr algn="ctr">
              <a:lnSpc>
                <a:spcPts val="2399"/>
              </a:lnSpc>
            </a:pPr>
            <a:r>
              <a:rPr lang="en-US" sz="1999" b="1" spc="99">
                <a:solidFill>
                  <a:srgbClr val="FFFFFF"/>
                </a:solidFill>
                <a:latin typeface="Arial Narrow" panose="020B0604020202020204" pitchFamily="34" charset="0"/>
              </a:rPr>
              <a:t>SECTION 1</a:t>
            </a:r>
          </a:p>
        </p:txBody>
      </p:sp>
      <p:pic>
        <p:nvPicPr>
          <p:cNvPr id="7" name="Picture 7"/>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061780" y="433616"/>
            <a:ext cx="2403902" cy="1315590"/>
          </a:xfrm>
          <a:prstGeom prst="rect">
            <a:avLst/>
          </a:prstGeom>
        </p:spPr>
      </p:pic>
      <p:pic>
        <p:nvPicPr>
          <p:cNvPr id="8" name="Picture 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787364" y="0"/>
            <a:ext cx="3356636" cy="4316541"/>
          </a:xfrm>
          <a:prstGeom prst="rect">
            <a:avLst/>
          </a:prstGeom>
        </p:spPr>
      </p:pic>
      <p:sp>
        <p:nvSpPr>
          <p:cNvPr id="9" name="TextBox 9"/>
          <p:cNvSpPr txBox="1"/>
          <p:nvPr/>
        </p:nvSpPr>
        <p:spPr>
          <a:xfrm>
            <a:off x="529964" y="1563445"/>
            <a:ext cx="4463700" cy="1692771"/>
          </a:xfrm>
          <a:prstGeom prst="rect">
            <a:avLst/>
          </a:prstGeom>
        </p:spPr>
        <p:txBody>
          <a:bodyPr lIns="0" tIns="0" rIns="0" bIns="0" rtlCol="0" anchor="t">
            <a:spAutoFit/>
          </a:bodyPr>
          <a:lstStyle/>
          <a:p>
            <a:pPr>
              <a:lnSpc>
                <a:spcPts val="4399"/>
              </a:lnSpc>
            </a:pPr>
            <a:r>
              <a:rPr lang="en-US" sz="3999" b="1">
                <a:solidFill>
                  <a:srgbClr val="000000"/>
                </a:solidFill>
                <a:latin typeface="Proxima Nova" panose="02000506030000020004" pitchFamily="2" charset="0"/>
              </a:rPr>
              <a:t>Unpacking Organizational </a:t>
            </a:r>
          </a:p>
          <a:p>
            <a:pPr>
              <a:lnSpc>
                <a:spcPts val="4399"/>
              </a:lnSpc>
            </a:pPr>
            <a:r>
              <a:rPr lang="en-US" sz="3999" b="1">
                <a:solidFill>
                  <a:srgbClr val="000000"/>
                </a:solidFill>
                <a:latin typeface="Proxima Nova" panose="02000506030000020004" pitchFamily="2" charset="0"/>
              </a:rPr>
              <a:t>Culture</a:t>
            </a:r>
          </a:p>
        </p:txBody>
      </p:sp>
      <p:pic>
        <p:nvPicPr>
          <p:cNvPr id="11" name="Picture 10" descr="A picture containing logo&#10;&#10;Description automatically generated">
            <a:extLst>
              <a:ext uri="{FF2B5EF4-FFF2-40B4-BE49-F238E27FC236}">
                <a16:creationId xmlns:a16="http://schemas.microsoft.com/office/drawing/2014/main" id="{00710695-684A-C60A-1BCE-2AF70B6BB9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51" y="4458555"/>
            <a:ext cx="1493520" cy="533400"/>
          </a:xfrm>
          <a:prstGeom prst="rect">
            <a:avLst/>
          </a:prstGeom>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23878" y="1208646"/>
            <a:ext cx="3956799" cy="714375"/>
          </a:xfrm>
          <a:prstGeom prst="rect">
            <a:avLst/>
          </a:prstGeom>
        </p:spPr>
        <p:txBody>
          <a:bodyPr lIns="0" tIns="0" rIns="0" bIns="0" rtlCol="0" anchor="t">
            <a:spAutoFit/>
          </a:bodyPr>
          <a:lstStyle/>
          <a:p>
            <a:pPr>
              <a:lnSpc>
                <a:spcPts val="2880"/>
              </a:lnSpc>
            </a:pPr>
            <a:r>
              <a:rPr lang="en-US" sz="2400" b="1">
                <a:solidFill>
                  <a:srgbClr val="000000"/>
                </a:solidFill>
                <a:latin typeface="Proxima Nova" panose="02000506030000020004" pitchFamily="2" charset="0"/>
              </a:rPr>
              <a:t>Why Organizational Culture is Top of Mind</a:t>
            </a:r>
          </a:p>
        </p:txBody>
      </p:sp>
      <p:pic>
        <p:nvPicPr>
          <p:cNvPr id="5" name="Picture 5"/>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724400" y="433616"/>
            <a:ext cx="2403902" cy="1315590"/>
          </a:xfrm>
          <a:prstGeom prst="rect">
            <a:avLst/>
          </a:prstGeom>
        </p:spPr>
      </p:pic>
      <p:sp>
        <p:nvSpPr>
          <p:cNvPr id="6" name="AutoShape 6"/>
          <p:cNvSpPr/>
          <p:nvPr/>
        </p:nvSpPr>
        <p:spPr>
          <a:xfrm>
            <a:off x="5715000" y="0"/>
            <a:ext cx="3429000" cy="5143498"/>
          </a:xfrm>
          <a:prstGeom prst="rect">
            <a:avLst/>
          </a:prstGeom>
          <a:solidFill>
            <a:srgbClr val="0085DD"/>
          </a:solidFill>
        </p:spPr>
      </p:sp>
      <p:pic>
        <p:nvPicPr>
          <p:cNvPr id="8" name="Picture 7" descr="A person holding a sign&#10;&#10;Description automatically generated with low confidence">
            <a:extLst>
              <a:ext uri="{FF2B5EF4-FFF2-40B4-BE49-F238E27FC236}">
                <a16:creationId xmlns:a16="http://schemas.microsoft.com/office/drawing/2014/main" id="{8EDA3C2D-840B-B901-B359-48F60E7DEC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7605" y="2060210"/>
            <a:ext cx="3621444" cy="2416540"/>
          </a:xfrm>
          <a:prstGeom prst="rect">
            <a:avLst/>
          </a:prstGeom>
          <a:ln>
            <a:noFill/>
          </a:ln>
          <a:effectLst>
            <a:outerShdw blurRad="292100" dist="139700" dir="2700000" algn="tl" rotWithShape="0">
              <a:srgbClr val="333333">
                <a:alpha val="30000"/>
              </a:srgbClr>
            </a:outerShdw>
          </a:effectLst>
        </p:spPr>
      </p:pic>
      <p:cxnSp>
        <p:nvCxnSpPr>
          <p:cNvPr id="13" name="Curved Connector 12">
            <a:extLst>
              <a:ext uri="{FF2B5EF4-FFF2-40B4-BE49-F238E27FC236}">
                <a16:creationId xmlns:a16="http://schemas.microsoft.com/office/drawing/2014/main" id="{4ED8FFF2-8D9A-FDD0-3F23-FA952940AEB7}"/>
              </a:ext>
            </a:extLst>
          </p:cNvPr>
          <p:cNvCxnSpPr>
            <a:cxnSpLocks/>
          </p:cNvCxnSpPr>
          <p:nvPr/>
        </p:nvCxnSpPr>
        <p:spPr>
          <a:xfrm rot="5400000">
            <a:off x="6877566" y="1403030"/>
            <a:ext cx="570468" cy="533399"/>
          </a:xfrm>
          <a:prstGeom prst="curvedConnector3">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2">
            <a:extLst>
              <a:ext uri="{FF2B5EF4-FFF2-40B4-BE49-F238E27FC236}">
                <a16:creationId xmlns:a16="http://schemas.microsoft.com/office/drawing/2014/main" id="{F0FB7A29-C1FC-C029-9DBE-BC05C3F5EFAA}"/>
              </a:ext>
            </a:extLst>
          </p:cNvPr>
          <p:cNvSpPr txBox="1"/>
          <p:nvPr/>
        </p:nvSpPr>
        <p:spPr>
          <a:xfrm>
            <a:off x="666753" y="2208214"/>
            <a:ext cx="4247521" cy="1444242"/>
          </a:xfrm>
          <a:prstGeom prst="rect">
            <a:avLst/>
          </a:prstGeom>
        </p:spPr>
        <p:txBody>
          <a:bodyPr lIns="0" tIns="0" rIns="0" bIns="0" rtlCol="0" anchor="t">
            <a:spAutoFit/>
          </a:bodyPr>
          <a:lstStyle/>
          <a:p>
            <a:pPr marL="367034" lvl="1" indent="-183517">
              <a:lnSpc>
                <a:spcPts val="2907"/>
              </a:lnSpc>
              <a:buFont typeface="Arial"/>
              <a:buChar char="•"/>
            </a:pPr>
            <a:r>
              <a:rPr lang="en-US" sz="1700">
                <a:solidFill>
                  <a:srgbClr val="000000"/>
                </a:solidFill>
                <a:latin typeface="Proxima Nova" panose="02000506030000020004" pitchFamily="2" charset="0"/>
              </a:rPr>
              <a:t>Rise of remote and hybrid work</a:t>
            </a:r>
          </a:p>
          <a:p>
            <a:pPr marL="367034" lvl="1" indent="-183517">
              <a:lnSpc>
                <a:spcPts val="2907"/>
              </a:lnSpc>
              <a:buFont typeface="Arial"/>
              <a:buChar char="•"/>
            </a:pPr>
            <a:r>
              <a:rPr lang="en-US" sz="1700">
                <a:solidFill>
                  <a:srgbClr val="000000"/>
                </a:solidFill>
                <a:latin typeface="Proxima Nova" panose="02000506030000020004" pitchFamily="2" charset="0"/>
              </a:rPr>
              <a:t>The Great Recruitment </a:t>
            </a:r>
          </a:p>
          <a:p>
            <a:pPr marL="367034" lvl="1" indent="-183517">
              <a:lnSpc>
                <a:spcPts val="2907"/>
              </a:lnSpc>
              <a:buFont typeface="Arial"/>
              <a:buChar char="•"/>
            </a:pPr>
            <a:r>
              <a:rPr lang="en-US" sz="1700">
                <a:solidFill>
                  <a:srgbClr val="000000"/>
                </a:solidFill>
                <a:latin typeface="Proxima Nova" panose="02000506030000020004" pitchFamily="2" charset="0"/>
              </a:rPr>
              <a:t>Competitive labor market</a:t>
            </a:r>
          </a:p>
          <a:p>
            <a:pPr marL="367034" lvl="1" indent="-183517">
              <a:lnSpc>
                <a:spcPts val="2907"/>
              </a:lnSpc>
              <a:buFont typeface="Arial"/>
              <a:buChar char="•"/>
            </a:pPr>
            <a:r>
              <a:rPr lang="en-US" sz="1700">
                <a:solidFill>
                  <a:srgbClr val="000000"/>
                </a:solidFill>
                <a:latin typeface="Proxima Nova" panose="02000506030000020004" pitchFamily="2" charset="0"/>
              </a:rPr>
              <a:t>Culture has gone viral</a:t>
            </a:r>
          </a:p>
        </p:txBody>
      </p:sp>
      <p:sp>
        <p:nvSpPr>
          <p:cNvPr id="2" name="TextBox 2"/>
          <p:cNvSpPr txBox="1"/>
          <p:nvPr/>
        </p:nvSpPr>
        <p:spPr>
          <a:xfrm>
            <a:off x="5810201" y="779938"/>
            <a:ext cx="3238598" cy="523220"/>
          </a:xfrm>
          <a:prstGeom prst="rect">
            <a:avLst/>
          </a:prstGeom>
        </p:spPr>
        <p:txBody>
          <a:bodyPr wrap="square" lIns="0" tIns="0" rIns="0" bIns="0" rtlCol="0" anchor="t">
            <a:spAutoFit/>
          </a:bodyPr>
          <a:lstStyle/>
          <a:p>
            <a:pPr marL="183517" lvl="1"/>
            <a:r>
              <a:rPr lang="en-US" sz="1700">
                <a:solidFill>
                  <a:schemeClr val="bg1"/>
                </a:solidFill>
                <a:latin typeface="Proxima Nova" panose="02000506030000020004" pitchFamily="2" charset="0"/>
              </a:rPr>
              <a:t>Access the research at </a:t>
            </a:r>
          </a:p>
          <a:p>
            <a:pPr marL="183517" lvl="1"/>
            <a:r>
              <a:rPr lang="en-US" sz="1700">
                <a:solidFill>
                  <a:schemeClr val="bg1"/>
                </a:solidFill>
                <a:latin typeface="Proxima Nova" panose="02000506030000020004" pitchFamily="2" charset="0"/>
                <a:hlinkClick r:id="rId6">
                  <a:extLst>
                    <a:ext uri="{A12FA001-AC4F-418D-AE19-62706E023703}">
                      <ahyp:hlinkClr xmlns:ahyp="http://schemas.microsoft.com/office/drawing/2018/hyperlinkcolor" val="tx"/>
                    </a:ext>
                  </a:extLst>
                </a:hlinkClick>
              </a:rPr>
              <a:t>quantumworkplace.com/evanta</a:t>
            </a:r>
            <a:endParaRPr lang="en-US" sz="1700">
              <a:solidFill>
                <a:schemeClr val="bg1"/>
              </a:solidFill>
              <a:latin typeface="Proxima Nova" panose="02000506030000020004" pitchFamily="2" charset="0"/>
            </a:endParaRPr>
          </a:p>
        </p:txBody>
      </p:sp>
      <p:pic>
        <p:nvPicPr>
          <p:cNvPr id="10" name="Picture 9" descr="Logo, company name&#10;&#10;Description automatically generated">
            <a:extLst>
              <a:ext uri="{FF2B5EF4-FFF2-40B4-BE49-F238E27FC236}">
                <a16:creationId xmlns:a16="http://schemas.microsoft.com/office/drawing/2014/main" id="{C149221D-BC68-0078-4C66-BF1124DC6FCB}"/>
              </a:ext>
            </a:extLst>
          </p:cNvPr>
          <p:cNvPicPr>
            <a:picLocks noChangeAspect="1"/>
          </p:cNvPicPr>
          <p:nvPr/>
        </p:nvPicPr>
        <p:blipFill>
          <a:blip r:embed="rId7"/>
          <a:stretch>
            <a:fillRect/>
          </a:stretch>
        </p:blipFill>
        <p:spPr>
          <a:xfrm>
            <a:off x="385434" y="317664"/>
            <a:ext cx="1583828" cy="5656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p:cNvSpPr/>
          <p:nvPr/>
        </p:nvSpPr>
        <p:spPr>
          <a:xfrm>
            <a:off x="8309511" y="-2"/>
            <a:ext cx="834489" cy="5143500"/>
          </a:xfrm>
          <a:prstGeom prst="rect">
            <a:avLst/>
          </a:prstGeom>
          <a:solidFill>
            <a:srgbClr val="0085DD"/>
          </a:solidFill>
        </p:spPr>
      </p:sp>
      <p:sp>
        <p:nvSpPr>
          <p:cNvPr id="16" name="TextBox 16"/>
          <p:cNvSpPr txBox="1"/>
          <p:nvPr/>
        </p:nvSpPr>
        <p:spPr>
          <a:xfrm>
            <a:off x="514353" y="936503"/>
            <a:ext cx="4852455" cy="352425"/>
          </a:xfrm>
          <a:prstGeom prst="rect">
            <a:avLst/>
          </a:prstGeom>
        </p:spPr>
        <p:txBody>
          <a:bodyPr lIns="0" tIns="0" rIns="0" bIns="0" rtlCol="0" anchor="t">
            <a:spAutoFit/>
          </a:bodyPr>
          <a:lstStyle/>
          <a:p>
            <a:pPr>
              <a:lnSpc>
                <a:spcPts val="2880"/>
              </a:lnSpc>
            </a:pPr>
            <a:r>
              <a:rPr lang="en-US" sz="2400" b="1">
                <a:solidFill>
                  <a:srgbClr val="000000"/>
                </a:solidFill>
                <a:latin typeface="Proxima Nova"/>
              </a:rPr>
              <a:t>Culture Shift</a:t>
            </a:r>
            <a:endParaRPr lang="en-US" sz="2400" b="1">
              <a:solidFill>
                <a:srgbClr val="000000"/>
              </a:solidFill>
              <a:latin typeface="Proxima Nova" panose="02000506030000020004" pitchFamily="2" charset="0"/>
            </a:endParaRPr>
          </a:p>
        </p:txBody>
      </p:sp>
      <p:pic>
        <p:nvPicPr>
          <p:cNvPr id="17" name="Picture 17"/>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312377" y="218771"/>
            <a:ext cx="1994268" cy="1994268"/>
          </a:xfrm>
          <a:prstGeom prst="rect">
            <a:avLst/>
          </a:prstGeom>
        </p:spPr>
      </p:pic>
      <p:pic>
        <p:nvPicPr>
          <p:cNvPr id="18" name="Picture 17" descr="Logo, company name&#10;&#10;Description automatically generated">
            <a:extLst>
              <a:ext uri="{FF2B5EF4-FFF2-40B4-BE49-F238E27FC236}">
                <a16:creationId xmlns:a16="http://schemas.microsoft.com/office/drawing/2014/main" id="{1115EFC4-D7C9-A804-B038-A23D6D80951D}"/>
              </a:ext>
            </a:extLst>
          </p:cNvPr>
          <p:cNvPicPr>
            <a:picLocks noChangeAspect="1"/>
          </p:cNvPicPr>
          <p:nvPr/>
        </p:nvPicPr>
        <p:blipFill>
          <a:blip r:embed="rId5"/>
          <a:stretch>
            <a:fillRect/>
          </a:stretch>
        </p:blipFill>
        <p:spPr>
          <a:xfrm>
            <a:off x="385434" y="317664"/>
            <a:ext cx="1583828" cy="565653"/>
          </a:xfrm>
          <a:prstGeom prst="rect">
            <a:avLst/>
          </a:prstGeom>
        </p:spPr>
      </p:pic>
      <p:pic>
        <p:nvPicPr>
          <p:cNvPr id="6" name="Picture 6" descr="A picture containing timeline&#10;&#10;Description automatically generated">
            <a:extLst>
              <a:ext uri="{FF2B5EF4-FFF2-40B4-BE49-F238E27FC236}">
                <a16:creationId xmlns:a16="http://schemas.microsoft.com/office/drawing/2014/main" id="{A3A73DE0-69BF-7ADE-9A08-5D985E32ECEA}"/>
              </a:ext>
            </a:extLst>
          </p:cNvPr>
          <p:cNvPicPr>
            <a:picLocks noChangeAspect="1"/>
          </p:cNvPicPr>
          <p:nvPr/>
        </p:nvPicPr>
        <p:blipFill>
          <a:blip r:embed="rId6"/>
          <a:stretch>
            <a:fillRect/>
          </a:stretch>
        </p:blipFill>
        <p:spPr>
          <a:xfrm>
            <a:off x="618407" y="1465370"/>
            <a:ext cx="6531693" cy="32988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29803" y="4917152"/>
            <a:ext cx="2403902" cy="1315590"/>
          </a:xfrm>
          <a:prstGeom prst="rect">
            <a:avLst/>
          </a:prstGeom>
        </p:spPr>
      </p:pic>
      <p:sp>
        <p:nvSpPr>
          <p:cNvPr id="4" name="AutoShape 4"/>
          <p:cNvSpPr/>
          <p:nvPr/>
        </p:nvSpPr>
        <p:spPr>
          <a:xfrm>
            <a:off x="8309511" y="-2"/>
            <a:ext cx="834489" cy="5143500"/>
          </a:xfrm>
          <a:prstGeom prst="rect">
            <a:avLst/>
          </a:prstGeom>
          <a:solidFill>
            <a:srgbClr val="0085DD"/>
          </a:solidFill>
        </p:spPr>
      </p:sp>
      <p:sp>
        <p:nvSpPr>
          <p:cNvPr id="5" name="AutoShape 5"/>
          <p:cNvSpPr/>
          <p:nvPr/>
        </p:nvSpPr>
        <p:spPr>
          <a:xfrm rot="-3348059">
            <a:off x="4949924" y="1712760"/>
            <a:ext cx="1885180" cy="0"/>
          </a:xfrm>
          <a:prstGeom prst="line">
            <a:avLst/>
          </a:prstGeom>
          <a:ln w="19050" cap="flat">
            <a:solidFill>
              <a:srgbClr val="C7C9D4"/>
            </a:solidFill>
            <a:prstDash val="solid"/>
            <a:headEnd type="none" w="sm" len="sm"/>
            <a:tailEnd type="none" w="sm" len="sm"/>
          </a:ln>
        </p:spPr>
      </p:sp>
      <p:sp>
        <p:nvSpPr>
          <p:cNvPr id="6" name="AutoShape 6"/>
          <p:cNvSpPr/>
          <p:nvPr/>
        </p:nvSpPr>
        <p:spPr>
          <a:xfrm rot="-1459679">
            <a:off x="5263045" y="1981478"/>
            <a:ext cx="2488861" cy="0"/>
          </a:xfrm>
          <a:prstGeom prst="line">
            <a:avLst/>
          </a:prstGeom>
          <a:ln w="19050" cap="flat">
            <a:solidFill>
              <a:srgbClr val="C7C9D4"/>
            </a:solidFill>
            <a:prstDash val="solid"/>
            <a:headEnd type="none" w="sm" len="sm"/>
            <a:tailEnd type="none" w="sm" len="sm"/>
          </a:ln>
        </p:spPr>
      </p:sp>
      <p:sp>
        <p:nvSpPr>
          <p:cNvPr id="7" name="AutoShape 7"/>
          <p:cNvSpPr/>
          <p:nvPr/>
        </p:nvSpPr>
        <p:spPr>
          <a:xfrm rot="-199953">
            <a:off x="5372229" y="2444109"/>
            <a:ext cx="1560047" cy="0"/>
          </a:xfrm>
          <a:prstGeom prst="line">
            <a:avLst/>
          </a:prstGeom>
          <a:ln w="19050" cap="flat">
            <a:solidFill>
              <a:srgbClr val="C7C9D4"/>
            </a:solidFill>
            <a:prstDash val="solid"/>
            <a:headEnd type="none" w="sm" len="sm"/>
            <a:tailEnd type="none" w="sm" len="sm"/>
          </a:ln>
        </p:spPr>
      </p:sp>
      <p:sp>
        <p:nvSpPr>
          <p:cNvPr id="8" name="AutoShape 8"/>
          <p:cNvSpPr/>
          <p:nvPr/>
        </p:nvSpPr>
        <p:spPr>
          <a:xfrm rot="3238524">
            <a:off x="5075241" y="2993964"/>
            <a:ext cx="1309801" cy="0"/>
          </a:xfrm>
          <a:prstGeom prst="line">
            <a:avLst/>
          </a:prstGeom>
          <a:ln w="19050" cap="flat">
            <a:solidFill>
              <a:srgbClr val="C7C9D4"/>
            </a:solidFill>
            <a:prstDash val="solid"/>
            <a:headEnd type="none" w="sm" len="sm"/>
            <a:tailEnd type="none" w="sm" len="sm"/>
          </a:ln>
        </p:spPr>
      </p:sp>
      <p:sp>
        <p:nvSpPr>
          <p:cNvPr id="9" name="AutoShape 9"/>
          <p:cNvSpPr/>
          <p:nvPr/>
        </p:nvSpPr>
        <p:spPr>
          <a:xfrm rot="5066090">
            <a:off x="4583408" y="1774183"/>
            <a:ext cx="1346198" cy="0"/>
          </a:xfrm>
          <a:prstGeom prst="line">
            <a:avLst/>
          </a:prstGeom>
          <a:ln w="19050" cap="flat">
            <a:solidFill>
              <a:srgbClr val="C7C9D4"/>
            </a:solidFill>
            <a:prstDash val="solid"/>
            <a:headEnd type="none" w="sm" len="sm"/>
            <a:tailEnd type="none" w="sm" len="sm"/>
          </a:ln>
        </p:spPr>
      </p:sp>
      <p:sp>
        <p:nvSpPr>
          <p:cNvPr id="10" name="AutoShape 10"/>
          <p:cNvSpPr/>
          <p:nvPr/>
        </p:nvSpPr>
        <p:spPr>
          <a:xfrm rot="1674790">
            <a:off x="5242191" y="3012534"/>
            <a:ext cx="1989645" cy="0"/>
          </a:xfrm>
          <a:prstGeom prst="line">
            <a:avLst/>
          </a:prstGeom>
          <a:ln w="19050" cap="flat">
            <a:solidFill>
              <a:srgbClr val="C7C9D4"/>
            </a:solidFill>
            <a:prstDash val="solid"/>
            <a:headEnd type="none" w="sm" len="sm"/>
            <a:tailEnd type="none" w="sm" len="sm"/>
          </a:ln>
        </p:spPr>
      </p:sp>
      <p:sp>
        <p:nvSpPr>
          <p:cNvPr id="11" name="AutoShape 11"/>
          <p:cNvSpPr/>
          <p:nvPr/>
        </p:nvSpPr>
        <p:spPr>
          <a:xfrm rot="5376953">
            <a:off x="4648863" y="3202750"/>
            <a:ext cx="1420797" cy="0"/>
          </a:xfrm>
          <a:prstGeom prst="line">
            <a:avLst/>
          </a:prstGeom>
          <a:ln w="19050" cap="flat">
            <a:solidFill>
              <a:srgbClr val="C7C9D4"/>
            </a:solidFill>
            <a:prstDash val="solid"/>
            <a:headEnd type="none" w="sm" len="sm"/>
            <a:tailEnd type="none" w="sm" len="sm"/>
          </a:ln>
        </p:spPr>
      </p:sp>
      <p:grpSp>
        <p:nvGrpSpPr>
          <p:cNvPr id="12" name="Group 12"/>
          <p:cNvGrpSpPr/>
          <p:nvPr/>
        </p:nvGrpSpPr>
        <p:grpSpPr>
          <a:xfrm>
            <a:off x="5729775" y="74985"/>
            <a:ext cx="1592840" cy="159284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DD"/>
            </a:solidFill>
          </p:spPr>
        </p:sp>
      </p:grpSp>
      <p:sp>
        <p:nvSpPr>
          <p:cNvPr id="14" name="AutoShape 14"/>
          <p:cNvSpPr/>
          <p:nvPr/>
        </p:nvSpPr>
        <p:spPr>
          <a:xfrm rot="2829748">
            <a:off x="3777298" y="1857643"/>
            <a:ext cx="1849193" cy="0"/>
          </a:xfrm>
          <a:prstGeom prst="line">
            <a:avLst/>
          </a:prstGeom>
          <a:ln w="19050" cap="flat">
            <a:solidFill>
              <a:srgbClr val="C7C9D4"/>
            </a:solidFill>
            <a:prstDash val="solid"/>
            <a:headEnd type="none" w="sm" len="sm"/>
            <a:tailEnd type="none" w="sm" len="sm"/>
          </a:ln>
        </p:spPr>
      </p:sp>
      <p:sp>
        <p:nvSpPr>
          <p:cNvPr id="15" name="AutoShape 15"/>
          <p:cNvSpPr/>
          <p:nvPr/>
        </p:nvSpPr>
        <p:spPr>
          <a:xfrm rot="-1152187">
            <a:off x="3579816" y="2790370"/>
            <a:ext cx="1825469" cy="0"/>
          </a:xfrm>
          <a:prstGeom prst="line">
            <a:avLst/>
          </a:prstGeom>
          <a:ln w="19050" cap="flat">
            <a:solidFill>
              <a:srgbClr val="C7C9D4"/>
            </a:solidFill>
            <a:prstDash val="solid"/>
            <a:headEnd type="none" w="sm" len="sm"/>
            <a:tailEnd type="none" w="sm" len="sm"/>
          </a:ln>
        </p:spPr>
      </p:sp>
      <p:sp>
        <p:nvSpPr>
          <p:cNvPr id="16" name="AutoShape 16"/>
          <p:cNvSpPr/>
          <p:nvPr/>
        </p:nvSpPr>
        <p:spPr>
          <a:xfrm rot="547097">
            <a:off x="3124981" y="2331640"/>
            <a:ext cx="2248487" cy="0"/>
          </a:xfrm>
          <a:prstGeom prst="line">
            <a:avLst/>
          </a:prstGeom>
          <a:ln w="19050" cap="flat">
            <a:solidFill>
              <a:srgbClr val="C7C9D4"/>
            </a:solidFill>
            <a:prstDash val="solid"/>
            <a:headEnd type="none" w="sm" len="sm"/>
            <a:tailEnd type="none" w="sm" len="sm"/>
          </a:ln>
        </p:spPr>
      </p:sp>
      <p:grpSp>
        <p:nvGrpSpPr>
          <p:cNvPr id="17" name="Group 17"/>
          <p:cNvGrpSpPr/>
          <p:nvPr/>
        </p:nvGrpSpPr>
        <p:grpSpPr>
          <a:xfrm>
            <a:off x="3379164" y="537400"/>
            <a:ext cx="1203047" cy="120304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D418E"/>
            </a:solidFill>
          </p:spPr>
        </p:sp>
      </p:grpSp>
      <p:sp>
        <p:nvSpPr>
          <p:cNvPr id="19" name="AutoShape 19"/>
          <p:cNvSpPr/>
          <p:nvPr/>
        </p:nvSpPr>
        <p:spPr>
          <a:xfrm rot="8083854">
            <a:off x="3630219" y="3239167"/>
            <a:ext cx="2028094" cy="0"/>
          </a:xfrm>
          <a:prstGeom prst="line">
            <a:avLst/>
          </a:prstGeom>
          <a:ln w="19050" cap="flat">
            <a:solidFill>
              <a:srgbClr val="C7C9D4"/>
            </a:solidFill>
            <a:prstDash val="solid"/>
            <a:headEnd type="none" w="sm" len="sm"/>
            <a:tailEnd type="none" w="sm" len="sm"/>
          </a:ln>
        </p:spPr>
      </p:sp>
      <p:grpSp>
        <p:nvGrpSpPr>
          <p:cNvPr id="20" name="Group 20"/>
          <p:cNvGrpSpPr/>
          <p:nvPr/>
        </p:nvGrpSpPr>
        <p:grpSpPr>
          <a:xfrm>
            <a:off x="4599376" y="1743338"/>
            <a:ext cx="1517109" cy="1517109"/>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2" name="Group 22"/>
          <p:cNvGrpSpPr/>
          <p:nvPr/>
        </p:nvGrpSpPr>
        <p:grpSpPr>
          <a:xfrm>
            <a:off x="7420083" y="1173416"/>
            <a:ext cx="548869" cy="548869"/>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D418E"/>
            </a:solidFill>
          </p:spPr>
        </p:sp>
      </p:grpSp>
      <p:grpSp>
        <p:nvGrpSpPr>
          <p:cNvPr id="24" name="Group 24"/>
          <p:cNvGrpSpPr/>
          <p:nvPr/>
        </p:nvGrpSpPr>
        <p:grpSpPr>
          <a:xfrm>
            <a:off x="6754500" y="2214550"/>
            <a:ext cx="352914" cy="352914"/>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6F3"/>
            </a:solidFill>
          </p:spPr>
        </p:sp>
      </p:grpSp>
      <p:grpSp>
        <p:nvGrpSpPr>
          <p:cNvPr id="26" name="Group 26"/>
          <p:cNvGrpSpPr/>
          <p:nvPr/>
        </p:nvGrpSpPr>
        <p:grpSpPr>
          <a:xfrm>
            <a:off x="5892514" y="3289291"/>
            <a:ext cx="479953" cy="479953"/>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DD"/>
            </a:solidFill>
          </p:spPr>
        </p:sp>
      </p:grpSp>
      <p:grpSp>
        <p:nvGrpSpPr>
          <p:cNvPr id="28" name="Group 28"/>
          <p:cNvGrpSpPr/>
          <p:nvPr/>
        </p:nvGrpSpPr>
        <p:grpSpPr>
          <a:xfrm>
            <a:off x="2899211" y="1911054"/>
            <a:ext cx="479953" cy="479953"/>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6F3"/>
            </a:solidFill>
          </p:spPr>
        </p:sp>
      </p:grpSp>
      <p:grpSp>
        <p:nvGrpSpPr>
          <p:cNvPr id="30" name="Group 30"/>
          <p:cNvGrpSpPr/>
          <p:nvPr/>
        </p:nvGrpSpPr>
        <p:grpSpPr>
          <a:xfrm>
            <a:off x="5004717" y="899054"/>
            <a:ext cx="352914" cy="352914"/>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6F3"/>
            </a:solidFill>
          </p:spPr>
        </p:sp>
      </p:grpSp>
      <p:grpSp>
        <p:nvGrpSpPr>
          <p:cNvPr id="32" name="Group 32"/>
          <p:cNvGrpSpPr/>
          <p:nvPr/>
        </p:nvGrpSpPr>
        <p:grpSpPr>
          <a:xfrm>
            <a:off x="3810348" y="3676950"/>
            <a:ext cx="397042" cy="397042"/>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D418E"/>
            </a:solidFill>
          </p:spPr>
        </p:sp>
      </p:grpSp>
      <p:grpSp>
        <p:nvGrpSpPr>
          <p:cNvPr id="34" name="Group 34"/>
          <p:cNvGrpSpPr>
            <a:grpSpLocks noChangeAspect="1"/>
          </p:cNvGrpSpPr>
          <p:nvPr/>
        </p:nvGrpSpPr>
        <p:grpSpPr>
          <a:xfrm>
            <a:off x="4603215" y="1741084"/>
            <a:ext cx="1521616" cy="1521616"/>
            <a:chOff x="0" y="0"/>
            <a:chExt cx="6355080" cy="6355080"/>
          </a:xfrm>
        </p:grpSpPr>
        <p:sp>
          <p:nvSpPr>
            <p:cNvPr id="35" name="Freeform 3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55960"/>
            </a:solidFill>
          </p:spPr>
        </p:sp>
      </p:grpSp>
      <p:grpSp>
        <p:nvGrpSpPr>
          <p:cNvPr id="36" name="Group 36"/>
          <p:cNvGrpSpPr/>
          <p:nvPr/>
        </p:nvGrpSpPr>
        <p:grpSpPr>
          <a:xfrm>
            <a:off x="6522070" y="2901545"/>
            <a:ext cx="1512302" cy="1512302"/>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D418E"/>
            </a:solidFill>
          </p:spPr>
        </p:sp>
      </p:grpSp>
      <p:grpSp>
        <p:nvGrpSpPr>
          <p:cNvPr id="38" name="Group 38"/>
          <p:cNvGrpSpPr/>
          <p:nvPr/>
        </p:nvGrpSpPr>
        <p:grpSpPr>
          <a:xfrm>
            <a:off x="4674764" y="3571975"/>
            <a:ext cx="1378518" cy="1378518"/>
            <a:chOff x="0" y="0"/>
            <a:chExt cx="6350000" cy="6350000"/>
          </a:xfrm>
        </p:grpSpPr>
        <p:sp>
          <p:nvSpPr>
            <p:cNvPr id="39" name="Freeform 3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6F3"/>
            </a:solidFill>
          </p:spPr>
        </p:sp>
      </p:grpSp>
      <p:sp>
        <p:nvSpPr>
          <p:cNvPr id="40" name="TextBox 40"/>
          <p:cNvSpPr txBox="1"/>
          <p:nvPr/>
        </p:nvSpPr>
        <p:spPr>
          <a:xfrm>
            <a:off x="5841456" y="699022"/>
            <a:ext cx="1338377" cy="243656"/>
          </a:xfrm>
          <a:prstGeom prst="rect">
            <a:avLst/>
          </a:prstGeom>
        </p:spPr>
        <p:txBody>
          <a:bodyPr wrap="square" lIns="0" tIns="0" rIns="0" bIns="0" rtlCol="0" anchor="t">
            <a:spAutoFit/>
          </a:bodyPr>
          <a:lstStyle/>
          <a:p>
            <a:pPr algn="ctr">
              <a:lnSpc>
                <a:spcPts val="1934"/>
              </a:lnSpc>
            </a:pPr>
            <a:r>
              <a:rPr lang="en-US" sz="1600" b="1">
                <a:solidFill>
                  <a:srgbClr val="FFFFFF"/>
                </a:solidFill>
                <a:latin typeface="Arial Narrow" panose="020B0604020202020204" pitchFamily="34" charset="0"/>
              </a:rPr>
              <a:t>COMMUNICATE</a:t>
            </a:r>
          </a:p>
        </p:txBody>
      </p:sp>
      <p:sp>
        <p:nvSpPr>
          <p:cNvPr id="41" name="TextBox 41"/>
          <p:cNvSpPr txBox="1"/>
          <p:nvPr/>
        </p:nvSpPr>
        <p:spPr>
          <a:xfrm>
            <a:off x="514353" y="1209938"/>
            <a:ext cx="2308615" cy="1091324"/>
          </a:xfrm>
          <a:prstGeom prst="rect">
            <a:avLst/>
          </a:prstGeom>
        </p:spPr>
        <p:txBody>
          <a:bodyPr lIns="0" tIns="0" rIns="0" bIns="0" rtlCol="0" anchor="t">
            <a:spAutoFit/>
          </a:bodyPr>
          <a:lstStyle/>
          <a:p>
            <a:pPr>
              <a:lnSpc>
                <a:spcPts val="2880"/>
              </a:lnSpc>
            </a:pPr>
            <a:r>
              <a:rPr lang="en-US" sz="2400" b="1">
                <a:solidFill>
                  <a:srgbClr val="000000"/>
                </a:solidFill>
                <a:latin typeface="Proxima Nova" panose="02000506030000020004" pitchFamily="2" charset="0"/>
              </a:rPr>
              <a:t>Defining Organizational Culture</a:t>
            </a:r>
          </a:p>
        </p:txBody>
      </p:sp>
      <p:sp>
        <p:nvSpPr>
          <p:cNvPr id="42" name="TextBox 42"/>
          <p:cNvSpPr txBox="1"/>
          <p:nvPr/>
        </p:nvSpPr>
        <p:spPr>
          <a:xfrm>
            <a:off x="4593650" y="2026237"/>
            <a:ext cx="1565897" cy="923330"/>
          </a:xfrm>
          <a:prstGeom prst="rect">
            <a:avLst/>
          </a:prstGeom>
        </p:spPr>
        <p:txBody>
          <a:bodyPr wrap="square" lIns="0" tIns="0" rIns="0" bIns="0" rtlCol="0" anchor="t">
            <a:spAutoFit/>
          </a:bodyPr>
          <a:lstStyle/>
          <a:p>
            <a:pPr algn="ctr"/>
            <a:r>
              <a:rPr lang="en-US" sz="2000" b="1">
                <a:solidFill>
                  <a:srgbClr val="555960"/>
                </a:solidFill>
                <a:latin typeface="Arial Narrow" panose="020B0604020202020204" pitchFamily="34" charset="0"/>
              </a:rPr>
              <a:t>HOW </a:t>
            </a:r>
            <a:br>
              <a:rPr lang="en-US" sz="2000" b="1">
                <a:solidFill>
                  <a:srgbClr val="555960"/>
                </a:solidFill>
                <a:latin typeface="Arial Narrow" panose="020B0604020202020204" pitchFamily="34" charset="0"/>
              </a:rPr>
            </a:br>
            <a:r>
              <a:rPr lang="en-US" sz="2000" b="1">
                <a:solidFill>
                  <a:srgbClr val="555960"/>
                </a:solidFill>
                <a:latin typeface="Arial Narrow" panose="020B0604020202020204" pitchFamily="34" charset="0"/>
              </a:rPr>
              <a:t>WE DO </a:t>
            </a:r>
            <a:br>
              <a:rPr lang="en-US" sz="2000" b="1">
                <a:solidFill>
                  <a:srgbClr val="555960"/>
                </a:solidFill>
                <a:latin typeface="Arial Narrow" panose="020B0604020202020204" pitchFamily="34" charset="0"/>
              </a:rPr>
            </a:br>
            <a:r>
              <a:rPr lang="en-US" sz="2000" b="1">
                <a:solidFill>
                  <a:srgbClr val="555960"/>
                </a:solidFill>
                <a:latin typeface="Arial Narrow" panose="020B0604020202020204" pitchFamily="34" charset="0"/>
              </a:rPr>
              <a:t>THINGS</a:t>
            </a:r>
          </a:p>
        </p:txBody>
      </p:sp>
      <p:sp>
        <p:nvSpPr>
          <p:cNvPr id="43" name="TextBox 43"/>
          <p:cNvSpPr txBox="1"/>
          <p:nvPr/>
        </p:nvSpPr>
        <p:spPr>
          <a:xfrm>
            <a:off x="6736095" y="3568669"/>
            <a:ext cx="1052674" cy="243656"/>
          </a:xfrm>
          <a:prstGeom prst="rect">
            <a:avLst/>
          </a:prstGeom>
        </p:spPr>
        <p:txBody>
          <a:bodyPr wrap="square" lIns="0" tIns="0" rIns="0" bIns="0" rtlCol="0" anchor="t">
            <a:spAutoFit/>
          </a:bodyPr>
          <a:lstStyle/>
          <a:p>
            <a:pPr algn="ctr">
              <a:lnSpc>
                <a:spcPts val="1934"/>
              </a:lnSpc>
            </a:pPr>
            <a:r>
              <a:rPr lang="en-US" sz="1600" b="1">
                <a:solidFill>
                  <a:srgbClr val="FFFFFF"/>
                </a:solidFill>
                <a:latin typeface="Arial Narrow" panose="020B0604020202020204" pitchFamily="34" charset="0"/>
              </a:rPr>
              <a:t>CELEBRATE</a:t>
            </a:r>
          </a:p>
        </p:txBody>
      </p:sp>
      <p:sp>
        <p:nvSpPr>
          <p:cNvPr id="44" name="TextBox 44"/>
          <p:cNvSpPr txBox="1"/>
          <p:nvPr/>
        </p:nvSpPr>
        <p:spPr>
          <a:xfrm>
            <a:off x="4722371" y="4064467"/>
            <a:ext cx="1283306" cy="487313"/>
          </a:xfrm>
          <a:prstGeom prst="rect">
            <a:avLst/>
          </a:prstGeom>
        </p:spPr>
        <p:txBody>
          <a:bodyPr lIns="0" tIns="0" rIns="0" bIns="0" rtlCol="0" anchor="t">
            <a:spAutoFit/>
          </a:bodyPr>
          <a:lstStyle/>
          <a:p>
            <a:pPr algn="ctr">
              <a:lnSpc>
                <a:spcPts val="1934"/>
              </a:lnSpc>
            </a:pPr>
            <a:r>
              <a:rPr lang="en-US" sz="1600" b="1">
                <a:solidFill>
                  <a:srgbClr val="FFFFFF"/>
                </a:solidFill>
                <a:latin typeface="Arial Narrow" panose="020B0604020202020204" pitchFamily="34" charset="0"/>
              </a:rPr>
              <a:t>REWARD &amp; RECOGNIZE</a:t>
            </a:r>
          </a:p>
        </p:txBody>
      </p:sp>
      <p:sp>
        <p:nvSpPr>
          <p:cNvPr id="45" name="TextBox 45"/>
          <p:cNvSpPr txBox="1"/>
          <p:nvPr/>
        </p:nvSpPr>
        <p:spPr>
          <a:xfrm>
            <a:off x="3491075" y="875892"/>
            <a:ext cx="960633" cy="487313"/>
          </a:xfrm>
          <a:prstGeom prst="rect">
            <a:avLst/>
          </a:prstGeom>
        </p:spPr>
        <p:txBody>
          <a:bodyPr wrap="square" lIns="0" tIns="0" rIns="0" bIns="0" rtlCol="0" anchor="t">
            <a:spAutoFit/>
          </a:bodyPr>
          <a:lstStyle/>
          <a:p>
            <a:pPr algn="ctr">
              <a:lnSpc>
                <a:spcPts val="1934"/>
              </a:lnSpc>
            </a:pPr>
            <a:r>
              <a:rPr lang="en-US" sz="1600" b="1">
                <a:solidFill>
                  <a:srgbClr val="FFFFFF"/>
                </a:solidFill>
                <a:latin typeface="Arial Narrow" panose="020B0604020202020204" pitchFamily="34" charset="0"/>
              </a:rPr>
              <a:t>MAKE</a:t>
            </a:r>
          </a:p>
          <a:p>
            <a:pPr algn="ctr">
              <a:lnSpc>
                <a:spcPts val="1934"/>
              </a:lnSpc>
            </a:pPr>
            <a:r>
              <a:rPr lang="en-US" sz="1600" b="1">
                <a:solidFill>
                  <a:srgbClr val="FFFFFF"/>
                </a:solidFill>
                <a:latin typeface="Arial Narrow" panose="020B0604020202020204" pitchFamily="34" charset="0"/>
              </a:rPr>
              <a:t>DECISIONS</a:t>
            </a:r>
          </a:p>
        </p:txBody>
      </p:sp>
      <p:grpSp>
        <p:nvGrpSpPr>
          <p:cNvPr id="46" name="Group 46"/>
          <p:cNvGrpSpPr/>
          <p:nvPr/>
        </p:nvGrpSpPr>
        <p:grpSpPr>
          <a:xfrm>
            <a:off x="3142100" y="2567464"/>
            <a:ext cx="1065291" cy="1065291"/>
            <a:chOff x="0" y="0"/>
            <a:chExt cx="6350000" cy="6350000"/>
          </a:xfrm>
        </p:grpSpPr>
        <p:sp>
          <p:nvSpPr>
            <p:cNvPr id="47" name="Freeform 4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DD"/>
            </a:solidFill>
          </p:spPr>
        </p:sp>
      </p:grpSp>
      <p:sp>
        <p:nvSpPr>
          <p:cNvPr id="48" name="TextBox 48"/>
          <p:cNvSpPr txBox="1"/>
          <p:nvPr/>
        </p:nvSpPr>
        <p:spPr>
          <a:xfrm>
            <a:off x="3296019" y="2959094"/>
            <a:ext cx="732000" cy="243656"/>
          </a:xfrm>
          <a:prstGeom prst="rect">
            <a:avLst/>
          </a:prstGeom>
        </p:spPr>
        <p:txBody>
          <a:bodyPr wrap="square" lIns="0" tIns="0" rIns="0" bIns="0" rtlCol="0" anchor="t">
            <a:spAutoFit/>
          </a:bodyPr>
          <a:lstStyle/>
          <a:p>
            <a:pPr algn="ctr">
              <a:lnSpc>
                <a:spcPts val="1934"/>
              </a:lnSpc>
            </a:pPr>
            <a:r>
              <a:rPr lang="en-US" sz="1600" b="1">
                <a:solidFill>
                  <a:srgbClr val="FFFFFF"/>
                </a:solidFill>
                <a:latin typeface="Arial Narrow" panose="020B0604020202020204" pitchFamily="34" charset="0"/>
              </a:rPr>
              <a:t>BEHAVE</a:t>
            </a:r>
          </a:p>
        </p:txBody>
      </p:sp>
      <p:pic>
        <p:nvPicPr>
          <p:cNvPr id="49" name="Picture 48" descr="Logo, company name&#10;&#10;Description automatically generated">
            <a:extLst>
              <a:ext uri="{FF2B5EF4-FFF2-40B4-BE49-F238E27FC236}">
                <a16:creationId xmlns:a16="http://schemas.microsoft.com/office/drawing/2014/main" id="{27F8CEE2-0842-39CC-6F6E-800D26CE093C}"/>
              </a:ext>
            </a:extLst>
          </p:cNvPr>
          <p:cNvPicPr>
            <a:picLocks noChangeAspect="1"/>
          </p:cNvPicPr>
          <p:nvPr/>
        </p:nvPicPr>
        <p:blipFill>
          <a:blip r:embed="rId5"/>
          <a:stretch>
            <a:fillRect/>
          </a:stretch>
        </p:blipFill>
        <p:spPr>
          <a:xfrm>
            <a:off x="385434" y="317664"/>
            <a:ext cx="1583828" cy="5656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23878" y="1208646"/>
            <a:ext cx="4154627" cy="352425"/>
          </a:xfrm>
          <a:prstGeom prst="rect">
            <a:avLst/>
          </a:prstGeom>
        </p:spPr>
        <p:txBody>
          <a:bodyPr lIns="0" tIns="0" rIns="0" bIns="0" rtlCol="0" anchor="t">
            <a:spAutoFit/>
          </a:bodyPr>
          <a:lstStyle/>
          <a:p>
            <a:pPr>
              <a:lnSpc>
                <a:spcPts val="2880"/>
              </a:lnSpc>
            </a:pPr>
            <a:r>
              <a:rPr lang="en-US" sz="2400" b="1">
                <a:solidFill>
                  <a:srgbClr val="000000"/>
                </a:solidFill>
                <a:latin typeface="Proxima Nova" panose="02000506030000020004" pitchFamily="2" charset="0"/>
              </a:rPr>
              <a:t>Being intentional with culture </a:t>
            </a:r>
          </a:p>
        </p:txBody>
      </p:sp>
      <p:pic>
        <p:nvPicPr>
          <p:cNvPr id="4" name="Picture 4"/>
          <p:cNvPicPr>
            <a:picLocks noChangeAspect="1"/>
          </p:cNvPicPr>
          <p:nvPr/>
        </p:nvPicPr>
        <p:blipFill>
          <a:blip r:embed="rId3">
            <a:alphaModFix amt="9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544826" y="433616"/>
            <a:ext cx="2403902" cy="1315590"/>
          </a:xfrm>
          <a:prstGeom prst="rect">
            <a:avLst/>
          </a:prstGeom>
        </p:spPr>
      </p:pic>
      <p:sp>
        <p:nvSpPr>
          <p:cNvPr id="5" name="AutoShape 5"/>
          <p:cNvSpPr/>
          <p:nvPr/>
        </p:nvSpPr>
        <p:spPr>
          <a:xfrm>
            <a:off x="6527702" y="-2"/>
            <a:ext cx="2616298" cy="5143500"/>
          </a:xfrm>
          <a:prstGeom prst="rect">
            <a:avLst/>
          </a:prstGeom>
          <a:solidFill>
            <a:srgbClr val="0085DD"/>
          </a:solidFill>
        </p:spPr>
      </p:sp>
      <p:sp>
        <p:nvSpPr>
          <p:cNvPr id="6" name="TextBox 6"/>
          <p:cNvSpPr txBox="1"/>
          <p:nvPr/>
        </p:nvSpPr>
        <p:spPr>
          <a:xfrm>
            <a:off x="514350" y="1779589"/>
            <a:ext cx="3980537" cy="256480"/>
          </a:xfrm>
          <a:prstGeom prst="rect">
            <a:avLst/>
          </a:prstGeom>
        </p:spPr>
        <p:txBody>
          <a:bodyPr lIns="0" tIns="0" rIns="0" bIns="0" rtlCol="0" anchor="t">
            <a:spAutoFit/>
          </a:bodyPr>
          <a:lstStyle/>
          <a:p>
            <a:pPr marL="367029" lvl="1" indent="-183514" algn="l">
              <a:lnSpc>
                <a:spcPts val="2039"/>
              </a:lnSpc>
              <a:buFont typeface="Arial"/>
              <a:buChar char="•"/>
            </a:pPr>
            <a:r>
              <a:rPr lang="en-US" sz="1699">
                <a:solidFill>
                  <a:srgbClr val="000000"/>
                </a:solidFill>
                <a:latin typeface="Proxima Nova" panose="02000506030000020004" pitchFamily="2" charset="0"/>
              </a:rPr>
              <a:t>Every organization has a culture</a:t>
            </a:r>
          </a:p>
        </p:txBody>
      </p:sp>
      <p:sp>
        <p:nvSpPr>
          <p:cNvPr id="7" name="TextBox 7"/>
          <p:cNvSpPr txBox="1"/>
          <p:nvPr/>
        </p:nvSpPr>
        <p:spPr>
          <a:xfrm>
            <a:off x="514350" y="2254587"/>
            <a:ext cx="3634339" cy="514350"/>
          </a:xfrm>
          <a:prstGeom prst="rect">
            <a:avLst/>
          </a:prstGeom>
        </p:spPr>
        <p:txBody>
          <a:bodyPr lIns="0" tIns="0" rIns="0" bIns="0" rtlCol="0" anchor="t">
            <a:spAutoFit/>
          </a:bodyPr>
          <a:lstStyle/>
          <a:p>
            <a:pPr marL="367029" lvl="1" indent="-183514" algn="l">
              <a:lnSpc>
                <a:spcPts val="2039"/>
              </a:lnSpc>
              <a:buFont typeface="Arial"/>
              <a:buChar char="•"/>
            </a:pPr>
            <a:r>
              <a:rPr lang="en-US" sz="1699">
                <a:solidFill>
                  <a:srgbClr val="000000"/>
                </a:solidFill>
                <a:latin typeface="Proxima Nova" panose="02000506030000020004" pitchFamily="2" charset="0"/>
              </a:rPr>
              <a:t>If you are not shaping it, someone or something else is</a:t>
            </a:r>
          </a:p>
        </p:txBody>
      </p:sp>
      <p:sp>
        <p:nvSpPr>
          <p:cNvPr id="8" name="TextBox 8"/>
          <p:cNvSpPr txBox="1"/>
          <p:nvPr/>
        </p:nvSpPr>
        <p:spPr>
          <a:xfrm>
            <a:off x="514350" y="2959437"/>
            <a:ext cx="4112423" cy="771426"/>
          </a:xfrm>
          <a:prstGeom prst="rect">
            <a:avLst/>
          </a:prstGeom>
        </p:spPr>
        <p:txBody>
          <a:bodyPr lIns="0" tIns="0" rIns="0" bIns="0" rtlCol="0" anchor="t">
            <a:spAutoFit/>
          </a:bodyPr>
          <a:lstStyle/>
          <a:p>
            <a:pPr marL="367029" lvl="1" indent="-183514" algn="l">
              <a:lnSpc>
                <a:spcPts val="2039"/>
              </a:lnSpc>
              <a:buFont typeface="Arial"/>
              <a:buChar char="•"/>
            </a:pPr>
            <a:r>
              <a:rPr lang="en-US" sz="1699">
                <a:solidFill>
                  <a:srgbClr val="000000"/>
                </a:solidFill>
                <a:latin typeface="Proxima Nova" panose="02000506030000020004" pitchFamily="2" charset="0"/>
              </a:rPr>
              <a:t>Your culture is not benefiting your organization if it is not strengthening employee engagement</a:t>
            </a:r>
          </a:p>
        </p:txBody>
      </p:sp>
      <p:pic>
        <p:nvPicPr>
          <p:cNvPr id="9" name="Picture 8" descr="Logo, company name&#10;&#10;Description automatically generated">
            <a:extLst>
              <a:ext uri="{FF2B5EF4-FFF2-40B4-BE49-F238E27FC236}">
                <a16:creationId xmlns:a16="http://schemas.microsoft.com/office/drawing/2014/main" id="{2C32CECA-B33C-333B-572D-10BB2A3EF8FC}"/>
              </a:ext>
            </a:extLst>
          </p:cNvPr>
          <p:cNvPicPr>
            <a:picLocks noChangeAspect="1"/>
          </p:cNvPicPr>
          <p:nvPr/>
        </p:nvPicPr>
        <p:blipFill>
          <a:blip r:embed="rId5"/>
          <a:stretch>
            <a:fillRect/>
          </a:stretch>
        </p:blipFill>
        <p:spPr>
          <a:xfrm>
            <a:off x="385434" y="317664"/>
            <a:ext cx="1583828" cy="5656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580363" y="4301251"/>
            <a:ext cx="1278558" cy="205377"/>
          </a:xfrm>
          <a:prstGeom prst="rect">
            <a:avLst/>
          </a:prstGeom>
        </p:spPr>
        <p:txBody>
          <a:bodyPr lIns="0" tIns="0" rIns="0" bIns="0" rtlCol="0" anchor="t">
            <a:spAutoFit/>
          </a:bodyPr>
          <a:lstStyle/>
          <a:p>
            <a:pPr algn="ctr">
              <a:lnSpc>
                <a:spcPts val="1620"/>
              </a:lnSpc>
            </a:pPr>
            <a:r>
              <a:rPr lang="en-US" sz="1800">
                <a:solidFill>
                  <a:srgbClr val="FFFFFF"/>
                </a:solidFill>
                <a:latin typeface="Proxima Nova" panose="02000506030000020004" pitchFamily="2" charset="0"/>
              </a:rPr>
              <a:t>23%</a:t>
            </a:r>
          </a:p>
        </p:txBody>
      </p:sp>
      <p:sp>
        <p:nvSpPr>
          <p:cNvPr id="20" name="TextBox 20"/>
          <p:cNvSpPr txBox="1"/>
          <p:nvPr/>
        </p:nvSpPr>
        <p:spPr>
          <a:xfrm>
            <a:off x="4147039" y="4301251"/>
            <a:ext cx="2322370" cy="205377"/>
          </a:xfrm>
          <a:prstGeom prst="rect">
            <a:avLst/>
          </a:prstGeom>
        </p:spPr>
        <p:txBody>
          <a:bodyPr lIns="0" tIns="0" rIns="0" bIns="0" rtlCol="0" anchor="t">
            <a:spAutoFit/>
          </a:bodyPr>
          <a:lstStyle/>
          <a:p>
            <a:pPr algn="ctr">
              <a:lnSpc>
                <a:spcPts val="1620"/>
              </a:lnSpc>
            </a:pPr>
            <a:r>
              <a:rPr lang="en-US" sz="1800">
                <a:solidFill>
                  <a:srgbClr val="FFFFFF"/>
                </a:solidFill>
                <a:latin typeface="Proxima Nova" panose="02000506030000020004" pitchFamily="2" charset="0"/>
              </a:rPr>
              <a:t>42%</a:t>
            </a:r>
          </a:p>
        </p:txBody>
      </p:sp>
      <p:sp>
        <p:nvSpPr>
          <p:cNvPr id="23" name="AutoShape 23"/>
          <p:cNvSpPr/>
          <p:nvPr/>
        </p:nvSpPr>
        <p:spPr>
          <a:xfrm>
            <a:off x="8309511" y="-2"/>
            <a:ext cx="834489" cy="5143500"/>
          </a:xfrm>
          <a:prstGeom prst="rect">
            <a:avLst/>
          </a:prstGeom>
          <a:solidFill>
            <a:srgbClr val="0085DD"/>
          </a:solidFill>
        </p:spPr>
      </p:sp>
      <p:pic>
        <p:nvPicPr>
          <p:cNvPr id="24" name="Picture 24"/>
          <p:cNvPicPr>
            <a:picLocks noChangeAspect="1"/>
          </p:cNvPicPr>
          <p:nvPr/>
        </p:nvPicPr>
        <p:blipFill>
          <a:blip r:embed="rId3" cstate="screen">
            <a:alphaModFix amt="7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312377" y="218771"/>
            <a:ext cx="1994268" cy="1994268"/>
          </a:xfrm>
          <a:prstGeom prst="rect">
            <a:avLst/>
          </a:prstGeom>
        </p:spPr>
      </p:pic>
      <p:pic>
        <p:nvPicPr>
          <p:cNvPr id="25" name="Picture 24" descr="Logo, company name&#10;&#10;Description automatically generated">
            <a:extLst>
              <a:ext uri="{FF2B5EF4-FFF2-40B4-BE49-F238E27FC236}">
                <a16:creationId xmlns:a16="http://schemas.microsoft.com/office/drawing/2014/main" id="{D44B9508-F906-08BC-0198-BFFF65245070}"/>
              </a:ext>
            </a:extLst>
          </p:cNvPr>
          <p:cNvPicPr>
            <a:picLocks noChangeAspect="1"/>
          </p:cNvPicPr>
          <p:nvPr/>
        </p:nvPicPr>
        <p:blipFill>
          <a:blip r:embed="rId5"/>
          <a:stretch>
            <a:fillRect/>
          </a:stretch>
        </p:blipFill>
        <p:spPr>
          <a:xfrm>
            <a:off x="385434" y="317664"/>
            <a:ext cx="1583828" cy="565653"/>
          </a:xfrm>
          <a:prstGeom prst="rect">
            <a:avLst/>
          </a:prstGeom>
        </p:spPr>
      </p:pic>
      <p:sp>
        <p:nvSpPr>
          <p:cNvPr id="26" name="TextBox 2">
            <a:extLst>
              <a:ext uri="{FF2B5EF4-FFF2-40B4-BE49-F238E27FC236}">
                <a16:creationId xmlns:a16="http://schemas.microsoft.com/office/drawing/2014/main" id="{AAD14C67-D312-4E8D-AC32-FE1F2C45C9D6}"/>
              </a:ext>
            </a:extLst>
          </p:cNvPr>
          <p:cNvSpPr txBox="1"/>
          <p:nvPr/>
        </p:nvSpPr>
        <p:spPr>
          <a:xfrm>
            <a:off x="486999" y="1114010"/>
            <a:ext cx="6285346" cy="614912"/>
          </a:xfrm>
          <a:prstGeom prst="rect">
            <a:avLst/>
          </a:prstGeom>
        </p:spPr>
        <p:txBody>
          <a:bodyPr wrap="square" lIns="0" tIns="0" rIns="0" bIns="0" rtlCol="0" anchor="t">
            <a:spAutoFit/>
          </a:bodyPr>
          <a:lstStyle/>
          <a:p>
            <a:pPr>
              <a:lnSpc>
                <a:spcPts val="2520"/>
              </a:lnSpc>
            </a:pPr>
            <a:r>
              <a:rPr lang="en-US" sz="1900" b="1">
                <a:solidFill>
                  <a:srgbClr val="000000"/>
                </a:solidFill>
                <a:latin typeface="Arial Narrow" panose="020B0604020202020204" pitchFamily="34" charset="0"/>
              </a:rPr>
              <a:t>In which of the following aspects of your workplace do you experience your organization's culture most strongly? </a:t>
            </a:r>
          </a:p>
        </p:txBody>
      </p:sp>
      <p:grpSp>
        <p:nvGrpSpPr>
          <p:cNvPr id="27" name="Group 7">
            <a:extLst>
              <a:ext uri="{FF2B5EF4-FFF2-40B4-BE49-F238E27FC236}">
                <a16:creationId xmlns:a16="http://schemas.microsoft.com/office/drawing/2014/main" id="{CB7FC3AC-F32C-4992-8FDF-1D314C5C931F}"/>
              </a:ext>
            </a:extLst>
          </p:cNvPr>
          <p:cNvGrpSpPr/>
          <p:nvPr/>
        </p:nvGrpSpPr>
        <p:grpSpPr>
          <a:xfrm>
            <a:off x="474298" y="2229264"/>
            <a:ext cx="6976653" cy="1615633"/>
            <a:chOff x="-707309" y="-24433"/>
            <a:chExt cx="9302204" cy="2154177"/>
          </a:xfrm>
        </p:grpSpPr>
        <p:sp>
          <p:nvSpPr>
            <p:cNvPr id="28" name="TextBox 8">
              <a:extLst>
                <a:ext uri="{FF2B5EF4-FFF2-40B4-BE49-F238E27FC236}">
                  <a16:creationId xmlns:a16="http://schemas.microsoft.com/office/drawing/2014/main" id="{9D04CBFD-8264-4610-B842-1EDFD9224606}"/>
                </a:ext>
              </a:extLst>
            </p:cNvPr>
            <p:cNvSpPr txBox="1"/>
            <p:nvPr/>
          </p:nvSpPr>
          <p:spPr>
            <a:xfrm>
              <a:off x="3740792" y="1775052"/>
              <a:ext cx="138762" cy="354692"/>
            </a:xfrm>
            <a:prstGeom prst="rect">
              <a:avLst/>
            </a:prstGeom>
          </p:spPr>
          <p:txBody>
            <a:bodyPr lIns="0" tIns="0" rIns="0" bIns="0" rtlCol="0" anchor="t">
              <a:spAutoFit/>
            </a:bodyPr>
            <a:lstStyle/>
            <a:p>
              <a:pPr algn="ctr">
                <a:lnSpc>
                  <a:spcPts val="2240"/>
                </a:lnSpc>
              </a:pPr>
              <a:endParaRPr lang="en-US" sz="1600">
                <a:solidFill>
                  <a:srgbClr val="000000"/>
                </a:solidFill>
                <a:latin typeface="Arial Narrow" panose="020B0604020202020204" pitchFamily="34" charset="0"/>
              </a:endParaRPr>
            </a:p>
          </p:txBody>
        </p:sp>
        <p:sp>
          <p:nvSpPr>
            <p:cNvPr id="29" name="TextBox 9">
              <a:extLst>
                <a:ext uri="{FF2B5EF4-FFF2-40B4-BE49-F238E27FC236}">
                  <a16:creationId xmlns:a16="http://schemas.microsoft.com/office/drawing/2014/main" id="{47A4595B-E221-4EA8-985D-EC67A41852FE}"/>
                </a:ext>
              </a:extLst>
            </p:cNvPr>
            <p:cNvSpPr txBox="1"/>
            <p:nvPr/>
          </p:nvSpPr>
          <p:spPr>
            <a:xfrm>
              <a:off x="5224114" y="1775052"/>
              <a:ext cx="271263" cy="354692"/>
            </a:xfrm>
            <a:prstGeom prst="rect">
              <a:avLst/>
            </a:prstGeom>
          </p:spPr>
          <p:txBody>
            <a:bodyPr lIns="0" tIns="0" rIns="0" bIns="0" rtlCol="0" anchor="t">
              <a:spAutoFit/>
            </a:bodyPr>
            <a:lstStyle/>
            <a:p>
              <a:pPr algn="ctr">
                <a:lnSpc>
                  <a:spcPts val="2240"/>
                </a:lnSpc>
              </a:pPr>
              <a:endParaRPr lang="en-US" sz="1600">
                <a:solidFill>
                  <a:srgbClr val="000000"/>
                </a:solidFill>
                <a:latin typeface="Arial Narrow" panose="020B0604020202020204" pitchFamily="34" charset="0"/>
              </a:endParaRPr>
            </a:p>
          </p:txBody>
        </p:sp>
        <p:sp>
          <p:nvSpPr>
            <p:cNvPr id="30" name="TextBox 10">
              <a:extLst>
                <a:ext uri="{FF2B5EF4-FFF2-40B4-BE49-F238E27FC236}">
                  <a16:creationId xmlns:a16="http://schemas.microsoft.com/office/drawing/2014/main" id="{C712AC66-9020-494F-8E90-5DC5F096C5E9}"/>
                </a:ext>
              </a:extLst>
            </p:cNvPr>
            <p:cNvSpPr txBox="1"/>
            <p:nvPr/>
          </p:nvSpPr>
          <p:spPr>
            <a:xfrm>
              <a:off x="6777377" y="1775052"/>
              <a:ext cx="263881" cy="354692"/>
            </a:xfrm>
            <a:prstGeom prst="rect">
              <a:avLst/>
            </a:prstGeom>
          </p:spPr>
          <p:txBody>
            <a:bodyPr lIns="0" tIns="0" rIns="0" bIns="0" rtlCol="0" anchor="t">
              <a:spAutoFit/>
            </a:bodyPr>
            <a:lstStyle/>
            <a:p>
              <a:pPr algn="ctr">
                <a:lnSpc>
                  <a:spcPts val="2240"/>
                </a:lnSpc>
              </a:pPr>
              <a:endParaRPr lang="en-US" sz="1600">
                <a:solidFill>
                  <a:srgbClr val="000000"/>
                </a:solidFill>
                <a:latin typeface="Arial Narrow" panose="020B0604020202020204" pitchFamily="34" charset="0"/>
              </a:endParaRPr>
            </a:p>
          </p:txBody>
        </p:sp>
        <p:sp>
          <p:nvSpPr>
            <p:cNvPr id="31" name="TextBox 11">
              <a:extLst>
                <a:ext uri="{FF2B5EF4-FFF2-40B4-BE49-F238E27FC236}">
                  <a16:creationId xmlns:a16="http://schemas.microsoft.com/office/drawing/2014/main" id="{0C6AF496-E39D-4F5E-9835-D8F6D0AACBCC}"/>
                </a:ext>
              </a:extLst>
            </p:cNvPr>
            <p:cNvSpPr txBox="1"/>
            <p:nvPr/>
          </p:nvSpPr>
          <p:spPr>
            <a:xfrm>
              <a:off x="8322885" y="1775052"/>
              <a:ext cx="272010" cy="354692"/>
            </a:xfrm>
            <a:prstGeom prst="rect">
              <a:avLst/>
            </a:prstGeom>
          </p:spPr>
          <p:txBody>
            <a:bodyPr lIns="0" tIns="0" rIns="0" bIns="0" rtlCol="0" anchor="t">
              <a:spAutoFit/>
            </a:bodyPr>
            <a:lstStyle/>
            <a:p>
              <a:pPr algn="ctr">
                <a:lnSpc>
                  <a:spcPts val="2240"/>
                </a:lnSpc>
              </a:pPr>
              <a:endParaRPr lang="en-US" sz="1600">
                <a:solidFill>
                  <a:srgbClr val="000000"/>
                </a:solidFill>
                <a:latin typeface="Arial Narrow" panose="020B0604020202020204" pitchFamily="34" charset="0"/>
              </a:endParaRPr>
            </a:p>
          </p:txBody>
        </p:sp>
        <p:sp>
          <p:nvSpPr>
            <p:cNvPr id="32" name="TextBox 12">
              <a:extLst>
                <a:ext uri="{FF2B5EF4-FFF2-40B4-BE49-F238E27FC236}">
                  <a16:creationId xmlns:a16="http://schemas.microsoft.com/office/drawing/2014/main" id="{3B2B29DD-430D-46B9-BBA8-01A5A5B71E35}"/>
                </a:ext>
              </a:extLst>
            </p:cNvPr>
            <p:cNvSpPr txBox="1"/>
            <p:nvPr/>
          </p:nvSpPr>
          <p:spPr>
            <a:xfrm>
              <a:off x="143138" y="-24433"/>
              <a:ext cx="3531571" cy="350780"/>
            </a:xfrm>
            <a:prstGeom prst="rect">
              <a:avLst/>
            </a:prstGeom>
          </p:spPr>
          <p:txBody>
            <a:bodyPr wrap="square" lIns="0" tIns="0" rIns="0" bIns="0" rtlCol="0" anchor="t">
              <a:spAutoFit/>
            </a:bodyPr>
            <a:lstStyle/>
            <a:p>
              <a:pPr algn="r">
                <a:lnSpc>
                  <a:spcPts val="2240"/>
                </a:lnSpc>
              </a:pPr>
              <a:r>
                <a:rPr lang="en-US">
                  <a:solidFill>
                    <a:srgbClr val="000000"/>
                  </a:solidFill>
                  <a:latin typeface="Arial Narrow" panose="020B0604020202020204" pitchFamily="34" charset="0"/>
                </a:rPr>
                <a:t>Mission or values statement </a:t>
              </a:r>
            </a:p>
          </p:txBody>
        </p:sp>
        <p:sp>
          <p:nvSpPr>
            <p:cNvPr id="33" name="TextBox 13">
              <a:extLst>
                <a:ext uri="{FF2B5EF4-FFF2-40B4-BE49-F238E27FC236}">
                  <a16:creationId xmlns:a16="http://schemas.microsoft.com/office/drawing/2014/main" id="{F4FE8164-374E-4013-BCFD-5CED0D6B82BA}"/>
                </a:ext>
              </a:extLst>
            </p:cNvPr>
            <p:cNvSpPr txBox="1"/>
            <p:nvPr/>
          </p:nvSpPr>
          <p:spPr>
            <a:xfrm>
              <a:off x="-199309" y="420154"/>
              <a:ext cx="3874015" cy="350780"/>
            </a:xfrm>
            <a:prstGeom prst="rect">
              <a:avLst/>
            </a:prstGeom>
          </p:spPr>
          <p:txBody>
            <a:bodyPr wrap="square" lIns="0" tIns="0" rIns="0" bIns="0" rtlCol="0" anchor="t">
              <a:spAutoFit/>
            </a:bodyPr>
            <a:lstStyle/>
            <a:p>
              <a:pPr algn="r">
                <a:lnSpc>
                  <a:spcPts val="2240"/>
                </a:lnSpc>
              </a:pPr>
              <a:r>
                <a:rPr lang="en-US">
                  <a:solidFill>
                    <a:srgbClr val="000000"/>
                  </a:solidFill>
                  <a:latin typeface="Arial Narrow" panose="020B0604020202020204" pitchFamily="34" charset="0"/>
                </a:rPr>
                <a:t>Recognition or celebrations </a:t>
              </a:r>
            </a:p>
          </p:txBody>
        </p:sp>
        <p:sp>
          <p:nvSpPr>
            <p:cNvPr id="34" name="TextBox 14">
              <a:extLst>
                <a:ext uri="{FF2B5EF4-FFF2-40B4-BE49-F238E27FC236}">
                  <a16:creationId xmlns:a16="http://schemas.microsoft.com/office/drawing/2014/main" id="{6411E6E0-DDD5-4110-941D-FD71E7E3633A}"/>
                </a:ext>
              </a:extLst>
            </p:cNvPr>
            <p:cNvSpPr txBox="1"/>
            <p:nvPr/>
          </p:nvSpPr>
          <p:spPr>
            <a:xfrm>
              <a:off x="-707309" y="864740"/>
              <a:ext cx="4382015" cy="350780"/>
            </a:xfrm>
            <a:prstGeom prst="rect">
              <a:avLst/>
            </a:prstGeom>
          </p:spPr>
          <p:txBody>
            <a:bodyPr wrap="square" lIns="0" tIns="0" rIns="0" bIns="0" rtlCol="0" anchor="t">
              <a:spAutoFit/>
            </a:bodyPr>
            <a:lstStyle/>
            <a:p>
              <a:pPr algn="r">
                <a:lnSpc>
                  <a:spcPts val="2240"/>
                </a:lnSpc>
              </a:pPr>
              <a:r>
                <a:rPr lang="en-US">
                  <a:solidFill>
                    <a:srgbClr val="000000"/>
                  </a:solidFill>
                  <a:latin typeface="Arial Narrow" panose="020B0604020202020204" pitchFamily="34" charset="0"/>
                </a:rPr>
                <a:t>Approach to employee performance </a:t>
              </a:r>
            </a:p>
          </p:txBody>
        </p:sp>
        <p:grpSp>
          <p:nvGrpSpPr>
            <p:cNvPr id="35" name="Group 15">
              <a:extLst>
                <a:ext uri="{FF2B5EF4-FFF2-40B4-BE49-F238E27FC236}">
                  <a16:creationId xmlns:a16="http://schemas.microsoft.com/office/drawing/2014/main" id="{1344A295-1A0B-4522-9A07-1033381D3D7F}"/>
                </a:ext>
              </a:extLst>
            </p:cNvPr>
            <p:cNvGrpSpPr>
              <a:grpSpLocks noChangeAspect="1"/>
            </p:cNvGrpSpPr>
            <p:nvPr/>
          </p:nvGrpSpPr>
          <p:grpSpPr>
            <a:xfrm>
              <a:off x="3810173" y="0"/>
              <a:ext cx="4189826" cy="1233098"/>
              <a:chOff x="0" y="0"/>
              <a:chExt cx="4448841" cy="1309329"/>
            </a:xfrm>
          </p:grpSpPr>
          <p:sp>
            <p:nvSpPr>
              <p:cNvPr id="36" name="Freeform 16">
                <a:extLst>
                  <a:ext uri="{FF2B5EF4-FFF2-40B4-BE49-F238E27FC236}">
                    <a16:creationId xmlns:a16="http://schemas.microsoft.com/office/drawing/2014/main" id="{BF28C2BD-D951-4B5B-BC3F-9133F1C7E83E}"/>
                  </a:ext>
                </a:extLst>
              </p:cNvPr>
              <p:cNvSpPr/>
              <p:nvPr/>
            </p:nvSpPr>
            <p:spPr>
              <a:xfrm>
                <a:off x="0" y="0"/>
                <a:ext cx="4448841" cy="365187"/>
              </a:xfrm>
              <a:custGeom>
                <a:avLst/>
                <a:gdLst/>
                <a:ahLst/>
                <a:cxnLst/>
                <a:rect l="l" t="t" r="r" b="b"/>
                <a:pathLst>
                  <a:path w="4448841" h="365187">
                    <a:moveTo>
                      <a:pt x="0" y="0"/>
                    </a:moveTo>
                    <a:lnTo>
                      <a:pt x="4419626" y="0"/>
                    </a:lnTo>
                    <a:lnTo>
                      <a:pt x="4419626" y="0"/>
                    </a:lnTo>
                    <a:cubicBezTo>
                      <a:pt x="4435761" y="0"/>
                      <a:pt x="4448841" y="13080"/>
                      <a:pt x="4448841" y="29215"/>
                    </a:cubicBezTo>
                    <a:lnTo>
                      <a:pt x="4448841" y="335972"/>
                    </a:lnTo>
                    <a:cubicBezTo>
                      <a:pt x="4448841" y="352107"/>
                      <a:pt x="4435761" y="365187"/>
                      <a:pt x="4419626" y="365187"/>
                    </a:cubicBezTo>
                    <a:lnTo>
                      <a:pt x="0" y="365187"/>
                    </a:lnTo>
                    <a:close/>
                  </a:path>
                </a:pathLst>
              </a:custGeom>
              <a:solidFill>
                <a:srgbClr val="1D418E"/>
              </a:solidFill>
            </p:spPr>
          </p:sp>
          <p:sp>
            <p:nvSpPr>
              <p:cNvPr id="37" name="Freeform 17">
                <a:extLst>
                  <a:ext uri="{FF2B5EF4-FFF2-40B4-BE49-F238E27FC236}">
                    <a16:creationId xmlns:a16="http://schemas.microsoft.com/office/drawing/2014/main" id="{0954AE21-E742-4C98-8118-69D624607172}"/>
                  </a:ext>
                </a:extLst>
              </p:cNvPr>
              <p:cNvSpPr/>
              <p:nvPr/>
            </p:nvSpPr>
            <p:spPr>
              <a:xfrm>
                <a:off x="0" y="472071"/>
                <a:ext cx="4366573" cy="365187"/>
              </a:xfrm>
              <a:custGeom>
                <a:avLst/>
                <a:gdLst/>
                <a:ahLst/>
                <a:cxnLst/>
                <a:rect l="l" t="t" r="r" b="b"/>
                <a:pathLst>
                  <a:path w="4366573" h="365187">
                    <a:moveTo>
                      <a:pt x="0" y="0"/>
                    </a:moveTo>
                    <a:lnTo>
                      <a:pt x="4337358" y="0"/>
                    </a:lnTo>
                    <a:cubicBezTo>
                      <a:pt x="4353493" y="0"/>
                      <a:pt x="4366573" y="13080"/>
                      <a:pt x="4366573" y="29215"/>
                    </a:cubicBezTo>
                    <a:lnTo>
                      <a:pt x="4366573" y="335972"/>
                    </a:lnTo>
                    <a:cubicBezTo>
                      <a:pt x="4366573" y="352107"/>
                      <a:pt x="4353493" y="365187"/>
                      <a:pt x="4337358" y="365187"/>
                    </a:cubicBezTo>
                    <a:lnTo>
                      <a:pt x="0" y="365187"/>
                    </a:lnTo>
                    <a:close/>
                  </a:path>
                </a:pathLst>
              </a:custGeom>
              <a:solidFill>
                <a:srgbClr val="1D418E"/>
              </a:solidFill>
            </p:spPr>
          </p:sp>
          <p:sp>
            <p:nvSpPr>
              <p:cNvPr id="38" name="Freeform 18">
                <a:extLst>
                  <a:ext uri="{FF2B5EF4-FFF2-40B4-BE49-F238E27FC236}">
                    <a16:creationId xmlns:a16="http://schemas.microsoft.com/office/drawing/2014/main" id="{2FB8EE3F-8DDD-4F72-AAF2-87FE5B69C3C6}"/>
                  </a:ext>
                </a:extLst>
              </p:cNvPr>
              <p:cNvSpPr/>
              <p:nvPr/>
            </p:nvSpPr>
            <p:spPr>
              <a:xfrm>
                <a:off x="0" y="944142"/>
                <a:ext cx="4119768" cy="365187"/>
              </a:xfrm>
              <a:custGeom>
                <a:avLst/>
                <a:gdLst/>
                <a:ahLst/>
                <a:cxnLst/>
                <a:rect l="l" t="t" r="r" b="b"/>
                <a:pathLst>
                  <a:path w="4119768" h="365187">
                    <a:moveTo>
                      <a:pt x="0" y="0"/>
                    </a:moveTo>
                    <a:lnTo>
                      <a:pt x="4090553" y="0"/>
                    </a:lnTo>
                    <a:cubicBezTo>
                      <a:pt x="4106688" y="0"/>
                      <a:pt x="4119768" y="13080"/>
                      <a:pt x="4119768" y="29215"/>
                    </a:cubicBezTo>
                    <a:lnTo>
                      <a:pt x="4119768" y="335972"/>
                    </a:lnTo>
                    <a:cubicBezTo>
                      <a:pt x="4119768" y="352107"/>
                      <a:pt x="4106688" y="365187"/>
                      <a:pt x="4090553" y="365187"/>
                    </a:cubicBezTo>
                    <a:lnTo>
                      <a:pt x="0" y="365187"/>
                    </a:lnTo>
                    <a:close/>
                  </a:path>
                </a:pathLst>
              </a:custGeom>
              <a:solidFill>
                <a:srgbClr val="1D418E"/>
              </a:solidFill>
            </p:spPr>
          </p:sp>
        </p:grpSp>
      </p:grpSp>
      <p:sp>
        <p:nvSpPr>
          <p:cNvPr id="39" name="TextBox 22">
            <a:extLst>
              <a:ext uri="{FF2B5EF4-FFF2-40B4-BE49-F238E27FC236}">
                <a16:creationId xmlns:a16="http://schemas.microsoft.com/office/drawing/2014/main" id="{AE2DDBDD-05ED-496E-9DF2-E10C437BC3B0}"/>
              </a:ext>
            </a:extLst>
          </p:cNvPr>
          <p:cNvSpPr txBox="1"/>
          <p:nvPr/>
        </p:nvSpPr>
        <p:spPr>
          <a:xfrm>
            <a:off x="1401229" y="1958569"/>
            <a:ext cx="6211873" cy="224155"/>
          </a:xfrm>
          <a:prstGeom prst="rect">
            <a:avLst/>
          </a:prstGeom>
        </p:spPr>
        <p:txBody>
          <a:bodyPr lIns="0" tIns="0" rIns="0" bIns="0" rtlCol="0" anchor="t">
            <a:spAutoFit/>
          </a:bodyPr>
          <a:lstStyle/>
          <a:p>
            <a:pPr algn="ctr">
              <a:lnSpc>
                <a:spcPts val="1700"/>
              </a:lnSpc>
            </a:pPr>
            <a:r>
              <a:rPr lang="en-US" sz="1700">
                <a:solidFill>
                  <a:srgbClr val="000000"/>
                </a:solidFill>
                <a:latin typeface="Proxima Nova" panose="02000506030000020004" pitchFamily="2" charset="0"/>
              </a:rPr>
              <a:t>Top 3 Results</a:t>
            </a:r>
          </a:p>
        </p:txBody>
      </p:sp>
      <p:grpSp>
        <p:nvGrpSpPr>
          <p:cNvPr id="40" name="Group 24">
            <a:extLst>
              <a:ext uri="{FF2B5EF4-FFF2-40B4-BE49-F238E27FC236}">
                <a16:creationId xmlns:a16="http://schemas.microsoft.com/office/drawing/2014/main" id="{429EC3EC-C07D-482C-94E0-FAE19959B343}"/>
              </a:ext>
            </a:extLst>
          </p:cNvPr>
          <p:cNvGrpSpPr/>
          <p:nvPr/>
        </p:nvGrpSpPr>
        <p:grpSpPr>
          <a:xfrm>
            <a:off x="1253396" y="3750149"/>
            <a:ext cx="7477077" cy="1777964"/>
            <a:chOff x="-862947" y="-4682"/>
            <a:chExt cx="9969437" cy="2370619"/>
          </a:xfrm>
        </p:grpSpPr>
        <p:sp>
          <p:nvSpPr>
            <p:cNvPr id="41" name="TextBox 27">
              <a:extLst>
                <a:ext uri="{FF2B5EF4-FFF2-40B4-BE49-F238E27FC236}">
                  <a16:creationId xmlns:a16="http://schemas.microsoft.com/office/drawing/2014/main" id="{545A5D37-D6D5-4384-B22F-9D8D291FD130}"/>
                </a:ext>
              </a:extLst>
            </p:cNvPr>
            <p:cNvSpPr txBox="1"/>
            <p:nvPr/>
          </p:nvSpPr>
          <p:spPr>
            <a:xfrm>
              <a:off x="6706082" y="1993784"/>
              <a:ext cx="278737" cy="372153"/>
            </a:xfrm>
            <a:prstGeom prst="rect">
              <a:avLst/>
            </a:prstGeom>
          </p:spPr>
          <p:txBody>
            <a:bodyPr lIns="0" tIns="0" rIns="0" bIns="0" rtlCol="0" anchor="t">
              <a:spAutoFit/>
            </a:bodyPr>
            <a:lstStyle/>
            <a:p>
              <a:pPr algn="ctr">
                <a:lnSpc>
                  <a:spcPts val="2365"/>
                </a:lnSpc>
              </a:pPr>
              <a:endParaRPr lang="en-US" sz="1689">
                <a:solidFill>
                  <a:srgbClr val="000000"/>
                </a:solidFill>
                <a:latin typeface="Arial Narrow" panose="020B0604020202020204" pitchFamily="34" charset="0"/>
              </a:endParaRPr>
            </a:p>
          </p:txBody>
        </p:sp>
        <p:sp>
          <p:nvSpPr>
            <p:cNvPr id="42" name="TextBox 28">
              <a:extLst>
                <a:ext uri="{FF2B5EF4-FFF2-40B4-BE49-F238E27FC236}">
                  <a16:creationId xmlns:a16="http://schemas.microsoft.com/office/drawing/2014/main" id="{9B11358B-D28D-4817-9DE1-F478F24326C2}"/>
                </a:ext>
              </a:extLst>
            </p:cNvPr>
            <p:cNvSpPr txBox="1"/>
            <p:nvPr/>
          </p:nvSpPr>
          <p:spPr>
            <a:xfrm>
              <a:off x="8819155" y="1993784"/>
              <a:ext cx="287335" cy="372153"/>
            </a:xfrm>
            <a:prstGeom prst="rect">
              <a:avLst/>
            </a:prstGeom>
          </p:spPr>
          <p:txBody>
            <a:bodyPr lIns="0" tIns="0" rIns="0" bIns="0" rtlCol="0" anchor="t">
              <a:spAutoFit/>
            </a:bodyPr>
            <a:lstStyle/>
            <a:p>
              <a:pPr algn="ctr">
                <a:lnSpc>
                  <a:spcPts val="2365"/>
                </a:lnSpc>
              </a:pPr>
              <a:endParaRPr lang="en-US" sz="1689">
                <a:solidFill>
                  <a:srgbClr val="000000"/>
                </a:solidFill>
                <a:latin typeface="Arial Narrow" panose="020B0604020202020204" pitchFamily="34" charset="0"/>
              </a:endParaRPr>
            </a:p>
          </p:txBody>
        </p:sp>
        <p:sp>
          <p:nvSpPr>
            <p:cNvPr id="43" name="TextBox 29">
              <a:extLst>
                <a:ext uri="{FF2B5EF4-FFF2-40B4-BE49-F238E27FC236}">
                  <a16:creationId xmlns:a16="http://schemas.microsoft.com/office/drawing/2014/main" id="{1BEE309E-5412-4A6F-BF45-249CC01C708F}"/>
                </a:ext>
              </a:extLst>
            </p:cNvPr>
            <p:cNvSpPr txBox="1"/>
            <p:nvPr/>
          </p:nvSpPr>
          <p:spPr>
            <a:xfrm>
              <a:off x="-377744" y="-4682"/>
              <a:ext cx="2845364" cy="376428"/>
            </a:xfrm>
            <a:prstGeom prst="rect">
              <a:avLst/>
            </a:prstGeom>
          </p:spPr>
          <p:txBody>
            <a:bodyPr wrap="square" lIns="0" tIns="0" rIns="0" bIns="0" rtlCol="0" anchor="t">
              <a:spAutoFit/>
            </a:bodyPr>
            <a:lstStyle/>
            <a:p>
              <a:pPr algn="r">
                <a:lnSpc>
                  <a:spcPts val="2365"/>
                </a:lnSpc>
              </a:pPr>
              <a:r>
                <a:rPr lang="en-US" sz="1700">
                  <a:solidFill>
                    <a:srgbClr val="000000"/>
                  </a:solidFill>
                  <a:latin typeface="Arial Narrow" panose="020B0604020202020204" pitchFamily="34" charset="0"/>
                </a:rPr>
                <a:t>Rituals or norms </a:t>
              </a:r>
            </a:p>
          </p:txBody>
        </p:sp>
        <p:sp>
          <p:nvSpPr>
            <p:cNvPr id="44" name="TextBox 30">
              <a:extLst>
                <a:ext uri="{FF2B5EF4-FFF2-40B4-BE49-F238E27FC236}">
                  <a16:creationId xmlns:a16="http://schemas.microsoft.com/office/drawing/2014/main" id="{41159503-67C6-40C4-8C9D-4DB15313BFBE}"/>
                </a:ext>
              </a:extLst>
            </p:cNvPr>
            <p:cNvSpPr txBox="1"/>
            <p:nvPr/>
          </p:nvSpPr>
          <p:spPr>
            <a:xfrm>
              <a:off x="-862947" y="493325"/>
              <a:ext cx="3330567" cy="376428"/>
            </a:xfrm>
            <a:prstGeom prst="rect">
              <a:avLst/>
            </a:prstGeom>
          </p:spPr>
          <p:txBody>
            <a:bodyPr wrap="square" lIns="0" tIns="0" rIns="0" bIns="0" rtlCol="0" anchor="t">
              <a:spAutoFit/>
            </a:bodyPr>
            <a:lstStyle/>
            <a:p>
              <a:pPr algn="r">
                <a:lnSpc>
                  <a:spcPts val="2365"/>
                </a:lnSpc>
              </a:pPr>
              <a:r>
                <a:rPr lang="en-US" sz="1700">
                  <a:solidFill>
                    <a:srgbClr val="000000"/>
                  </a:solidFill>
                  <a:latin typeface="Arial Narrow" panose="020B0604020202020204" pitchFamily="34" charset="0"/>
                </a:rPr>
                <a:t>Onboarding or training </a:t>
              </a:r>
            </a:p>
          </p:txBody>
        </p:sp>
        <p:sp>
          <p:nvSpPr>
            <p:cNvPr id="45" name="TextBox 31">
              <a:extLst>
                <a:ext uri="{FF2B5EF4-FFF2-40B4-BE49-F238E27FC236}">
                  <a16:creationId xmlns:a16="http://schemas.microsoft.com/office/drawing/2014/main" id="{8159C862-7A45-4155-B30D-73F463819303}"/>
                </a:ext>
              </a:extLst>
            </p:cNvPr>
            <p:cNvSpPr txBox="1"/>
            <p:nvPr/>
          </p:nvSpPr>
          <p:spPr>
            <a:xfrm>
              <a:off x="-665836" y="991331"/>
              <a:ext cx="3133456" cy="376428"/>
            </a:xfrm>
            <a:prstGeom prst="rect">
              <a:avLst/>
            </a:prstGeom>
          </p:spPr>
          <p:txBody>
            <a:bodyPr wrap="square" lIns="0" tIns="0" rIns="0" bIns="0" rtlCol="0" anchor="t">
              <a:spAutoFit/>
            </a:bodyPr>
            <a:lstStyle/>
            <a:p>
              <a:pPr algn="r">
                <a:lnSpc>
                  <a:spcPts val="2365"/>
                </a:lnSpc>
              </a:pPr>
              <a:r>
                <a:rPr lang="en-US" sz="1700">
                  <a:solidFill>
                    <a:srgbClr val="000000"/>
                  </a:solidFill>
                  <a:latin typeface="Arial Narrow" panose="020B0604020202020204" pitchFamily="34" charset="0"/>
                </a:rPr>
                <a:t>Physical workspace </a:t>
              </a:r>
            </a:p>
          </p:txBody>
        </p:sp>
        <p:grpSp>
          <p:nvGrpSpPr>
            <p:cNvPr id="46" name="Group 32">
              <a:extLst>
                <a:ext uri="{FF2B5EF4-FFF2-40B4-BE49-F238E27FC236}">
                  <a16:creationId xmlns:a16="http://schemas.microsoft.com/office/drawing/2014/main" id="{2FF9BC8B-3834-4BC7-B641-B98F8A265EEF}"/>
                </a:ext>
              </a:extLst>
            </p:cNvPr>
            <p:cNvGrpSpPr>
              <a:grpSpLocks noChangeAspect="1"/>
            </p:cNvGrpSpPr>
            <p:nvPr/>
          </p:nvGrpSpPr>
          <p:grpSpPr>
            <a:xfrm>
              <a:off x="2610707" y="0"/>
              <a:ext cx="3923118" cy="1381265"/>
              <a:chOff x="0" y="0"/>
              <a:chExt cx="4165645" cy="1466655"/>
            </a:xfrm>
          </p:grpSpPr>
          <p:sp>
            <p:nvSpPr>
              <p:cNvPr id="47" name="Freeform 33">
                <a:extLst>
                  <a:ext uri="{FF2B5EF4-FFF2-40B4-BE49-F238E27FC236}">
                    <a16:creationId xmlns:a16="http://schemas.microsoft.com/office/drawing/2014/main" id="{97AEF456-0AA5-4BE7-8B83-1F3ED3776E05}"/>
                  </a:ext>
                </a:extLst>
              </p:cNvPr>
              <p:cNvSpPr/>
              <p:nvPr/>
            </p:nvSpPr>
            <p:spPr>
              <a:xfrm>
                <a:off x="0" y="0"/>
                <a:ext cx="4165645" cy="409067"/>
              </a:xfrm>
              <a:custGeom>
                <a:avLst/>
                <a:gdLst/>
                <a:ahLst/>
                <a:cxnLst/>
                <a:rect l="l" t="t" r="r" b="b"/>
                <a:pathLst>
                  <a:path w="4165645" h="409067">
                    <a:moveTo>
                      <a:pt x="0" y="0"/>
                    </a:moveTo>
                    <a:lnTo>
                      <a:pt x="4132920" y="0"/>
                    </a:lnTo>
                    <a:lnTo>
                      <a:pt x="4132920" y="0"/>
                    </a:lnTo>
                    <a:cubicBezTo>
                      <a:pt x="4150994" y="0"/>
                      <a:pt x="4165645" y="14652"/>
                      <a:pt x="4165645" y="32725"/>
                    </a:cubicBezTo>
                    <a:lnTo>
                      <a:pt x="4165645" y="376342"/>
                    </a:lnTo>
                    <a:cubicBezTo>
                      <a:pt x="4165645" y="394415"/>
                      <a:pt x="4150994" y="409067"/>
                      <a:pt x="4132920" y="409067"/>
                    </a:cubicBezTo>
                    <a:lnTo>
                      <a:pt x="0" y="409067"/>
                    </a:lnTo>
                    <a:close/>
                  </a:path>
                </a:pathLst>
              </a:custGeom>
              <a:solidFill>
                <a:srgbClr val="1D418E"/>
              </a:solidFill>
            </p:spPr>
          </p:sp>
          <p:sp>
            <p:nvSpPr>
              <p:cNvPr id="48" name="Freeform 34">
                <a:extLst>
                  <a:ext uri="{FF2B5EF4-FFF2-40B4-BE49-F238E27FC236}">
                    <a16:creationId xmlns:a16="http://schemas.microsoft.com/office/drawing/2014/main" id="{40DABF62-2380-46B0-9EB0-F7E9649F3F58}"/>
                  </a:ext>
                </a:extLst>
              </p:cNvPr>
              <p:cNvSpPr/>
              <p:nvPr/>
            </p:nvSpPr>
            <p:spPr>
              <a:xfrm>
                <a:off x="0" y="528794"/>
                <a:ext cx="3715992" cy="409067"/>
              </a:xfrm>
              <a:custGeom>
                <a:avLst/>
                <a:gdLst/>
                <a:ahLst/>
                <a:cxnLst/>
                <a:rect l="l" t="t" r="r" b="b"/>
                <a:pathLst>
                  <a:path w="3715992" h="409067">
                    <a:moveTo>
                      <a:pt x="0" y="0"/>
                    </a:moveTo>
                    <a:lnTo>
                      <a:pt x="3683267" y="0"/>
                    </a:lnTo>
                    <a:cubicBezTo>
                      <a:pt x="3701340" y="0"/>
                      <a:pt x="3715992" y="14652"/>
                      <a:pt x="3715992" y="32725"/>
                    </a:cubicBezTo>
                    <a:lnTo>
                      <a:pt x="3715992" y="376342"/>
                    </a:lnTo>
                    <a:cubicBezTo>
                      <a:pt x="3715992" y="394415"/>
                      <a:pt x="3701340" y="409067"/>
                      <a:pt x="3683267" y="409067"/>
                    </a:cubicBezTo>
                    <a:lnTo>
                      <a:pt x="0" y="409067"/>
                    </a:lnTo>
                    <a:close/>
                  </a:path>
                </a:pathLst>
              </a:custGeom>
              <a:solidFill>
                <a:srgbClr val="1D418E"/>
              </a:solidFill>
            </p:spPr>
          </p:sp>
          <p:sp>
            <p:nvSpPr>
              <p:cNvPr id="49" name="Freeform 35">
                <a:extLst>
                  <a:ext uri="{FF2B5EF4-FFF2-40B4-BE49-F238E27FC236}">
                    <a16:creationId xmlns:a16="http://schemas.microsoft.com/office/drawing/2014/main" id="{B2A53E9A-D135-4E2B-B7BC-A5C429091993}"/>
                  </a:ext>
                </a:extLst>
              </p:cNvPr>
              <p:cNvSpPr/>
              <p:nvPr/>
            </p:nvSpPr>
            <p:spPr>
              <a:xfrm>
                <a:off x="0" y="1057588"/>
                <a:ext cx="3153925" cy="409067"/>
              </a:xfrm>
              <a:custGeom>
                <a:avLst/>
                <a:gdLst/>
                <a:ahLst/>
                <a:cxnLst/>
                <a:rect l="l" t="t" r="r" b="b"/>
                <a:pathLst>
                  <a:path w="3153925" h="409067">
                    <a:moveTo>
                      <a:pt x="0" y="0"/>
                    </a:moveTo>
                    <a:lnTo>
                      <a:pt x="3121200" y="0"/>
                    </a:lnTo>
                    <a:cubicBezTo>
                      <a:pt x="3129879" y="0"/>
                      <a:pt x="3138203" y="3448"/>
                      <a:pt x="3144340" y="9585"/>
                    </a:cubicBezTo>
                    <a:cubicBezTo>
                      <a:pt x="3150477" y="15722"/>
                      <a:pt x="3153925" y="24046"/>
                      <a:pt x="3153925" y="32725"/>
                    </a:cubicBezTo>
                    <a:lnTo>
                      <a:pt x="3153925" y="376342"/>
                    </a:lnTo>
                    <a:cubicBezTo>
                      <a:pt x="3153925" y="394415"/>
                      <a:pt x="3139273" y="409067"/>
                      <a:pt x="3121200" y="409067"/>
                    </a:cubicBezTo>
                    <a:lnTo>
                      <a:pt x="0" y="409067"/>
                    </a:lnTo>
                    <a:close/>
                  </a:path>
                </a:pathLst>
              </a:custGeom>
              <a:solidFill>
                <a:srgbClr val="1D418E"/>
              </a:solidFill>
            </p:spPr>
          </p:sp>
        </p:grpSp>
      </p:grpSp>
      <p:sp>
        <p:nvSpPr>
          <p:cNvPr id="2" name="TextBox 22">
            <a:extLst>
              <a:ext uri="{FF2B5EF4-FFF2-40B4-BE49-F238E27FC236}">
                <a16:creationId xmlns:a16="http://schemas.microsoft.com/office/drawing/2014/main" id="{3D30FD05-336D-B4CA-9ABE-494617B1BF18}"/>
              </a:ext>
            </a:extLst>
          </p:cNvPr>
          <p:cNvSpPr txBox="1"/>
          <p:nvPr/>
        </p:nvSpPr>
        <p:spPr>
          <a:xfrm>
            <a:off x="1401229" y="3476616"/>
            <a:ext cx="6211873" cy="224155"/>
          </a:xfrm>
          <a:prstGeom prst="rect">
            <a:avLst/>
          </a:prstGeom>
        </p:spPr>
        <p:txBody>
          <a:bodyPr lIns="0" tIns="0" rIns="0" bIns="0" rtlCol="0" anchor="t">
            <a:spAutoFit/>
          </a:bodyPr>
          <a:lstStyle/>
          <a:p>
            <a:pPr algn="ctr">
              <a:lnSpc>
                <a:spcPts val="1700"/>
              </a:lnSpc>
            </a:pPr>
            <a:r>
              <a:rPr lang="en-US" sz="1700">
                <a:solidFill>
                  <a:srgbClr val="000000"/>
                </a:solidFill>
                <a:latin typeface="Proxima Nova"/>
              </a:rPr>
              <a:t>Bottom 3 Results</a:t>
            </a:r>
          </a:p>
        </p:txBody>
      </p:sp>
    </p:spTree>
    <p:extLst>
      <p:ext uri="{BB962C8B-B14F-4D97-AF65-F5344CB8AC3E}">
        <p14:creationId xmlns:p14="http://schemas.microsoft.com/office/powerpoint/2010/main" val="389967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W-Branded_PPT-fun2022" id="{9A09ACCE-EFF0-4641-889D-6F89F548B1F3}" vid="{C57F10B0-2B64-DD47-8F14-2FD8941195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AC43C097BCF74B8C04D8AC82FF520B" ma:contentTypeVersion="10" ma:contentTypeDescription="Create a new document." ma:contentTypeScope="" ma:versionID="9690e7c1d55a7120a711a11f4b36fdee">
  <xsd:schema xmlns:xsd="http://www.w3.org/2001/XMLSchema" xmlns:xs="http://www.w3.org/2001/XMLSchema" xmlns:p="http://schemas.microsoft.com/office/2006/metadata/properties" xmlns:ns2="ff20cb97-1e2a-489f-8640-ebe998fd7a44" xmlns:ns3="f018bbb5-f644-403c-b9ce-179990d21d5f" targetNamespace="http://schemas.microsoft.com/office/2006/metadata/properties" ma:root="true" ma:fieldsID="41c58edb0126b7fbd1402f0f41c8c307" ns2:_="" ns3:_="">
    <xsd:import namespace="ff20cb97-1e2a-489f-8640-ebe998fd7a44"/>
    <xsd:import namespace="f018bbb5-f644-403c-b9ce-179990d21d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20cb97-1e2a-489f-8640-ebe998fd7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18bbb5-f644-403c-b9ce-179990d21d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79217C-451D-4685-B1BA-DA7A0F70B77E}">
  <ds:schemaRefs>
    <ds:schemaRef ds:uri="f018bbb5-f644-403c-b9ce-179990d21d5f"/>
    <ds:schemaRef ds:uri="ff20cb97-1e2a-489f-8640-ebe998fd7a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41A435-44C3-4369-B6D0-5D7BF45243BC}">
  <ds:schemaRefs>
    <ds:schemaRef ds:uri="f018bbb5-f644-403c-b9ce-179990d21d5f"/>
    <ds:schemaRef ds:uri="ff20cb97-1e2a-489f-8640-ebe998fd7a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67D80E-55C5-44A7-AD73-E4DC234287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QW-Branded_PPT-fun2022</Template>
  <TotalTime>0</TotalTime>
  <Words>1811</Words>
  <Application>Microsoft Office PowerPoint</Application>
  <PresentationFormat>On-screen Show (16:9)</PresentationFormat>
  <Paragraphs>315</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 Narrow</vt:lpstr>
      <vt:lpstr>Arial</vt:lpstr>
      <vt:lpstr>Cambria</vt:lpstr>
      <vt:lpstr>Calibri</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Teresa Preister</dc:creator>
  <cp:keywords/>
  <dc:description/>
  <cp:lastModifiedBy>Stephanie Reynolds</cp:lastModifiedBy>
  <cp:revision>2</cp:revision>
  <dcterms:created xsi:type="dcterms:W3CDTF">2023-05-17T18:30:35Z</dcterms:created>
  <dcterms:modified xsi:type="dcterms:W3CDTF">2023-06-26T17:53:28Z</dcterms:modified>
  <cp:category/>
  <dc:identifier>DAE-8L7wIxA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0x010100CBAC43C097BCF74B8C04D8AC82FF520B</vt:lpwstr>
  </property>
  <property fmtid="{D5CDD505-2E9C-101B-9397-08002B2CF9AE}" pid="3" name="MediaServiceImageTags">
    <vt:lpwstr/>
  </property>
</Properties>
</file>