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6" r:id="rId3"/>
    <p:sldId id="268" r:id="rId4"/>
    <p:sldId id="269" r:id="rId5"/>
    <p:sldId id="270" r:id="rId6"/>
    <p:sldId id="271" r:id="rId7"/>
    <p:sldId id="272" r:id="rId8"/>
    <p:sldId id="273" r:id="rId9"/>
    <p:sldId id="274" r:id="rId10"/>
    <p:sldId id="257" r:id="rId11"/>
    <p:sldId id="267" r:id="rId12"/>
    <p:sldId id="276" r:id="rId13"/>
    <p:sldId id="277" r:id="rId14"/>
    <p:sldId id="259" r:id="rId15"/>
    <p:sldId id="260" r:id="rId16"/>
    <p:sldId id="275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494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D1723-112F-4214-8EF6-C825F49D7CB4}" type="datetimeFigureOut">
              <a:rPr lang="en-US" smtClean="0"/>
              <a:pPr/>
              <a:t>8/28/2013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49BFC-39A6-4AF1-8CCC-FD551AC5F3C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D1723-112F-4214-8EF6-C825F49D7CB4}" type="datetimeFigureOut">
              <a:rPr lang="en-US" smtClean="0"/>
              <a:pPr/>
              <a:t>8/28/2013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49BFC-39A6-4AF1-8CCC-FD551AC5F3C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D1723-112F-4214-8EF6-C825F49D7CB4}" type="datetimeFigureOut">
              <a:rPr lang="en-US" smtClean="0"/>
              <a:pPr/>
              <a:t>8/28/2013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49BFC-39A6-4AF1-8CCC-FD551AC5F3C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D1723-112F-4214-8EF6-C825F49D7CB4}" type="datetimeFigureOut">
              <a:rPr lang="en-US" smtClean="0"/>
              <a:pPr/>
              <a:t>8/28/2013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49BFC-39A6-4AF1-8CCC-FD551AC5F3C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D1723-112F-4214-8EF6-C825F49D7CB4}" type="datetimeFigureOut">
              <a:rPr lang="en-US" smtClean="0"/>
              <a:pPr/>
              <a:t>8/28/2013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49BFC-39A6-4AF1-8CCC-FD551AC5F3C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D1723-112F-4214-8EF6-C825F49D7CB4}" type="datetimeFigureOut">
              <a:rPr lang="en-US" smtClean="0"/>
              <a:pPr/>
              <a:t>8/28/2013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49BFC-39A6-4AF1-8CCC-FD551AC5F3C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D1723-112F-4214-8EF6-C825F49D7CB4}" type="datetimeFigureOut">
              <a:rPr lang="en-US" smtClean="0"/>
              <a:pPr/>
              <a:t>8/28/2013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49BFC-39A6-4AF1-8CCC-FD551AC5F3C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D1723-112F-4214-8EF6-C825F49D7CB4}" type="datetimeFigureOut">
              <a:rPr lang="en-US" smtClean="0"/>
              <a:pPr/>
              <a:t>8/28/2013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49BFC-39A6-4AF1-8CCC-FD551AC5F3C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D1723-112F-4214-8EF6-C825F49D7CB4}" type="datetimeFigureOut">
              <a:rPr lang="en-US" smtClean="0"/>
              <a:pPr/>
              <a:t>8/28/2013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49BFC-39A6-4AF1-8CCC-FD551AC5F3C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D1723-112F-4214-8EF6-C825F49D7CB4}" type="datetimeFigureOut">
              <a:rPr lang="en-US" smtClean="0"/>
              <a:pPr/>
              <a:t>8/28/2013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49BFC-39A6-4AF1-8CCC-FD551AC5F3C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D1723-112F-4214-8EF6-C825F49D7CB4}" type="datetimeFigureOut">
              <a:rPr lang="en-US" smtClean="0"/>
              <a:pPr/>
              <a:t>8/28/2013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49BFC-39A6-4AF1-8CCC-FD551AC5F3C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6D1723-112F-4214-8EF6-C825F49D7CB4}" type="datetimeFigureOut">
              <a:rPr lang="en-US" smtClean="0"/>
              <a:pPr/>
              <a:t>8/28/2013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449BFC-39A6-4AF1-8CCC-FD551AC5F3C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304800"/>
            <a:ext cx="7772400" cy="1470025"/>
          </a:xfrm>
        </p:spPr>
        <p:txBody>
          <a:bodyPr/>
          <a:lstStyle/>
          <a:p>
            <a:r>
              <a:rPr lang="en-US" dirty="0" smtClean="0"/>
              <a:t>Introduction to A &amp; P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1447800"/>
            <a:ext cx="3505200" cy="4724400"/>
          </a:xfrm>
        </p:spPr>
        <p:txBody>
          <a:bodyPr>
            <a:normAutofit fontScale="92500"/>
          </a:bodyPr>
          <a:lstStyle/>
          <a:p>
            <a:pPr algn="l"/>
            <a:r>
              <a:rPr lang="en-US" sz="2800" dirty="0" smtClean="0"/>
              <a:t>Anatomy is the study of structure</a:t>
            </a:r>
          </a:p>
          <a:p>
            <a:pPr algn="l"/>
            <a:endParaRPr lang="en-US" sz="2800" dirty="0" smtClean="0"/>
          </a:p>
          <a:p>
            <a:pPr algn="l"/>
            <a:endParaRPr lang="en-US" sz="2800" dirty="0" smtClean="0"/>
          </a:p>
          <a:p>
            <a:pPr algn="l"/>
            <a:r>
              <a:rPr lang="en-US" sz="2800" dirty="0" smtClean="0"/>
              <a:t>Physiology is the study of how something works</a:t>
            </a:r>
          </a:p>
          <a:p>
            <a:pPr algn="l"/>
            <a:endParaRPr lang="en-US" sz="2800" dirty="0" smtClean="0"/>
          </a:p>
          <a:p>
            <a:pPr algn="l"/>
            <a:endParaRPr lang="en-US" sz="2800" dirty="0" smtClean="0"/>
          </a:p>
          <a:p>
            <a:pPr algn="l"/>
            <a:r>
              <a:rPr lang="en-US" sz="2800" dirty="0" smtClean="0"/>
              <a:t>Structure determines function</a:t>
            </a:r>
            <a:endParaRPr lang="en-US" sz="2800" dirty="0"/>
          </a:p>
        </p:txBody>
      </p:sp>
      <p:pic>
        <p:nvPicPr>
          <p:cNvPr id="11266" name="Picture 2" descr="http://t2.gstatic.com/images?q=tbn:ANd9GcRhk5TEhwyRg9zlRrkVlC1qSHFZ00kxVsWY7lRLBA6-uZq-JXdWd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24400" y="1676400"/>
            <a:ext cx="3352800" cy="44704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2667000" cy="792162"/>
          </a:xfrm>
        </p:spPr>
        <p:txBody>
          <a:bodyPr>
            <a:normAutofit fontScale="90000"/>
          </a:bodyPr>
          <a:lstStyle/>
          <a:p>
            <a:pPr algn="l"/>
            <a:r>
              <a:rPr lang="en-US" sz="3200" dirty="0" smtClean="0"/>
              <a:t>III.  Body Planes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3429000" cy="4525963"/>
          </a:xfrm>
        </p:spPr>
        <p:txBody>
          <a:bodyPr>
            <a:normAutofit/>
          </a:bodyPr>
          <a:lstStyle/>
          <a:p>
            <a:pPr>
              <a:buAutoNum type="alphaUcPeriod"/>
            </a:pPr>
            <a:r>
              <a:rPr lang="en-US" sz="2000" dirty="0" smtClean="0"/>
              <a:t>Anatomical position</a:t>
            </a:r>
          </a:p>
          <a:p>
            <a:pPr>
              <a:buAutoNum type="alphaUcPeriod"/>
            </a:pPr>
            <a:endParaRPr lang="en-US" sz="2000" dirty="0"/>
          </a:p>
          <a:p>
            <a:pPr>
              <a:buAutoNum type="alphaUcPeriod"/>
            </a:pPr>
            <a:r>
              <a:rPr lang="en-US" sz="2000" dirty="0" smtClean="0"/>
              <a:t>Body planes</a:t>
            </a:r>
          </a:p>
          <a:p>
            <a:pPr>
              <a:buNone/>
            </a:pPr>
            <a:r>
              <a:rPr lang="en-US" sz="2000" dirty="0"/>
              <a:t> </a:t>
            </a:r>
            <a:r>
              <a:rPr lang="en-US" sz="2000" dirty="0" smtClean="0"/>
              <a:t>    1.  Longitudinal</a:t>
            </a:r>
          </a:p>
          <a:p>
            <a:pPr>
              <a:buNone/>
            </a:pPr>
            <a:r>
              <a:rPr lang="en-US" sz="2000" dirty="0" smtClean="0"/>
              <a:t>        a.  </a:t>
            </a:r>
            <a:r>
              <a:rPr lang="en-US" sz="2000" dirty="0" err="1" smtClean="0"/>
              <a:t>Sagittal</a:t>
            </a:r>
            <a:r>
              <a:rPr lang="en-US" sz="2000" dirty="0" smtClean="0"/>
              <a:t> (mid vs. </a:t>
            </a:r>
            <a:r>
              <a:rPr lang="en-US" sz="2000" dirty="0" err="1" smtClean="0"/>
              <a:t>para</a:t>
            </a:r>
            <a:r>
              <a:rPr lang="en-US" sz="2000" dirty="0" smtClean="0"/>
              <a:t>)</a:t>
            </a:r>
          </a:p>
          <a:p>
            <a:pPr>
              <a:buNone/>
            </a:pPr>
            <a:r>
              <a:rPr lang="en-US" sz="2000" dirty="0"/>
              <a:t> </a:t>
            </a:r>
            <a:r>
              <a:rPr lang="en-US" sz="2000" dirty="0" smtClean="0"/>
              <a:t>       b.  Coronal (Frontal)</a:t>
            </a:r>
          </a:p>
          <a:p>
            <a:pPr>
              <a:buNone/>
            </a:pPr>
            <a:r>
              <a:rPr lang="en-US" sz="2000" dirty="0"/>
              <a:t> </a:t>
            </a:r>
            <a:r>
              <a:rPr lang="en-US" sz="2000" dirty="0" smtClean="0"/>
              <a:t>     2.  Transverse (Horizontal)    </a:t>
            </a:r>
            <a:endParaRPr lang="en-US" sz="2000" dirty="0"/>
          </a:p>
        </p:txBody>
      </p:sp>
      <p:pic>
        <p:nvPicPr>
          <p:cNvPr id="2050" name="Picture 2" descr="C:\Users\rthomas\Desktop\Anatomical figures\Planes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67148" y="304800"/>
            <a:ext cx="4200602" cy="5410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3200" dirty="0" smtClean="0"/>
              <a:t>IV.  Directional terms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3810000" cy="4525963"/>
          </a:xfrm>
        </p:spPr>
        <p:txBody>
          <a:bodyPr>
            <a:normAutofit/>
          </a:bodyPr>
          <a:lstStyle/>
          <a:p>
            <a:r>
              <a:rPr lang="en-US" sz="2000" dirty="0" smtClean="0"/>
              <a:t>1.  lateral vs. medial</a:t>
            </a:r>
          </a:p>
          <a:p>
            <a:endParaRPr lang="en-US" sz="2000" dirty="0" smtClean="0"/>
          </a:p>
          <a:p>
            <a:r>
              <a:rPr lang="en-US" sz="2000" dirty="0" smtClean="0"/>
              <a:t>2.  dorsal vs. ventral</a:t>
            </a:r>
          </a:p>
          <a:p>
            <a:endParaRPr lang="en-US" sz="2000" dirty="0" smtClean="0"/>
          </a:p>
          <a:p>
            <a:r>
              <a:rPr lang="en-US" sz="2000" dirty="0" smtClean="0"/>
              <a:t>3.  anterior vs. posterior</a:t>
            </a:r>
          </a:p>
          <a:p>
            <a:endParaRPr lang="en-US" sz="2000" dirty="0" smtClean="0"/>
          </a:p>
          <a:p>
            <a:r>
              <a:rPr lang="en-US" sz="2000" dirty="0" smtClean="0"/>
              <a:t>4.  cranial vs. caudal</a:t>
            </a:r>
          </a:p>
          <a:p>
            <a:endParaRPr lang="en-US" sz="2000" dirty="0" smtClean="0"/>
          </a:p>
          <a:p>
            <a:r>
              <a:rPr lang="en-US" sz="2000" dirty="0" smtClean="0"/>
              <a:t>5.  superior vs. inferior</a:t>
            </a:r>
          </a:p>
          <a:p>
            <a:endParaRPr lang="en-US" sz="2000" dirty="0" smtClean="0"/>
          </a:p>
          <a:p>
            <a:r>
              <a:rPr lang="en-US" sz="2000" dirty="0" smtClean="0"/>
              <a:t>6.  superficial vs. deep</a:t>
            </a:r>
            <a:endParaRPr lang="en-US" sz="2000" dirty="0"/>
          </a:p>
        </p:txBody>
      </p:sp>
      <p:pic>
        <p:nvPicPr>
          <p:cNvPr id="4" name="Picture 2" descr="C:\Users\rthomas\Desktop\Anatomical figures\Planes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48200" y="838200"/>
            <a:ext cx="4200602" cy="5410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3200" dirty="0" smtClean="0"/>
              <a:t>V.  Anatomical Regions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1600" dirty="0" smtClean="0"/>
              <a:t>1.	</a:t>
            </a:r>
            <a:r>
              <a:rPr lang="en-US" sz="1600" dirty="0" err="1" smtClean="0"/>
              <a:t>Abdominolpelvic</a:t>
            </a:r>
            <a:r>
              <a:rPr lang="en-US" sz="1600" dirty="0" smtClean="0"/>
              <a:t> quadrants</a:t>
            </a:r>
          </a:p>
          <a:p>
            <a:endParaRPr lang="en-US" sz="16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37791" y="1901952"/>
            <a:ext cx="5463209" cy="4101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202411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1800" dirty="0" smtClean="0"/>
              <a:t>2.  </a:t>
            </a:r>
            <a:r>
              <a:rPr lang="en-US" sz="1800" dirty="0" err="1" smtClean="0"/>
              <a:t>Abdominopelvic</a:t>
            </a:r>
            <a:r>
              <a:rPr lang="en-US" sz="1800" dirty="0" smtClean="0"/>
              <a:t> regions</a:t>
            </a:r>
            <a:endParaRPr lang="en-US" sz="1800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839" y="1411211"/>
            <a:ext cx="7984321" cy="4525963"/>
          </a:xfrm>
        </p:spPr>
      </p:pic>
    </p:spTree>
    <p:extLst>
      <p:ext uri="{BB962C8B-B14F-4D97-AF65-F5344CB8AC3E}">
        <p14:creationId xmlns:p14="http://schemas.microsoft.com/office/powerpoint/2010/main" val="276976698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3505200" cy="715962"/>
          </a:xfrm>
        </p:spPr>
        <p:txBody>
          <a:bodyPr>
            <a:normAutofit/>
          </a:bodyPr>
          <a:lstStyle/>
          <a:p>
            <a:pPr algn="l"/>
            <a:r>
              <a:rPr lang="en-US" sz="3200" dirty="0" smtClean="0"/>
              <a:t>VI.  </a:t>
            </a:r>
            <a:r>
              <a:rPr lang="en-US" sz="3200" dirty="0" smtClean="0"/>
              <a:t>Body Cavities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3429000" cy="4525963"/>
          </a:xfrm>
        </p:spPr>
        <p:txBody>
          <a:bodyPr>
            <a:normAutofit lnSpcReduction="10000"/>
          </a:bodyPr>
          <a:lstStyle/>
          <a:p>
            <a:r>
              <a:rPr lang="en-US" sz="2400" dirty="0" smtClean="0"/>
              <a:t>A.  Dorsal body cavity</a:t>
            </a:r>
          </a:p>
          <a:p>
            <a:r>
              <a:rPr lang="en-US" sz="2400" dirty="0" smtClean="0"/>
              <a:t>     1.  cranial cavity</a:t>
            </a:r>
          </a:p>
          <a:p>
            <a:r>
              <a:rPr lang="en-US" sz="2400" dirty="0"/>
              <a:t> </a:t>
            </a:r>
            <a:r>
              <a:rPr lang="en-US" sz="2400" dirty="0" smtClean="0"/>
              <a:t>    2.  vertebral or spinal cavity</a:t>
            </a:r>
          </a:p>
          <a:p>
            <a:r>
              <a:rPr lang="en-US" sz="2400" dirty="0" smtClean="0"/>
              <a:t>B.  Ventral body cavity  (viscera)</a:t>
            </a:r>
          </a:p>
          <a:p>
            <a:r>
              <a:rPr lang="en-US" sz="2400" dirty="0"/>
              <a:t> </a:t>
            </a:r>
            <a:r>
              <a:rPr lang="en-US" sz="2400" dirty="0" smtClean="0"/>
              <a:t>    1.  abdominal (peritoneum)</a:t>
            </a:r>
          </a:p>
          <a:p>
            <a:pPr>
              <a:buNone/>
            </a:pPr>
            <a:r>
              <a:rPr lang="en-US" sz="2400" dirty="0" smtClean="0"/>
              <a:t>          2.  thoracic</a:t>
            </a:r>
          </a:p>
          <a:p>
            <a:pPr>
              <a:buNone/>
            </a:pPr>
            <a:r>
              <a:rPr lang="en-US" sz="2400" dirty="0"/>
              <a:t> </a:t>
            </a:r>
            <a:r>
              <a:rPr lang="en-US" sz="2400" dirty="0" smtClean="0"/>
              <a:t>              a.  </a:t>
            </a:r>
            <a:r>
              <a:rPr lang="en-US" sz="2400" dirty="0"/>
              <a:t>p</a:t>
            </a:r>
            <a:r>
              <a:rPr lang="en-US" sz="2400" dirty="0" smtClean="0"/>
              <a:t>leural cavities</a:t>
            </a:r>
          </a:p>
          <a:p>
            <a:pPr>
              <a:buNone/>
            </a:pPr>
            <a:r>
              <a:rPr lang="en-US" sz="2400" dirty="0"/>
              <a:t> </a:t>
            </a:r>
            <a:r>
              <a:rPr lang="en-US" sz="2400" dirty="0" smtClean="0"/>
              <a:t>              b.  </a:t>
            </a:r>
            <a:r>
              <a:rPr lang="en-US" sz="2400" dirty="0" err="1"/>
              <a:t>m</a:t>
            </a:r>
            <a:r>
              <a:rPr lang="en-US" sz="2400" dirty="0" err="1" smtClean="0"/>
              <a:t>ediastinum</a:t>
            </a:r>
            <a:endParaRPr lang="en-US" sz="2400" dirty="0" smtClean="0"/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endParaRPr lang="en-US" sz="2400" dirty="0"/>
          </a:p>
        </p:txBody>
      </p:sp>
      <p:pic>
        <p:nvPicPr>
          <p:cNvPr id="15362" name="Picture 2" descr="C:\Users\rthomas\Desktop\Anatomical figures\body_cavitie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24934" y="1752600"/>
            <a:ext cx="3909441" cy="47244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3200" dirty="0" smtClean="0"/>
              <a:t>VII.  </a:t>
            </a:r>
            <a:r>
              <a:rPr lang="en-US" sz="3200" dirty="0" smtClean="0"/>
              <a:t>Membranes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3581400" cy="4525963"/>
          </a:xfrm>
        </p:spPr>
        <p:txBody>
          <a:bodyPr>
            <a:normAutofit fontScale="92500" lnSpcReduction="20000"/>
          </a:bodyPr>
          <a:lstStyle/>
          <a:p>
            <a:r>
              <a:rPr lang="en-US" sz="2800" dirty="0" smtClean="0"/>
              <a:t>A.  Mesentery</a:t>
            </a:r>
          </a:p>
          <a:p>
            <a:r>
              <a:rPr lang="en-US" sz="2800" dirty="0" smtClean="0"/>
              <a:t>B.  Visceral vs. parietal </a:t>
            </a:r>
            <a:r>
              <a:rPr lang="en-US" sz="2800" dirty="0" err="1" smtClean="0"/>
              <a:t>serosa</a:t>
            </a:r>
            <a:endParaRPr lang="en-US" sz="2800" dirty="0" smtClean="0"/>
          </a:p>
          <a:p>
            <a:r>
              <a:rPr lang="en-US" sz="2800" dirty="0" smtClean="0"/>
              <a:t>C.  Hand in balloon</a:t>
            </a:r>
          </a:p>
          <a:p>
            <a:r>
              <a:rPr lang="en-US" sz="2800" dirty="0" smtClean="0"/>
              <a:t>D.  Heart membranes</a:t>
            </a:r>
          </a:p>
          <a:p>
            <a:r>
              <a:rPr lang="en-US" sz="2800" dirty="0" smtClean="0"/>
              <a:t>E.  Lung membranes</a:t>
            </a:r>
          </a:p>
          <a:p>
            <a:r>
              <a:rPr lang="en-US" sz="2800" dirty="0" smtClean="0"/>
              <a:t>F.  Peritoneal membranes</a:t>
            </a:r>
          </a:p>
          <a:p>
            <a:r>
              <a:rPr lang="en-US" sz="2800" dirty="0" smtClean="0"/>
              <a:t>G.  </a:t>
            </a:r>
            <a:r>
              <a:rPr lang="en-US" sz="2800" dirty="0" err="1" smtClean="0"/>
              <a:t>Serosal</a:t>
            </a:r>
            <a:r>
              <a:rPr lang="en-US" sz="2800" dirty="0" smtClean="0"/>
              <a:t> fluid</a:t>
            </a:r>
          </a:p>
          <a:p>
            <a:r>
              <a:rPr lang="en-US" sz="2800" dirty="0" smtClean="0"/>
              <a:t>H.  Pleurisy or peritonitis</a:t>
            </a:r>
            <a:endParaRPr lang="en-US" sz="2800" dirty="0"/>
          </a:p>
        </p:txBody>
      </p:sp>
      <p:pic>
        <p:nvPicPr>
          <p:cNvPr id="16387" name="Picture 3" descr="C:\Users\rthomas\Desktop\Anatomical figures\Membranes of body cavitie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38600" y="1193689"/>
            <a:ext cx="4789915" cy="417841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3048000" cy="715962"/>
          </a:xfrm>
        </p:spPr>
        <p:txBody>
          <a:bodyPr>
            <a:normAutofit fontScale="90000"/>
          </a:bodyPr>
          <a:lstStyle/>
          <a:p>
            <a:pPr algn="l"/>
            <a:r>
              <a:rPr lang="en-US" sz="3200" dirty="0" smtClean="0"/>
              <a:t>VIII.  </a:t>
            </a:r>
            <a:r>
              <a:rPr lang="en-US" sz="3200" dirty="0" smtClean="0"/>
              <a:t>Body Regions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990600"/>
            <a:ext cx="2743200" cy="5181600"/>
          </a:xfrm>
        </p:spPr>
        <p:txBody>
          <a:bodyPr>
            <a:normAutofit fontScale="92500" lnSpcReduction="10000"/>
          </a:bodyPr>
          <a:lstStyle/>
          <a:p>
            <a:r>
              <a:rPr lang="en-US" sz="2000" dirty="0" smtClean="0"/>
              <a:t>A.  Abdominal	</a:t>
            </a:r>
          </a:p>
          <a:p>
            <a:r>
              <a:rPr lang="en-US" sz="2000" dirty="0" smtClean="0"/>
              <a:t>B.  </a:t>
            </a:r>
            <a:r>
              <a:rPr lang="en-US" sz="2000" dirty="0" err="1" smtClean="0"/>
              <a:t>Antecubital</a:t>
            </a:r>
            <a:r>
              <a:rPr lang="en-US" sz="2000" dirty="0" smtClean="0"/>
              <a:t>	</a:t>
            </a:r>
          </a:p>
          <a:p>
            <a:r>
              <a:rPr lang="en-US" sz="2000" dirty="0" smtClean="0"/>
              <a:t>C.  </a:t>
            </a:r>
            <a:r>
              <a:rPr lang="en-US" sz="2000" dirty="0" err="1" smtClean="0"/>
              <a:t>Axillary</a:t>
            </a:r>
            <a:endParaRPr lang="en-US" sz="2000" dirty="0" smtClean="0"/>
          </a:p>
          <a:p>
            <a:r>
              <a:rPr lang="en-US" sz="2000" dirty="0" smtClean="0"/>
              <a:t>D.  Brachial</a:t>
            </a:r>
          </a:p>
          <a:p>
            <a:r>
              <a:rPr lang="en-US" sz="2000" dirty="0" smtClean="0"/>
              <a:t>E.  </a:t>
            </a:r>
            <a:r>
              <a:rPr lang="en-US" sz="2000" dirty="0" err="1" smtClean="0"/>
              <a:t>Buccal</a:t>
            </a:r>
            <a:endParaRPr lang="en-US" sz="2000" dirty="0" smtClean="0"/>
          </a:p>
          <a:p>
            <a:r>
              <a:rPr lang="en-US" sz="2000" dirty="0" smtClean="0"/>
              <a:t>F.  Cervical</a:t>
            </a:r>
          </a:p>
          <a:p>
            <a:r>
              <a:rPr lang="en-US" sz="2000" dirty="0" smtClean="0"/>
              <a:t>G.  Femoral</a:t>
            </a:r>
          </a:p>
          <a:p>
            <a:r>
              <a:rPr lang="en-US" sz="2000" dirty="0" smtClean="0"/>
              <a:t>H.  </a:t>
            </a:r>
            <a:r>
              <a:rPr lang="en-US" sz="2000" dirty="0" err="1" smtClean="0"/>
              <a:t>Gluteal</a:t>
            </a:r>
            <a:endParaRPr lang="en-US" sz="2000" dirty="0" smtClean="0"/>
          </a:p>
          <a:p>
            <a:r>
              <a:rPr lang="en-US" sz="2000" dirty="0" smtClean="0"/>
              <a:t>I.  Inguinal</a:t>
            </a:r>
          </a:p>
          <a:p>
            <a:r>
              <a:rPr lang="en-US" sz="2000" dirty="0" smtClean="0"/>
              <a:t>J.  Lumbar</a:t>
            </a:r>
          </a:p>
          <a:p>
            <a:r>
              <a:rPr lang="en-US" sz="2000" dirty="0" smtClean="0"/>
              <a:t>K.  Occipital</a:t>
            </a:r>
          </a:p>
          <a:p>
            <a:r>
              <a:rPr lang="en-US" sz="2000" dirty="0" smtClean="0"/>
              <a:t>L.  </a:t>
            </a:r>
            <a:r>
              <a:rPr lang="en-US" sz="2000" dirty="0" err="1" smtClean="0"/>
              <a:t>Popliteal</a:t>
            </a:r>
            <a:endParaRPr lang="en-US" sz="2000" dirty="0" smtClean="0"/>
          </a:p>
          <a:p>
            <a:r>
              <a:rPr lang="en-US" sz="2000" dirty="0" smtClean="0"/>
              <a:t>M.  Pubic</a:t>
            </a:r>
          </a:p>
          <a:p>
            <a:r>
              <a:rPr lang="en-US" sz="2000" dirty="0" smtClean="0"/>
              <a:t>N.  Scapular</a:t>
            </a:r>
          </a:p>
          <a:p>
            <a:r>
              <a:rPr lang="en-US" sz="2000" dirty="0" smtClean="0"/>
              <a:t>O.  </a:t>
            </a:r>
            <a:r>
              <a:rPr lang="en-US" sz="2000" dirty="0" err="1" smtClean="0"/>
              <a:t>Sural</a:t>
            </a:r>
            <a:endParaRPr lang="en-US" sz="2000" dirty="0" smtClean="0"/>
          </a:p>
          <a:p>
            <a:r>
              <a:rPr lang="en-US" sz="2000" dirty="0" smtClean="0"/>
              <a:t>P.  Umbilical</a:t>
            </a:r>
            <a:endParaRPr lang="en-US" sz="2000" dirty="0"/>
          </a:p>
        </p:txBody>
      </p:sp>
      <p:pic>
        <p:nvPicPr>
          <p:cNvPr id="4" name="Picture 3" descr="Body Region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352799" y="228600"/>
            <a:ext cx="5791201" cy="66294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3200" dirty="0" smtClean="0"/>
              <a:t>I.  Levels of biological organization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2286000" cy="4525963"/>
          </a:xfrm>
        </p:spPr>
        <p:txBody>
          <a:bodyPr>
            <a:normAutofit/>
          </a:bodyPr>
          <a:lstStyle/>
          <a:p>
            <a:pPr marL="457200" indent="-457200">
              <a:buAutoNum type="alphaUcPeriod"/>
            </a:pPr>
            <a:r>
              <a:rPr lang="en-US" sz="2000" dirty="0" smtClean="0"/>
              <a:t>Chemical</a:t>
            </a:r>
          </a:p>
          <a:p>
            <a:pPr marL="457200" indent="-457200">
              <a:buAutoNum type="alphaUcPeriod"/>
            </a:pPr>
            <a:r>
              <a:rPr lang="en-US" sz="2000" dirty="0" smtClean="0"/>
              <a:t>Cell</a:t>
            </a:r>
          </a:p>
          <a:p>
            <a:pPr marL="457200" indent="-457200">
              <a:buAutoNum type="alphaUcPeriod"/>
            </a:pPr>
            <a:r>
              <a:rPr lang="en-US" sz="2000" dirty="0" smtClean="0"/>
              <a:t>Tissue</a:t>
            </a:r>
          </a:p>
          <a:p>
            <a:pPr marL="457200" indent="-457200">
              <a:buAutoNum type="alphaUcPeriod"/>
            </a:pPr>
            <a:r>
              <a:rPr lang="en-US" sz="2000" dirty="0" smtClean="0"/>
              <a:t>Organ</a:t>
            </a:r>
          </a:p>
          <a:p>
            <a:pPr marL="457200" indent="-457200">
              <a:buAutoNum type="alphaUcPeriod"/>
            </a:pPr>
            <a:r>
              <a:rPr lang="en-US" sz="2000" dirty="0" smtClean="0"/>
              <a:t>Organ system</a:t>
            </a:r>
          </a:p>
          <a:p>
            <a:pPr marL="457200" indent="-457200">
              <a:buAutoNum type="alphaUcPeriod"/>
            </a:pPr>
            <a:r>
              <a:rPr lang="en-US" sz="2000" dirty="0" smtClean="0"/>
              <a:t>Organism</a:t>
            </a:r>
          </a:p>
          <a:p>
            <a:pPr marL="457200" indent="-457200">
              <a:buAutoNum type="alphaUcPeriod"/>
            </a:pPr>
            <a:r>
              <a:rPr lang="en-US" sz="2000" dirty="0" smtClean="0"/>
              <a:t>Population</a:t>
            </a:r>
          </a:p>
          <a:p>
            <a:pPr marL="457200" indent="-457200">
              <a:buAutoNum type="alphaUcPeriod"/>
            </a:pPr>
            <a:r>
              <a:rPr lang="en-US" sz="2000" dirty="0" smtClean="0"/>
              <a:t>Communities</a:t>
            </a:r>
          </a:p>
          <a:p>
            <a:pPr marL="457200" indent="-457200">
              <a:buAutoNum type="alphaUcPeriod"/>
            </a:pPr>
            <a:r>
              <a:rPr lang="en-US" sz="2000" dirty="0" err="1" smtClean="0"/>
              <a:t>Ecosytems</a:t>
            </a:r>
            <a:endParaRPr lang="en-US" sz="2000" dirty="0" smtClean="0"/>
          </a:p>
          <a:p>
            <a:pPr marL="457200" indent="-457200">
              <a:buAutoNum type="alphaUcPeriod"/>
            </a:pPr>
            <a:r>
              <a:rPr lang="en-US" sz="2000" dirty="0" smtClean="0"/>
              <a:t>Biosphere</a:t>
            </a:r>
          </a:p>
        </p:txBody>
      </p:sp>
      <p:pic>
        <p:nvPicPr>
          <p:cNvPr id="1026" name="Picture 2" descr="http://www.ux1.eiu.edu/~cfruf/images/bio3002/els_le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14800" y="1295400"/>
            <a:ext cx="3819525" cy="495300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3200" dirty="0" smtClean="0"/>
              <a:t>II.  Characteristics of life</a:t>
            </a:r>
            <a:br>
              <a:rPr lang="en-US" sz="3200" dirty="0" smtClean="0"/>
            </a:br>
            <a:r>
              <a:rPr lang="en-US" sz="3200" dirty="0" smtClean="0"/>
              <a:t>	</a:t>
            </a:r>
            <a:r>
              <a:rPr lang="en-US" sz="2400" dirty="0" smtClean="0"/>
              <a:t>A.  Living things are made of cells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3657600" cy="4525963"/>
          </a:xfrm>
        </p:spPr>
        <p:txBody>
          <a:bodyPr>
            <a:normAutofit/>
          </a:bodyPr>
          <a:lstStyle/>
          <a:p>
            <a:r>
              <a:rPr lang="en-US" sz="2400" dirty="0" smtClean="0"/>
              <a:t>1.	</a:t>
            </a:r>
            <a:r>
              <a:rPr lang="en-US" sz="2400" dirty="0" err="1" smtClean="0"/>
              <a:t>procaryotic</a:t>
            </a:r>
            <a:r>
              <a:rPr lang="en-US" sz="2400" dirty="0" smtClean="0"/>
              <a:t> vs. </a:t>
            </a:r>
            <a:r>
              <a:rPr lang="en-US" sz="2400" dirty="0" err="1" smtClean="0"/>
              <a:t>eucaryotic</a:t>
            </a:r>
            <a:endParaRPr lang="en-US" sz="2400" dirty="0" smtClean="0"/>
          </a:p>
          <a:p>
            <a:r>
              <a:rPr lang="en-US" sz="2400" dirty="0" smtClean="0"/>
              <a:t>2.	plant vs. animal cells</a:t>
            </a:r>
          </a:p>
          <a:p>
            <a:r>
              <a:rPr lang="en-US" sz="2400" dirty="0" smtClean="0"/>
              <a:t>3.	surrounded by a cell membrane that is </a:t>
            </a:r>
            <a:r>
              <a:rPr lang="en-US" sz="2400" dirty="0" err="1" smtClean="0"/>
              <a:t>semipermeable</a:t>
            </a:r>
            <a:endParaRPr lang="en-US" sz="2400" dirty="0" smtClean="0"/>
          </a:p>
          <a:p>
            <a:r>
              <a:rPr lang="en-US" sz="2400" dirty="0" smtClean="0"/>
              <a:t>4.	common genetic language</a:t>
            </a:r>
          </a:p>
          <a:p>
            <a:r>
              <a:rPr lang="en-US" sz="2400" dirty="0" smtClean="0"/>
              <a:t>5.	science of cellular study is called cytology</a:t>
            </a:r>
          </a:p>
        </p:txBody>
      </p:sp>
      <p:pic>
        <p:nvPicPr>
          <p:cNvPr id="24578" name="Picture 2" descr="http://t0.gstatic.com/images?q=tbn:ANd9GcTWVBQC-2fFhKU5v90SKEkLV9JlZv4xdUQ0YBhnMDJLkgSiew8nCQ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48199" y="1600200"/>
            <a:ext cx="3903547" cy="3886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3200" dirty="0" smtClean="0"/>
              <a:t>B.  Living things respond to their environment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45719" cy="45719"/>
          </a:xfrm>
        </p:spPr>
        <p:txBody>
          <a:bodyPr>
            <a:normAutofit fontScale="25000" lnSpcReduction="20000"/>
          </a:bodyPr>
          <a:lstStyle/>
          <a:p>
            <a:endParaRPr lang="en-US" dirty="0"/>
          </a:p>
        </p:txBody>
      </p:sp>
      <p:pic>
        <p:nvPicPr>
          <p:cNvPr id="26626" name="Picture 2" descr="http://t2.gstatic.com/images?q=tbn:ANd9GcTeh0TO_lkY63OTnhMAHCr8c7zqa6xSFZMcK5ObcH1YF18NpFO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81200" y="1323330"/>
            <a:ext cx="5591175" cy="447739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3200" dirty="0" smtClean="0"/>
              <a:t>C.  Living organisms exhibit respiration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1.  organisms take in energy</a:t>
            </a:r>
          </a:p>
          <a:p>
            <a:r>
              <a:rPr lang="en-US" sz="2400" dirty="0" smtClean="0"/>
              <a:t>2.  convert energy to build new cells</a:t>
            </a:r>
          </a:p>
          <a:p>
            <a:r>
              <a:rPr lang="en-US" sz="2400" dirty="0" smtClean="0"/>
              <a:t>3.  use energy to maintain homeostasis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3200" dirty="0" smtClean="0"/>
              <a:t>D.  Living organisms maintain homeostasis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3200400" cy="4525963"/>
          </a:xfrm>
        </p:spPr>
        <p:txBody>
          <a:bodyPr>
            <a:normAutofit/>
          </a:bodyPr>
          <a:lstStyle/>
          <a:p>
            <a:r>
              <a:rPr lang="en-US" sz="2400" dirty="0" smtClean="0"/>
              <a:t>1.  definition</a:t>
            </a:r>
          </a:p>
          <a:p>
            <a:r>
              <a:rPr lang="en-US" sz="2400" dirty="0" smtClean="0"/>
              <a:t>2.  maintained by feedback systems</a:t>
            </a:r>
          </a:p>
          <a:p>
            <a:r>
              <a:rPr lang="en-US" sz="2400" dirty="0" smtClean="0"/>
              <a:t>3.  components of feedback systems</a:t>
            </a:r>
          </a:p>
          <a:p>
            <a:r>
              <a:rPr lang="en-US" sz="2400" dirty="0" smtClean="0"/>
              <a:t>4.  types of feedback systems</a:t>
            </a:r>
          </a:p>
          <a:p>
            <a:pPr lvl="1"/>
            <a:r>
              <a:rPr lang="en-US" sz="2000" dirty="0" smtClean="0"/>
              <a:t>a.  Negative</a:t>
            </a:r>
          </a:p>
          <a:p>
            <a:pPr lvl="1"/>
            <a:r>
              <a:rPr lang="en-US" sz="2000" dirty="0" smtClean="0"/>
              <a:t>B.  Positive</a:t>
            </a:r>
          </a:p>
          <a:p>
            <a:pPr lvl="1"/>
            <a:endParaRPr lang="en-US" sz="2000" dirty="0"/>
          </a:p>
        </p:txBody>
      </p:sp>
      <p:pic>
        <p:nvPicPr>
          <p:cNvPr id="27650" name="Picture 2" descr="http://fig.cox.miami.edu/~cmallery/150/physiol/c40x9homeostasis-control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62400" y="1752600"/>
            <a:ext cx="4600575" cy="40481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5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8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3200" dirty="0" smtClean="0"/>
              <a:t>E.  Reproduce, grow and develop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533400" cy="381000"/>
          </a:xfrm>
        </p:spPr>
        <p:txBody>
          <a:bodyPr>
            <a:normAutofit fontScale="70000" lnSpcReduction="20000"/>
          </a:bodyPr>
          <a:lstStyle/>
          <a:p>
            <a:endParaRPr lang="en-US" dirty="0"/>
          </a:p>
        </p:txBody>
      </p:sp>
      <p:pic>
        <p:nvPicPr>
          <p:cNvPr id="29698" name="Picture 2" descr="http://t0.gstatic.com/images?q=tbn:ANd9GcQJ1bztTnQc-C3ZUEHnhfIxpbUZzwb-B1fxE5e3JHJlVhSAmiy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199" y="2057400"/>
            <a:ext cx="7932193" cy="28194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3200" dirty="0" smtClean="0"/>
              <a:t>F.  Excrete wastes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304800" cy="304800"/>
          </a:xfrm>
        </p:spPr>
        <p:txBody>
          <a:bodyPr>
            <a:normAutofit fontScale="47500" lnSpcReduction="20000"/>
          </a:bodyPr>
          <a:lstStyle/>
          <a:p>
            <a:endParaRPr lang="en-US" dirty="0"/>
          </a:p>
        </p:txBody>
      </p:sp>
      <p:pic>
        <p:nvPicPr>
          <p:cNvPr id="30722" name="Picture 2" descr="http://t2.gstatic.com/images?q=tbn:ANd9GcS9lRRWDNP7xS8GTguufFxgXCJ-SNVpNvgTndMm7uWZYCtOk5MT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4600" y="1295399"/>
            <a:ext cx="4267200" cy="492055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3200" dirty="0" smtClean="0"/>
              <a:t>G.  Evolve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228600" cy="228600"/>
          </a:xfrm>
        </p:spPr>
        <p:txBody>
          <a:bodyPr>
            <a:normAutofit fontScale="32500" lnSpcReduction="20000"/>
          </a:bodyPr>
          <a:lstStyle/>
          <a:p>
            <a:endParaRPr lang="en-US"/>
          </a:p>
        </p:txBody>
      </p:sp>
      <p:pic>
        <p:nvPicPr>
          <p:cNvPr id="31746" name="Picture 2" descr="http://t3.gstatic.com/images?q=tbn:ANd9GcRecLVypUI2eIf7UIpsyNswCZ4UNiHfqKO5jaFgAGOP68VAIj-07w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14400" y="1752600"/>
            <a:ext cx="7010400" cy="475064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271</TotalTime>
  <Words>309</Words>
  <Application>Microsoft Office PowerPoint</Application>
  <PresentationFormat>On-screen Show (4:3)</PresentationFormat>
  <Paragraphs>98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9" baseType="lpstr">
      <vt:lpstr>Arial</vt:lpstr>
      <vt:lpstr>Calibri</vt:lpstr>
      <vt:lpstr>Office Theme</vt:lpstr>
      <vt:lpstr>Introduction to A &amp; P</vt:lpstr>
      <vt:lpstr>I.  Levels of biological organization</vt:lpstr>
      <vt:lpstr>II.  Characteristics of life  A.  Living things are made of cells</vt:lpstr>
      <vt:lpstr>B.  Living things respond to their environment</vt:lpstr>
      <vt:lpstr>C.  Living organisms exhibit respiration</vt:lpstr>
      <vt:lpstr>D.  Living organisms maintain homeostasis</vt:lpstr>
      <vt:lpstr>E.  Reproduce, grow and develop</vt:lpstr>
      <vt:lpstr>F.  Excrete wastes</vt:lpstr>
      <vt:lpstr>G.  Evolve</vt:lpstr>
      <vt:lpstr>III.  Body Planes</vt:lpstr>
      <vt:lpstr>IV.  Directional terms</vt:lpstr>
      <vt:lpstr>V.  Anatomical Regions</vt:lpstr>
      <vt:lpstr>2.  Abdominopelvic regions</vt:lpstr>
      <vt:lpstr>VI.  Body Cavities</vt:lpstr>
      <vt:lpstr>VII.  Membranes</vt:lpstr>
      <vt:lpstr>VIII.  Body Regions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Anatomical Terminology</dc:title>
  <dc:creator>rthomas</dc:creator>
  <cp:lastModifiedBy>Richard Thomas</cp:lastModifiedBy>
  <cp:revision>38</cp:revision>
  <dcterms:created xsi:type="dcterms:W3CDTF">2010-11-08T14:47:58Z</dcterms:created>
  <dcterms:modified xsi:type="dcterms:W3CDTF">2013-08-28T16:10:50Z</dcterms:modified>
</cp:coreProperties>
</file>