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E353E-97E1-4884-8C91-6E89326B6B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D97AB-27F2-486D-847B-E203BE8776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89.homepage.villanova.edu/angelo.milicia/Anatomy/Histology/cardiac.jpg&amp;imgrefurl=http://fairtrade-advocacy.org/manager/cat.php?q=cardiac-muscle-tissue-diagram&amp;images&amp;usg=__VpAi7wWiQtChHhbjwOUpf0nZk3E=&amp;h=480&amp;w=640&amp;sz=32&amp;hl=en&amp;start=59&amp;zoom=1&amp;tbnid=QkVgGOrfmc5QTM:&amp;tbnh=103&amp;tbnw=137&amp;prev=/images?q=cardiac+muscle+tissue+diagram&amp;hl=en&amp;biw=1047&amp;bih=591&amp;gbv=2&amp;tbs=isch:1&amp;itbs=1&amp;ei=0sckTcC1KcSblgfJ-cDLAQ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hyperlink" Target="http://www.google.com/imgres?imgurl=http://members.upnaway.com/~poliowa/Carn%20Cat.gif&amp;imgrefurl=http://members.upnaway.com/~poliowa/Carn%20for%20Energy.html&amp;usg=__sKQKZnVTOyESQ_s-lR2AVFG4Zg4=&amp;h=338&amp;w=375&amp;sz=8&amp;hl=en&amp;start=58&amp;zoom=1&amp;tbnid=o6H9oJQWgipJPM:&amp;tbnh=110&amp;tbnw=122&amp;prev=/images?q=cardiac+muscle+tissue+diagram&amp;hl=en&amp;biw=1047&amp;bih=591&amp;gbv=2&amp;tbs=isch:1&amp;itbs=1&amp;ei=0sckTcC1KcSblgfJ-cDLAQ" TargetMode="Externa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r>
              <a:rPr lang="en-US" dirty="0" smtClean="0"/>
              <a:t>Animal Tissues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1026" name="Picture 2" descr="http://t2.gstatic.com/images?q=tbn:ANd9GcQhxM1oFPi8l6HSUXGQm0Ot-GKkM_B_IRzrNQ_NWKnqlSp7TX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346688"/>
            <a:ext cx="3810000" cy="44327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B.  Types of muscle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00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 skeletal muscle</a:t>
            </a:r>
          </a:p>
          <a:p>
            <a:pPr lvl="1"/>
            <a:r>
              <a:rPr lang="en-US" sz="2400" dirty="0" smtClean="0"/>
              <a:t>a.  multinucleate</a:t>
            </a:r>
          </a:p>
          <a:p>
            <a:pPr lvl="1"/>
            <a:r>
              <a:rPr lang="en-US" sz="2400" dirty="0" smtClean="0"/>
              <a:t>b.  voluntary</a:t>
            </a:r>
          </a:p>
          <a:p>
            <a:pPr lvl="1"/>
            <a:r>
              <a:rPr lang="en-US" sz="2400" dirty="0" smtClean="0"/>
              <a:t>c.  striated</a:t>
            </a:r>
            <a:endParaRPr lang="en-US" sz="2400" dirty="0"/>
          </a:p>
        </p:txBody>
      </p:sp>
      <p:pic>
        <p:nvPicPr>
          <p:cNvPr id="22530" name="Picture 2" descr="http://t0.gstatic.com/images?q=tbn:ANd9GcSZx7o6D2CqUTknJ8UAvN-Mg6kZ_zNt-x8YJPXvCccMZSw20_2r5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2399" y="3276600"/>
            <a:ext cx="6101601" cy="2828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2.  Smooth muscle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819400" cy="175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a.  Involuntary</a:t>
            </a:r>
          </a:p>
          <a:p>
            <a:r>
              <a:rPr lang="en-US" sz="2800" dirty="0" smtClean="0"/>
              <a:t>b.  Visceral</a:t>
            </a:r>
          </a:p>
          <a:p>
            <a:r>
              <a:rPr lang="en-US" sz="2800" dirty="0" smtClean="0"/>
              <a:t>c.  structure</a:t>
            </a:r>
            <a:endParaRPr lang="en-US" sz="2800" dirty="0"/>
          </a:p>
        </p:txBody>
      </p:sp>
      <p:pic>
        <p:nvPicPr>
          <p:cNvPr id="23554" name="Picture 2" descr="http://t1.gstatic.com/images?q=tbn:ANd9GcTQexqJitOcBzK6UeoWWuQQA-9h-tEd1QEu8TSr_LLGPLQtn6W3j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505200"/>
            <a:ext cx="1857375" cy="2457451"/>
          </a:xfrm>
          <a:prstGeom prst="rect">
            <a:avLst/>
          </a:prstGeom>
          <a:noFill/>
        </p:spPr>
      </p:pic>
      <p:pic>
        <p:nvPicPr>
          <p:cNvPr id="23556" name="Picture 4" descr="http://t2.gstatic.com/images?q=tbn:ANd9GcRlM7gjBgG0KkeBUdmnjjRy6Iv1-gVoR_17pYzUG0zdeXzX7RwlZ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2819400"/>
            <a:ext cx="4165600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3.  Cardiac muscle-mixture of two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581400" cy="2286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a.  One nucleus/cell</a:t>
            </a:r>
          </a:p>
          <a:p>
            <a:r>
              <a:rPr lang="en-US" sz="2800" dirty="0" smtClean="0"/>
              <a:t>b.  </a:t>
            </a:r>
            <a:r>
              <a:rPr lang="en-US" sz="2800" dirty="0" err="1" smtClean="0"/>
              <a:t>Autorythmic</a:t>
            </a:r>
            <a:endParaRPr lang="en-US" sz="2800" dirty="0" smtClean="0"/>
          </a:p>
          <a:p>
            <a:r>
              <a:rPr lang="en-US" sz="2800" dirty="0" smtClean="0"/>
              <a:t>c.  Striated</a:t>
            </a:r>
          </a:p>
          <a:p>
            <a:r>
              <a:rPr lang="en-US" sz="2800" dirty="0" smtClean="0"/>
              <a:t>d.  Intercalated disc</a:t>
            </a:r>
            <a:endParaRPr lang="en-US" sz="2800" dirty="0"/>
          </a:p>
        </p:txBody>
      </p:sp>
      <p:sp>
        <p:nvSpPr>
          <p:cNvPr id="24578" name="AutoShape 2" descr="data:image/jpg;base64,/9j/4AAQSkZJRgABAQAAAQABAAD/2wCEAAkGBhQSERUUExQVFBUWGRgYGBcYGBoaHBwaICAaGRsYHx8fHCYgHRskGhgaHy8jIycpLCwsGx4xNTAqNSYrLCkBCQoKDgwOGg8PGi4kHyQsLSwsLCoqLC8sLCw0LSwsLCwsLCwpLCwsLCwsLCwsLCwsLCwpLCwsLCwsLCwsLCwsLP/AABEIAJYA4AMBIgACEQEDEQH/xAAbAAABBQEBAAAAAAAAAAAAAAAEAAIDBQYHAf/EAEsQAAIBAgQCBgcFAwgIBwEAAAECEQADBBIhMQVBEyJRYXGBBgcjMpGhsRRCUnLBYpLRJDNUgrLC0vAXY3ODk6Ph8RUWQ0RTlOI0/8QAGgEAAgMBAQAAAAAAAAAAAAAAAgMAAQQFBv/EAC4RAAIBAgUCAwcFAAAAAAAAAAABAgMRBBITITFBURQiYQUjMkJScYGRobHB8P/aAAwDAQACEQMRAD8AIbiGJP8A7zFDXlcH+GhuE8fxbL0i43EzmbKHKuBBjVYhtBtNS0Jwq0FtKAANzAntPb31izy7npnh6X0ou+H+sHGm4QLtq6EbKwez0azzhlYkxV5hPWqSXVsNJQ5SUuggnmQGA08TWJwP3+sG67bDbbQ9pFQcHSM+/vc/AUxTlZsxzwtLPGNubnRx61LWh+y4mCWEjoTqNNhdmvP9LOHzZegxGaJyxbmNp/nO6sNZAjQRqd+2TJqHDiL106SVtrsNusamsy37Op9GzoB9a1jScPiRO3Vt/D+cr3/Sna2GHxE94tj63K5xj39tYHIsx8wND8z8aLdOup00DeOsbVNVkXs+n3Ztcb6zyElLABMD2j7EmBoqmR4GqnG+sXGZYIs28xVQyBmaSQNA3VnxrN49tEH4riD+9+lRcTBLWUkDNcBJP7ILwO8xFVqSDeCopcC41du3LlhbmIxFxWdgVa4YIys0ECAdQN+yvL9xhiLSJCLDswGkiCI22nvp3ELfXsNyVzPmrKPmRSvEDEW5XUo4DT8qFybHxpQhey6r+gu00z+Y0JhOsl0AQc9wak78j3TvUwuRdyx7y5p7xofkBQuLx9vDXPaMVF4gidgQoB7wCADO1CNckuT3hyqMKAAQBbcH8wDA/FwaFuYWcJY06qC2xAn9k8u/WpbDAi50d2ytl2MveuqlsGDmyAdZp1OlW/A+HcOW2oxGOv4hQsBLdu4qEAyBITM4jTU7U2EX1MNevG2Vbv0Br94XVdbbKzsrwqkMZIMaCTTuhuG1/MYpjkI0w94yYjQ5YP0re8O9MOH2LYFizcRBtlw7Du3I37zUo9Z+HJYKl1ipgxkMeIzyPOryR6sV4qs35YGUwPopjLgGbDlPdnOyDXQkgAnSj29XmMIOuG82uEefs6t+IessKPZYa5cP7T20H1Pw0oEetW6dsCY776A/DLV2poHUxcuF+xLwz1YMQTir7E/dWx1AO8sRmbnptVjZ9V2DBl+mvCDC3brMoJjWBGukVTt6zr7+5hktEEybl3OPABBM7b1WcQ9OcZem1mSxEEvZmSOwF9te7lRJw6CJQxEmlK+5sj6vuHJDHD2xH4maPm0VPhuJcNtHqXMGhJA6r2gZGw0MyK5NfcXbrLcNy82UMzXHLASSFETzg7DlXl/J0tpcozAMRGUQBoSRGolhQ6q6IevZ838UjqPEPWRhLTFAXuOJhUQ9aInKxhSNRrNVtz1qpIAw9wEjqhrloE+WefhNYNbma8wI9xFg/nLE/wBkVFcw84lH0hbbA6iQSRBjflvQuqx0fZ8Fy2bjGetJ7aycOragAK5Jk6DlRa+s2BDYZyf2XQj5kGue4xpvWU72c+CiPq4PlRGKxItoztsoJPlVasg/A0SahsDoCkiUJEd24+Iq+f0M4hrFi0ez24/wVBjfRXEWfaNYckjrFIfbtg+U0OSXYesTRb+JFbafVhI0PyIBFDYPqu6dkEHxn+FNt4pelJz5ZABRwVObkYI000r3GXMjo+hHusJ11KwfDlPfUj1RVSUdp9n/ACE2m1K9hncnQ6iZ86aLZFwnkyifEbfKn3UBYHUQdAD8j203EJmGkSNV8R/HbzoDQeXm61ue1gDIGpA013nLy7KkuPESYEx49g7taHuBntzARxqCdQCOfgRPxr0nOqoyFncD2dvrt5ZeXfyq7NguUY7tix9vRG/A6t48j37NSx+HLhY5OjHwB1+VX+H9DcYyLkshZgDpGC5RtJGreQo5PVfiW1fFoh/DbtSI8XJM0apyM1TGUo9b/YyuNt5rbAbxI8RqPOmXLXSKjaowKvtqOZU+RINa9vVbeGpx0D/ZJWVv3RbvGyt21iihGc21dSFmJLFskzOgHbUdNpFQxlOo8qTB7mJLKSpygMymIlgNDB5a/SqvBcLy4pGJL3Mhd7jGdyVRRO0ADajM2bDFts+ZzziSTFTfaALls/ddMobsPvAedVeyCspVN+yG8SUW5uW7adM5VA2UTqQCT5D5UVib+VSAwzgaePKm8QSUn8LK/wADP0puIwnSQyuwkbaQewnSomnyMmpJPT5H4dVt2l6yGAsgHWTvVdwzEZMxZcxd2ZiIGmgA7dv1qfD4MugOaJE7Hf8A703D4MktDkFSUMRr28uw0zyGBPF8WJuG5VRzqCSztz1J2HlAoqwsKB3ds/PnQlrAAqSGYMQyzI0JlZiIkbjyorD3Myg7HmJmCNCKXPL0N9HUt7wda56R1j/3oezdm/cB5BPp/wBKkwjypn8Tc55n/MUNhnBxF2DPug+IUH+9UXUuq1eN+46z/wD03f8AZ2frdpuFsE4i67cgqLpsPeOveW+le2D/ACm7/s7P1u0/CXpu3liIZT4gqNfCQaENf2PtEdK+muW3rpP3/OPHvp1v33MDTKNiDzO/PypIkXWMnrKukaCCwOvfIqHC3B011YIIynYaiNx21C7i6MHESRqLeh8SJqPi5k2UkDPdWZjVVBY/QU4EDFHeWt6DloROnmKWJU/abJjZbmvYer896i5Bk9jt2E45YumLd625HJWBo6uDYzCiFChUJdJIUTEyR5xFF3OLXbClrd67bPb0jERrOjEjsO3KtEat3Y41XAuEXK/B20rND4nhtq4hS5bR1bQqygg+IiuacK9ZOItqj3AMTZIUkhcl0KecDquY1iBNbXhfp1g7+gui20SUu9Rh8dD5E0xSTMk6M4cof/5HwH9Dw/8Awk/hSHoNgP6Hhv8AhJ/CrLDcUtXACl224OgKsp17NDvRVELuykHoRgdvsmHjs6Jf4Vb2rCqAFUKAIEADTsr27dCiWIUDmTArKekPrFs2fZ4cpiL+nUVuqoP33cSAI5DUmBULUXJ2Rrqy/H/WDYw7m0ga/eg9W3BVSCBDtMLqe891YXi3pHirrL02JIRjl6GwDbUmDoXHtCNAdGA0qox0W7TMsLlhzymCCZ8QNzSZVLbI6FLAtq89g3G8VvYq6ftT9LlCslsLltoTOq82bTdpjzoDAk9NiJ/EnwyLUt+7lZGOzdQ+fu93vfWhreI6O/cV1yq4Dq8aEKoDAntGU0m7kdOMIU0ktkP4TbiwqncZlPiGaoUZCgtMSWLEIqiW0PVgAGDWr9FPQZsUFxN12s4duuttOq7/ALTkzkUgTCweelawcQ4Xw4hFNi05nRRnuGddSAza951pkad1uYa2LSn5FdrYyPCPQvG4gEsq4RAQAbozXCJ1YKrQNNsxq1wPqhCAhsXdiSQEVFAnU6EHnRWK9a1sR0eGvNJjrlbY7o1aaBxvrMv9ZhZtWUUam65ZhrEwsSNRpM0xKCMzliar6hg9VCf0vE/8v/DUVv1PWgzsMViAXMtHR6nt9yqPGemmNKMzYgW1VS02bS6gSfv5uXZFVXFuO3+hz9Nfc6ZQbrgFmgLMEczQ5oIasNiHu3Y2F/1TnQ28beBG4dUYEfujWoL/AKtnQEtjlXcy1tQO87/GstjcWyW2YvdbKrNBuXDqAdPe57edRW8MeiAc9KwXUuSZP9YmJNDnj2HLDV185KbCYcKhxeCeZaVF5gSSSScpIEmdKrLxvNcJtC3DMWa5lKyCqquUMSWWEOsDfvongVnLYt6AEqC0Rqx1J031pcKRvaO0S1xo/KvVA+Xzoc/ZDlhpO2eTYHfs3kZD0qC5dIttlT7oDHMJJ7fnTsVw/o+ub9/M5S3oLZ3Jj7ugBJ176IxCk4q1vCpcMdjSoB+E07Fw1+yh2h7nmuUD5tQXuaMiSaIxw450DXLtycw1bKBzk5Mp2ntqB1Q3hbVbnMM3S3NABv72xOlHu6dLmJM2kZoife2bx6unnQ3CETNcYEljlnsA1MfrRfLcTNe8UfyQ4nh9vp7ShXLkMWfpHkIIEDXmxFE28CrM6+0AXKJ6V9SRm7eQIp2CGa9efSQwtjtEAE+RkfCh8TjyuHv3PdbNcVSBJkHIv0FDuOyxW9iyv/d/MP1oTjazZbwNEY4kJK7qQ3kDJHwmli1D2miCMsjWZ7hE/KpHlErrNCS9CDDiMKm4i0h+CqY015RUnF8Qy2WgZm0VdAYJIEgMCBUxIZO4rBHlB21+GtQYli9oMmh6riR5x57VOGFs4X9DwcHtSCUGYRJBI1HPqwJnWYqTBdLkBN7EA66dNcHMgaZzGgFElpM9utBWscBoVOmadVHMkc++rWZvYVU0YK80hXcM122Vv3b2ICG5lV7hgSNv+8+VN4XlSxbEBIWI6s7neNzUVzFux0JHKB38qGt2gogDQU5U21uznvGQg/dRDrx6S5ZZDmi4VjxBUnxFLjWtrLAOdkXWTAJEmARPhNB54/gNz4UTaw49l7wls0GSZALaz3juoJxUTRQxMq11Yj+zu7PZZ4VVQgooWCS0e8zmRl7qHxXCEW7bZrmId2eQDc0JHWLERETrHfVphrGW5dOvXKN8ssDwyz/WqLKWxMz1baREfebX+zFLTaNbpxfKGmwemCZ7uQJmINxyDJgCJjSNu+p8Hh0RnCIFiBPMyA2+53jWlr0/cbYjxDEx8DUlpId9feymOwQF+qmo22FGnGPCG4z7n51/WljreZQp2ZlB+Ib6rTOImAv51/UU/G3sqht4ZPgSF/vTU7FfNJfYbxI+zImMzKvkxAI+dR8YX2UAfft6Dudalx+HzqAOTI3wYH9K9xdxMpV3VQwI1YKewx361SDfW47GJKMInbTzFTVCcDca10RS6zG3lLWrV28BIy5pRT4wdanwnDr5CoMPinYACTh7qT3y6qo+NXlYvWp35RBgxFtNvdXbwobg0dG0GfaXf7bVpOE+g2LKKvR5FVRBuMAT3QsmfGiX9B7lls+JxOGw9mfe3JJ2Xr5QDE6gkyBpRKnITLF0o9bmUFwreuFtEyW4PKZefPUUy+jozXmAVSgW2rHrsSTBVB1gHMCWgaDWrHF4rCIg+y2rty475RicQesDr17dsxO3NVAHfVYonFkr9237RyZZncyJ8MrGOWYUTSiBGpUqvZWV/wAg9q3dJc3FUNdtmApMKFkKGk7nPNFcEcm2Sywc5EzOaIGbYU77RlvPnMKVt5Z5nr5gO07aDXUd1WPB/R/F3CVXD3TmJKvcU2kA1ic4D7RspqknJbBSkqU05vuCYVoTNG8sdjzPMaHSBUfBOBXsVZCYay9xQZNwuFUPoxXORqwnkCO+t96OerFbZV8U4ulfdsrItJrPPV/6wG+1bizZVBlUBQOQAA+ApkaXcxVsc3tBHF72BvZWz4bFKsGSbD6CO4TVVguIqttRczLGk9HcCxyklAB510zCetCwzZbtm/ZnYlOkU8tTbLBfOrdfSrAuMpv2AD924Qk+TxNVpxfDCeMrRfmick4a8qZ16zQZUgieUGIp2CslQynYE5Y/CdY8tq6lifQnh+J9p0FoloYXLZynuIZCPkaAxfqys5T0N29aOurMbw+Fwk/AipKk3uFSx8IxUZJnP8PcBBAnqkrrO4057+NBXsE4k6sRHiZ59lX3EPQjE4V2uuhvhtM9gMdB7pa1Mgx+EECqXEnLeBzi2dBct3DlMcoVoIbX4UCzQY+TpYmKuyBcKxJEagTBgGJgHfuqZcF1iDsRI17I3HiamxNlyytbIkQCCTBTc7cxuDUmJvBMpYqNY6zBdCO/fwq9WTKWApR3ZC2CVcr6SpEsezn9afjLoUoSPvhfAsCo5dp7v0pj46y4y9IjZtIUhj4wJNCDGtdQAWXb3SHb2YzbhhIzRz0HOKXu92bEowWWKD2cC6BpJQweehEjw6wNQ4ZgL91Y1OV95kQF8tV2qGcQ5IDWUK6GJub6wZAy8vjT7Np8xV74LRJCoqkA6b6mJqi/UmxWGJuW3WJUkNJ+6d/OaWMfoyLp9wAq57ATofCZoTGcMVnQZrpPvN7S5EDnoYBnsqNuE2TeVX6V4BK+1uGGjf3th2/xooq7F1JuK25b2Lmzwm7i0K2bNy4NCGylE8Qz5QfKav8ADer7GPAY2bS6SSekYc5C5cp1GxNZt8VcLdCb2IKZDmQ3bhQiQAIz95O3Kqy7CdOUELbTTrOJuQYHva6xp3ijTjxYzThXbcsyXQ6S/oPgLRAxWJLPv7S+Lc9vVBGn6URcx/B8FqPs4JAbqr0rGJgyAx+dc4XDBbM9GpcIDBEy0ba8s1e3brh7VtQoUhmuQBAAy6DxY/I1eqlwhTwU5PzTudLPrSwQ09v3exf5CJ+VK36zsKy5lS+VOoPRgT+8wPxrl+EfPiLzkkC3FtSToNAXPdy1qThVojDWwZnIJnedz8zV6rKWAha92a/F+s2/e1wyW7duYz3CXc7gwohRrGuY7VlftV7EXWuYi4bwTq2ix0EaOQsQpnSd969wWlsRpvyqHgZmxbPNhmP5mJJ+Z2oJze6NOHw9NKMkt7XPFVnxJYkZLa5R+c6t8FC/Gh2xwtXLqmc1x+roSoOVdWInKvM845UZgvfvf7T+6tLA2Sty8x2ZwRp+yo8IkfWguPcZNbcm/wDQTguETLcOJs4vEuoIcFeqNyttJlRPOJMCdq3VcFfDK1yAEgKSwEBpPunTUDRvGe6pMRj7lhUW1fv287qiol24BJ3gAxMCacqq4scypgJu8s1zu1Ka45xD0uxcLb+03QbjZZAtg5QCTqLYYGBEg6EiqLH57uKtZ7l25Ftyeku3GgSAIlomTV6qFLAVetibi4JtELIJZFkbwWAPyNFuwAM6iNZ10qDiSN0TFVzMIZREyQQR9KnZCw1ESNR47is53bblfwnC9UXEZ7bMTcU22a2QrSQND2GrBeKXc5T7ViywXMf5Rc0kwOfODp3VDw/+aUD7oyfu9T9KHwdgrfvkx1+jI8II+oNXmfcTo02leKCMdxa+ptoMVi89xgB/KLmw1Y79nPvFDcWts+QdNfZ3cAl7rN1Bq2h32jzqW4YxCSdCjgDsOhY+YgeVK6ha+nYis3x6vnsKLO0VoU3fyoA4zwi0LLZLYDHKqkCTJIH0mpcbwq2lkrbRAzBUBPOSAdTsSJ84ovFW81y1voS3wED+1U15oKaxLRHbodP18qG7GuKZBjFFuy+QRlRgsDugfOKJwx6qSOSyNuzTupuIUlTG+n1BrzGPFtz2Kx+AJoQgXgdmLQbdrhLue0kn6CBXmBs+3v3NTqqCdoUDMB/WJ+FGYYAIuXaBFRcPWFaPxv8AWrBS4GWbjNiLn4UVV8WPXnwhoqPDWib7MRoqwDP3idY/q6UXh93P7Z+QArzCj3/zH9KJPZipRvKN+7IuH3ukz3BsTlXvC6T8ZoS8SbN1tIa6pWOwPbXXvkGjrVgW7RUaQHIieZZvHnQuKWMKP90fi6E/WqXIcl5fwwriFwhNObIPIsAflTrd0G445qEnzzHTyIqDi+M6NVJQspYAmYVTOjN3Tr5VpOA+iBxYDjHWQpBOWyM7TpuWjbwq4xchdWvCk/MZfD4U9FeBBDXGvaHvlV8oirBtuW1b+x6q8EMnSdNeyxIuXrhViBElc0d8UcPV5w/+iWvgf40zR9TE/aEekTlXDrkoOUEj4GJ8Kj4OsIV/C9wR2dYkfIiuq3/Vtw9lK/ZkSeaSrDnIIMz30DivVdYMG1exFtwZzNca6D3FXJHYZ30qOk2Snj4RiotcHP8ABuCpgz13k98wfhEeVeYZpa5oBDRpz0Gp761eK9WV+3P2e7adZLZXTKxJ36y9XfXaqG9wTEWM7XsPctqWkuIuLoACxK6quk7UDpyRqp4ulJc2AMM03Lp/Iu34QY/tGoMTrirIOyrccD9oQsnyYx517goFy62dCHKlROuggyDUqYZ/tDNkOXo1htYMnUfIUG5pVmtiHEH+VWvyXP7uv1pOw6UliUhcumpjee40++kYi2xgdV1mdZMGI8FJ+Ne4xD0logSssGHkSG8o+dFBpPcTXpynG0XZ3OwD0MwX9Gtfu00+hOC/o9seEj4wdaxo9Y+Kz5PYZsub+afaY/8Am7TSf1oYi2yIyWLjXCQBD29vO5Pyp6nFnIlh68Vd/wAmwf0FwRBHQKJnVSwIJ5gg6GdZqtveq7CkNlfEoxEZ+nuEiNRoSQYJOh7aqrPrWuByr4UELGY27uY6wfdKAxHfV7gPWNhLmjsbDdl0ZRPYG2MUSysCUa8OblSPVYdP5W5I0k2bU9/hPdVZjPVti0bPbazfIlRM2zl5TuJmulWcdbcwjoxiYVgdO3Q7VPV5I9gViaq+Y4te9EeJLdzfZcwUQct5cpmSCJ1nltTz6NY45ScG4IJMZ07CPPeuzUqHSiN8dV7nGMV6NY9kYDCOCduunaD215ivRnHvbdfsbyyMo66blSPqa7RQ+I4hbtsFe4iEgkBmAkCATr3kVNOJPHVu5ynD+gvEVRR0NjRQD7Xbu2r0egvEAzMLNmWifbHloOXZW+b08wAn+VWdP2v8zXqeneAP/u7PmwH1qZIleLrHN/8Ay7jLWbpMLcgMSWtstyZjUCQYqvW50bMt0G02YELcUoSCAQROh57GurD09wH9KtfE/wAK8bj/AA/Fjo2u4e8CJyvBHMT1vOqdOPQbHGVU05K5yO+SuGYxBAJgfmkajtB5U/iAzWNBv0ZA/rofpW7x/oPgGB6HEJYkQUzo9v8AdJkbCIYRWf4t6GYtbY6HosUsiWstBABDe6SRqBEBqU6bRrjjack822xT3x7a1rsHMfu/xpGypukkAsEXWNdS/PfkKizi5cRlJUoXVkbQxsZU6zKjymprSxdfvCEeHWH1BpfBtVpb/wC4JsHxe8GYWb9630bDZyVLRqCrSCBpod61fCvWkVQfaLTuuvtrSyCBpJXkZGsaVjMHlD3VE5s2dp/aAiO6BT+HiLYA0HW5z94/GjU3Ez1cLTqej9Ds3BuO2cXbFyxcDqezceI3G1H1wu3PSMyko65IuISrbTqQYYa8wavOH+svFK72itu7kAANwFCzRJllkbR9zmddKfGonycutg5Q3W+9jrFKsDgPW0hkX8PdtFSFYoRdQGJ3EH5VZ4f1n4Bmg3imkzcVlHIbkdpFEpJ9TO6U1ymX97g1hyS9m0xbclFJPiSNaCuehuDO+Ht9ukj6GvcJ6Y4O62VMTZZomM4mO3WrWzfVxmVgw7VII+Iq+QLtGWverHBs0npxBkAX7oC8tAG00MUv9GWE/Fif/s3f8VaylVZV2D1qn1P9ThLLF5T2qV8wc30FDY5g2IsiCGQM08iGlY8aLvkhrcCRmIPdKsAfjFDYoA4i14P8oIrJHk9BWjdflEmGX217/d9n4fj8abwe+XsgsSxLXAZ7MxAHZtFS219s37SKTtuDl+lBYbElOlHPpGiRoB277z/kbVai5cF1a0aSvIJTBWzByqjidUm20SfwkGoEujoDdJuGA5y9Ndg5Swj3+xaZavlZIiWEEwNvOYqHoxkybLtAJFN033OZ42H0FtiOM37dnOuIxIUBITpRoCVESVPbuasT6X43DrmGJzIvK6mfQmNSuUzJGtZ822u2iM0r1YAgyEIIXzyxRuJAuWmjUMsjx3HmGA+FA5OLtc106NOrHNlsWfEvTDHt799UUlFiymRtSNczFoOvZtVDjsMDibLXJuhhcX2jFzm/nM/WkDYjQDep8YT0Slt81osfNZNe8QQzacfccTpyYFD4e9NC5tjVQpx3it9hXZF+0BMZLu23/px+tOxrHNbhsvWE9/d517imCvbYzuVkbajn3SBQfF2bPaymIdM09k68uegqQ5LrvLHbugniF1g9ognLnh4HI7eAn61HxZhNpSqsr3ApDAERB7aIx9nNbYROn6ihOI3AzJlOqNmB0iYPeO2pGLkStUhTTbFjeG2gEC2rIL3ETVFiCdeXdU9/AIqOVBtjKZ6Nmt8ifukCfEGhb13MOsZIYEdggHWZ3mmg5tGLZTvGulMVJmKWOp3fluiDH8KDLYdjdBm0dWGZQwMdYrmJzMNzHdU//hd0OcmJfNlA66qwyknTQA/dpl62YEuSCyEAmR1W59aV5aRyq0Q+0P5E+tygldGihKnV3SsBYaxeDkm9auNC5xkZTEdUTmPLuo3BkQyg+6xHkesPqflUdkAXrmkEqhntAEHlyOleWNL1wQACFYdpMQT8YFDe5qUctrDsMfaXvzJ/YX+NMtAreaTMy47RICxM/s/WilWCe+D8o/SomX2o71NRNi60bqP3QJwe232cmRmfpGkSIJLEd9TXSzYcEmGyI58gGI84jzpnBp6Nl/C9xQOwZjlHwipbL+w03CEeYEH5iow4raz7Hn2VHu3GdEc5UAzKDA621Q4CwvSXV6yqrCAjugGYawFYKPhRit7Q/tKCPImefeDQtu0yXrjBRDAMZ5wN99oq1d8C6jhFXmiW16UYu3hOmTFX5RGYKzKy6SNQV207asbnpljxcRftWjBj/NryiKzd+fsjWQJbIyjxM9vjRt5pv2TyKv8ApTG5R5MqhQqfCl0B8Vee8r3LU4dRnhFuXHeRyYsWGnMBezUa0Rid7L7iQCfEHX6VLgcI5e4qWrtxGM9W1dbrMOsC2XLr46Va8O9AsY+HNo2MpgqDcZEA1kEZS5IAoUm3wHOVOELZrv733RUYy6Eu2mIMElJHfGWe6ajfCJ0pAOUt147eTAcuwmPxVtcH6sMQ8dPiLdsDLC2kzmZkyzx5aczV5b9WtgADpsUY59L/AAWiVOS4FVMZRmrSVzmGAsqTcDdYqxjUjQ6jTfu8qnw9hNdB1WIH6b10kerbDzPS4mT/AK7/APNN/wBGuHEnpcSJ3PTf9KvJN9QFicPHiBzrDCMy9h7I0MEbeMUzBtBa3+E6aCMp1H61vcT6HYBPfxdxfzYkD9PCs/jf/DASLd7HXW2JTMV0B+86qjAdgY7+NA6b6miONi9oxZn8ou2nQMCRmQnsYbTPYY+FLEYg/Zi4iRbz67Soza+BHxFTYq0cwNm4wH+tt2kk/wBQvm8dDVBhcBimV0GItsmZ0YG2eZOYb7dY0LjbqPVVtfC/9+S7x7g2swIAGV5I0ga1FxazIBiesvyIYT3SKZwqzcNkh3R1IhIB0EEQZ1OtTWBnsAGCQMrfmXqt8wakdpF1Fnp/v+gTih1W+9o23PQ7eNA2sKXtoVIAyqcsfeyganyjyNGYS4GRSNv8im4MxmXmjEfHrD5NUTcb2JKnCslmXIPfsLlD6AACYJaZ0zTsBNTXsEqg5TIAO+k89dabBy3EnKRMHbQ6jU6byKdh8UrIM5AYjVSQT2HQTMxyq9STFeFoR5Qzo1Fot+yW1jTqz2d3OndKelXSVdN+9TIHmHb92n8PwN64mRsPiDmzKvsLmUoZCdYqF1QjcjxFTD0Qx5s5ThLgdCDbINogwdJ9rpIJB3qssmFrUYbJpAuKOS4j6wfZnsAOoP72nnT3MXVmIKlRqN5mInXQcqv7PoZjLijNhwARqGuIDPgM1LEerzHuBC4ZYIIPSvI/5XlU05di/FUU/iKQsc4HIr37g/Dae/Sm3QM6GY1I+VXl/wBXfEGA0wwgg6XX5f7ranv6vscd1wsgyD0r+H/xdhoowae4upi6TWz7GdtMVusCdH6y+I0YfQ+deWA2S4J1BcCI0nUees+daN/V9jiQSmFMGR7a5of+FTU9XWODl8uGlgAfbXI0nWOi313qskuwaxVFfMZZMUMlm6xiOqzT1RPVM/1gNeVOuPGLQT79tpHblIy/CTWtt+q/E5SC2FUMSWXrkSfIfSmYj1U4tmtML2HHRtI6r7QVI7tPoKvTkLeOomXtYZWLiCpDn90gGY5g6we6hLTScM6mRmZNoGUg9nYVArZv6t8clwujYZw4AYFnTUbfcJ+lVmK9BsXY6MfZ2IV2uMbLB1AIaRDZXJk+6FPdVuMio16C4sjs9KlSrScIVQ4nFBACZ1MaUqVQhzzi3rcl+hw1n2hkZ7p6oInXKsk7dorM8UxV7EBjib1y4CDmRSUtxvAQHu5mlSrPVk1Kx3MJh6eXM1uB2eiV0VbaqWBYEKoPx3mocYrNce1mMXLedZPulWXQdxJBNe0qSbrdB126XtW7g0KsjR265WHzMeVSshtM7aZGXPAGuYbme8ClSq1yJnNpX+wNwnGqwyWUIAJMO+0kmAYJ7a1fBvQvF31W4Hw1u2xP42YCYJjKFJ+VKlT4QRzcRiaieVMs7fqoZVCrjCI1/mE8TsRRieqmyR18RiWJ96HVQfILoPOlSpmVGPXqWtmLHCerbAWzIsBjEdclvqd9N6vMLwmzbChLSKF2hRpSpUQptvkLpUqVQoVKlSqEFSpUqhBUqVKoQVKlSqEFSpUqhD//2Q=="/>
          <p:cNvSpPr>
            <a:spLocks noChangeAspect="1" noChangeArrowheads="1"/>
          </p:cNvSpPr>
          <p:nvPr/>
        </p:nvSpPr>
        <p:spPr bwMode="auto">
          <a:xfrm>
            <a:off x="155575" y="-685800"/>
            <a:ext cx="21336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0" name="AutoShape 4" descr="data:image/jpg;base64,/9j/4AAQSkZJRgABAQAAAQABAAD/2wCEAAkGBhQSERUUExQVFBUWGRgYGBcYGBoaHBwaICAaGRsYHx8fHCYgHRskGhgaHy8jIycpLCwsGx4xNTAqNSYrLCkBCQoKDgwOGg8PGi4kHyQsLSwsLCoqLC8sLCw0LSwsLCwsLCwpLCwsLCwsLCwsLCwsLCwpLCwsLCwsLCwsLCwsLP/AABEIAJYA4AMBIgACEQEDEQH/xAAbAAABBQEBAAAAAAAAAAAAAAAEAAIDBQYHAf/EAEsQAAIBAgQCBgcFAwgIBwEAAAECEQADBBIhMQVBEyJRYXGBBgcjMpGhsRRCUnLBYpLRJDNUgrLC0vAXY3ODk6Ph8RUWQ0RTlOI0/8QAGgEAAgMBAQAAAAAAAAAAAAAAAgMAAQQFBv/EAC4RAAIBAgUCAwcFAAAAAAAAAAABAgMRBBITITFBURQiYQUjMkJScYGRobHB8P/aAAwDAQACEQMRAD8AIbiGJP8A7zFDXlcH+GhuE8fxbL0i43EzmbKHKuBBjVYhtBtNS0Jwq0FtKAANzAntPb31izy7npnh6X0ou+H+sHGm4QLtq6EbKwez0azzhlYkxV5hPWqSXVsNJQ5SUuggnmQGA08TWJwP3+sG67bDbbQ9pFQcHSM+/vc/AUxTlZsxzwtLPGNubnRx61LWh+y4mCWEjoTqNNhdmvP9LOHzZegxGaJyxbmNp/nO6sNZAjQRqd+2TJqHDiL106SVtrsNusamsy37Op9GzoB9a1jScPiRO3Vt/D+cr3/Sna2GHxE94tj63K5xj39tYHIsx8wND8z8aLdOup00DeOsbVNVkXs+n3Ztcb6zyElLABMD2j7EmBoqmR4GqnG+sXGZYIs28xVQyBmaSQNA3VnxrN49tEH4riD+9+lRcTBLWUkDNcBJP7ILwO8xFVqSDeCopcC41du3LlhbmIxFxWdgVa4YIys0ECAdQN+yvL9xhiLSJCLDswGkiCI22nvp3ELfXsNyVzPmrKPmRSvEDEW5XUo4DT8qFybHxpQhey6r+gu00z+Y0JhOsl0AQc9wak78j3TvUwuRdyx7y5p7xofkBQuLx9vDXPaMVF4gidgQoB7wCADO1CNckuT3hyqMKAAQBbcH8wDA/FwaFuYWcJY06qC2xAn9k8u/WpbDAi50d2ytl2MveuqlsGDmyAdZp1OlW/A+HcOW2oxGOv4hQsBLdu4qEAyBITM4jTU7U2EX1MNevG2Vbv0Br94XVdbbKzsrwqkMZIMaCTTuhuG1/MYpjkI0w94yYjQ5YP0re8O9MOH2LYFizcRBtlw7Du3I37zUo9Z+HJYKl1ipgxkMeIzyPOryR6sV4qs35YGUwPopjLgGbDlPdnOyDXQkgAnSj29XmMIOuG82uEefs6t+IessKPZYa5cP7T20H1Pw0oEetW6dsCY776A/DLV2poHUxcuF+xLwz1YMQTir7E/dWx1AO8sRmbnptVjZ9V2DBl+mvCDC3brMoJjWBGukVTt6zr7+5hktEEybl3OPABBM7b1WcQ9OcZem1mSxEEvZmSOwF9te7lRJw6CJQxEmlK+5sj6vuHJDHD2xH4maPm0VPhuJcNtHqXMGhJA6r2gZGw0MyK5NfcXbrLcNy82UMzXHLASSFETzg7DlXl/J0tpcozAMRGUQBoSRGolhQ6q6IevZ838UjqPEPWRhLTFAXuOJhUQ9aInKxhSNRrNVtz1qpIAw9wEjqhrloE+WefhNYNbma8wI9xFg/nLE/wBkVFcw84lH0hbbA6iQSRBjflvQuqx0fZ8Fy2bjGetJ7aycOragAK5Jk6DlRa+s2BDYZyf2XQj5kGue4xpvWU72c+CiPq4PlRGKxItoztsoJPlVasg/A0SahsDoCkiUJEd24+Iq+f0M4hrFi0ez24/wVBjfRXEWfaNYckjrFIfbtg+U0OSXYesTRb+JFbafVhI0PyIBFDYPqu6dkEHxn+FNt4pelJz5ZABRwVObkYI000r3GXMjo+hHusJ11KwfDlPfUj1RVSUdp9n/ACE2m1K9hncnQ6iZ86aLZFwnkyifEbfKn3UBYHUQdAD8j203EJmGkSNV8R/HbzoDQeXm61ue1gDIGpA013nLy7KkuPESYEx49g7taHuBntzARxqCdQCOfgRPxr0nOqoyFncD2dvrt5ZeXfyq7NguUY7tix9vRG/A6t48j37NSx+HLhY5OjHwB1+VX+H9DcYyLkshZgDpGC5RtJGreQo5PVfiW1fFoh/DbtSI8XJM0apyM1TGUo9b/YyuNt5rbAbxI8RqPOmXLXSKjaowKvtqOZU+RINa9vVbeGpx0D/ZJWVv3RbvGyt21iihGc21dSFmJLFskzOgHbUdNpFQxlOo8qTB7mJLKSpygMymIlgNDB5a/SqvBcLy4pGJL3Mhd7jGdyVRRO0ADajM2bDFts+ZzziSTFTfaALls/ddMobsPvAedVeyCspVN+yG8SUW5uW7adM5VA2UTqQCT5D5UVib+VSAwzgaePKm8QSUn8LK/wADP0puIwnSQyuwkbaQewnSomnyMmpJPT5H4dVt2l6yGAsgHWTvVdwzEZMxZcxd2ZiIGmgA7dv1qfD4MugOaJE7Hf8A703D4MktDkFSUMRr28uw0zyGBPF8WJuG5VRzqCSztz1J2HlAoqwsKB3ds/PnQlrAAqSGYMQyzI0JlZiIkbjyorD3Myg7HmJmCNCKXPL0N9HUt7wda56R1j/3oezdm/cB5BPp/wBKkwjypn8Tc55n/MUNhnBxF2DPug+IUH+9UXUuq1eN+46z/wD03f8AZ2frdpuFsE4i67cgqLpsPeOveW+le2D/ACm7/s7P1u0/CXpu3liIZT4gqNfCQaENf2PtEdK+muW3rpP3/OPHvp1v33MDTKNiDzO/PypIkXWMnrKukaCCwOvfIqHC3B011YIIynYaiNx21C7i6MHESRqLeh8SJqPi5k2UkDPdWZjVVBY/QU4EDFHeWt6DloROnmKWJU/abJjZbmvYer896i5Bk9jt2E45YumLd625HJWBo6uDYzCiFChUJdJIUTEyR5xFF3OLXbClrd67bPb0jERrOjEjsO3KtEat3Y41XAuEXK/B20rND4nhtq4hS5bR1bQqygg+IiuacK9ZOItqj3AMTZIUkhcl0KecDquY1iBNbXhfp1g7+gui20SUu9Rh8dD5E0xSTMk6M4cof/5HwH9Dw/8Awk/hSHoNgP6Hhv8AhJ/CrLDcUtXACl224OgKsp17NDvRVELuykHoRgdvsmHjs6Jf4Vb2rCqAFUKAIEADTsr27dCiWIUDmTArKekPrFs2fZ4cpiL+nUVuqoP33cSAI5DUmBULUXJ2Rrqy/H/WDYw7m0ga/eg9W3BVSCBDtMLqe891YXi3pHirrL02JIRjl6GwDbUmDoXHtCNAdGA0qox0W7TMsLlhzymCCZ8QNzSZVLbI6FLAtq89g3G8VvYq6ftT9LlCslsLltoTOq82bTdpjzoDAk9NiJ/EnwyLUt+7lZGOzdQ+fu93vfWhreI6O/cV1yq4Dq8aEKoDAntGU0m7kdOMIU0ktkP4TbiwqncZlPiGaoUZCgtMSWLEIqiW0PVgAGDWr9FPQZsUFxN12s4duuttOq7/ALTkzkUgTCweelawcQ4Xw4hFNi05nRRnuGddSAza951pkad1uYa2LSn5FdrYyPCPQvG4gEsq4RAQAbozXCJ1YKrQNNsxq1wPqhCAhsXdiSQEVFAnU6EHnRWK9a1sR0eGvNJjrlbY7o1aaBxvrMv9ZhZtWUUam65ZhrEwsSNRpM0xKCMzliar6hg9VCf0vE/8v/DUVv1PWgzsMViAXMtHR6nt9yqPGemmNKMzYgW1VS02bS6gSfv5uXZFVXFuO3+hz9Nfc6ZQbrgFmgLMEczQ5oIasNiHu3Y2F/1TnQ28beBG4dUYEfujWoL/AKtnQEtjlXcy1tQO87/GstjcWyW2YvdbKrNBuXDqAdPe57edRW8MeiAc9KwXUuSZP9YmJNDnj2HLDV185KbCYcKhxeCeZaVF5gSSSScpIEmdKrLxvNcJtC3DMWa5lKyCqquUMSWWEOsDfvongVnLYt6AEqC0Rqx1J031pcKRvaO0S1xo/KvVA+Xzoc/ZDlhpO2eTYHfs3kZD0qC5dIttlT7oDHMJJ7fnTsVw/o+ub9/M5S3oLZ3Jj7ugBJ176IxCk4q1vCpcMdjSoB+E07Fw1+yh2h7nmuUD5tQXuaMiSaIxw450DXLtycw1bKBzk5Mp2ntqB1Q3hbVbnMM3S3NABv72xOlHu6dLmJM2kZoife2bx6unnQ3CETNcYEljlnsA1MfrRfLcTNe8UfyQ4nh9vp7ShXLkMWfpHkIIEDXmxFE28CrM6+0AXKJ6V9SRm7eQIp2CGa9efSQwtjtEAE+RkfCh8TjyuHv3PdbNcVSBJkHIv0FDuOyxW9iyv/d/MP1oTjazZbwNEY4kJK7qQ3kDJHwmli1D2miCMsjWZ7hE/KpHlErrNCS9CDDiMKm4i0h+CqY015RUnF8Qy2WgZm0VdAYJIEgMCBUxIZO4rBHlB21+GtQYli9oMmh6riR5x57VOGFs4X9DwcHtSCUGYRJBI1HPqwJnWYqTBdLkBN7EA66dNcHMgaZzGgFElpM9utBWscBoVOmadVHMkc++rWZvYVU0YK80hXcM122Vv3b2ICG5lV7hgSNv+8+VN4XlSxbEBIWI6s7neNzUVzFux0JHKB38qGt2gogDQU5U21uznvGQg/dRDrx6S5ZZDmi4VjxBUnxFLjWtrLAOdkXWTAJEmARPhNB54/gNz4UTaw49l7wls0GSZALaz3juoJxUTRQxMq11Yj+zu7PZZ4VVQgooWCS0e8zmRl7qHxXCEW7bZrmId2eQDc0JHWLERETrHfVphrGW5dOvXKN8ssDwyz/WqLKWxMz1baREfebX+zFLTaNbpxfKGmwemCZ7uQJmINxyDJgCJjSNu+p8Hh0RnCIFiBPMyA2+53jWlr0/cbYjxDEx8DUlpId9feymOwQF+qmo22FGnGPCG4z7n51/WljreZQp2ZlB+Ib6rTOImAv51/UU/G3sqht4ZPgSF/vTU7FfNJfYbxI+zImMzKvkxAI+dR8YX2UAfft6Dudalx+HzqAOTI3wYH9K9xdxMpV3VQwI1YKewx361SDfW47GJKMInbTzFTVCcDca10RS6zG3lLWrV28BIy5pRT4wdanwnDr5CoMPinYACTh7qT3y6qo+NXlYvWp35RBgxFtNvdXbwobg0dG0GfaXf7bVpOE+g2LKKvR5FVRBuMAT3QsmfGiX9B7lls+JxOGw9mfe3JJ2Xr5QDE6gkyBpRKnITLF0o9bmUFwreuFtEyW4PKZefPUUy+jozXmAVSgW2rHrsSTBVB1gHMCWgaDWrHF4rCIg+y2rty475RicQesDr17dsxO3NVAHfVYonFkr9237RyZZncyJ8MrGOWYUTSiBGpUqvZWV/wAg9q3dJc3FUNdtmApMKFkKGk7nPNFcEcm2Sywc5EzOaIGbYU77RlvPnMKVt5Z5nr5gO07aDXUd1WPB/R/F3CVXD3TmJKvcU2kA1ic4D7RspqknJbBSkqU05vuCYVoTNG8sdjzPMaHSBUfBOBXsVZCYay9xQZNwuFUPoxXORqwnkCO+t96OerFbZV8U4ulfdsrItJrPPV/6wG+1bizZVBlUBQOQAA+ApkaXcxVsc3tBHF72BvZWz4bFKsGSbD6CO4TVVguIqttRczLGk9HcCxyklAB510zCetCwzZbtm/ZnYlOkU8tTbLBfOrdfSrAuMpv2AD924Qk+TxNVpxfDCeMrRfmick4a8qZ16zQZUgieUGIp2CslQynYE5Y/CdY8tq6lifQnh+J9p0FoloYXLZynuIZCPkaAxfqys5T0N29aOurMbw+Fwk/AipKk3uFSx8IxUZJnP8PcBBAnqkrrO4057+NBXsE4k6sRHiZ59lX3EPQjE4V2uuhvhtM9gMdB7pa1Mgx+EECqXEnLeBzi2dBct3DlMcoVoIbX4UCzQY+TpYmKuyBcKxJEagTBgGJgHfuqZcF1iDsRI17I3HiamxNlyytbIkQCCTBTc7cxuDUmJvBMpYqNY6zBdCO/fwq9WTKWApR3ZC2CVcr6SpEsezn9afjLoUoSPvhfAsCo5dp7v0pj46y4y9IjZtIUhj4wJNCDGtdQAWXb3SHb2YzbhhIzRz0HOKXu92bEowWWKD2cC6BpJQweehEjw6wNQ4ZgL91Y1OV95kQF8tV2qGcQ5IDWUK6GJub6wZAy8vjT7Np8xV74LRJCoqkA6b6mJqi/UmxWGJuW3WJUkNJ+6d/OaWMfoyLp9wAq57ATofCZoTGcMVnQZrpPvN7S5EDnoYBnsqNuE2TeVX6V4BK+1uGGjf3th2/xooq7F1JuK25b2Lmzwm7i0K2bNy4NCGylE8Qz5QfKav8ADer7GPAY2bS6SSekYc5C5cp1GxNZt8VcLdCb2IKZDmQ3bhQiQAIz95O3Kqy7CdOUELbTTrOJuQYHva6xp3ijTjxYzThXbcsyXQ6S/oPgLRAxWJLPv7S+Lc9vVBGn6URcx/B8FqPs4JAbqr0rGJgyAx+dc4XDBbM9GpcIDBEy0ba8s1e3brh7VtQoUhmuQBAAy6DxY/I1eqlwhTwU5PzTudLPrSwQ09v3exf5CJ+VK36zsKy5lS+VOoPRgT+8wPxrl+EfPiLzkkC3FtSToNAXPdy1qThVojDWwZnIJnedz8zV6rKWAha92a/F+s2/e1wyW7duYz3CXc7gwohRrGuY7VlftV7EXWuYi4bwTq2ix0EaOQsQpnSd969wWlsRpvyqHgZmxbPNhmP5mJJ+Z2oJze6NOHw9NKMkt7XPFVnxJYkZLa5R+c6t8FC/Gh2xwtXLqmc1x+roSoOVdWInKvM845UZgvfvf7T+6tLA2Sty8x2ZwRp+yo8IkfWguPcZNbcm/wDQTguETLcOJs4vEuoIcFeqNyttJlRPOJMCdq3VcFfDK1yAEgKSwEBpPunTUDRvGe6pMRj7lhUW1fv287qiol24BJ3gAxMCacqq4scypgJu8s1zu1Ka45xD0uxcLb+03QbjZZAtg5QCTqLYYGBEg6EiqLH57uKtZ7l25Ftyeku3GgSAIlomTV6qFLAVetibi4JtELIJZFkbwWAPyNFuwAM6iNZ10qDiSN0TFVzMIZREyQQR9KnZCw1ESNR47is53bblfwnC9UXEZ7bMTcU22a2QrSQND2GrBeKXc5T7ViywXMf5Rc0kwOfODp3VDw/+aUD7oyfu9T9KHwdgrfvkx1+jI8II+oNXmfcTo02leKCMdxa+ptoMVi89xgB/KLmw1Y79nPvFDcWts+QdNfZ3cAl7rN1Bq2h32jzqW4YxCSdCjgDsOhY+YgeVK6ha+nYis3x6vnsKLO0VoU3fyoA4zwi0LLZLYDHKqkCTJIH0mpcbwq2lkrbRAzBUBPOSAdTsSJ84ovFW81y1voS3wED+1U15oKaxLRHbodP18qG7GuKZBjFFuy+QRlRgsDugfOKJwx6qSOSyNuzTupuIUlTG+n1BrzGPFtz2Kx+AJoQgXgdmLQbdrhLue0kn6CBXmBs+3v3NTqqCdoUDMB/WJ+FGYYAIuXaBFRcPWFaPxv8AWrBS4GWbjNiLn4UVV8WPXnwhoqPDWib7MRoqwDP3idY/q6UXh93P7Z+QArzCj3/zH9KJPZipRvKN+7IuH3ukz3BsTlXvC6T8ZoS8SbN1tIa6pWOwPbXXvkGjrVgW7RUaQHIieZZvHnQuKWMKP90fi6E/WqXIcl5fwwriFwhNObIPIsAflTrd0G445qEnzzHTyIqDi+M6NVJQspYAmYVTOjN3Tr5VpOA+iBxYDjHWQpBOWyM7TpuWjbwq4xchdWvCk/MZfD4U9FeBBDXGvaHvlV8oirBtuW1b+x6q8EMnSdNeyxIuXrhViBElc0d8UcPV5w/+iWvgf40zR9TE/aEekTlXDrkoOUEj4GJ8Kj4OsIV/C9wR2dYkfIiuq3/Vtw9lK/ZkSeaSrDnIIMz30DivVdYMG1exFtwZzNca6D3FXJHYZ30qOk2Snj4RiotcHP8ABuCpgz13k98wfhEeVeYZpa5oBDRpz0Gp761eK9WV+3P2e7adZLZXTKxJ36y9XfXaqG9wTEWM7XsPctqWkuIuLoACxK6quk7UDpyRqp4ulJc2AMM03Lp/Iu34QY/tGoMTrirIOyrccD9oQsnyYx517goFy62dCHKlROuggyDUqYZ/tDNkOXo1htYMnUfIUG5pVmtiHEH+VWvyXP7uv1pOw6UliUhcumpjee40++kYi2xgdV1mdZMGI8FJ+Ne4xD0logSssGHkSG8o+dFBpPcTXpynG0XZ3OwD0MwX9Gtfu00+hOC/o9seEj4wdaxo9Y+Kz5PYZsub+afaY/8Am7TSf1oYi2yIyWLjXCQBD29vO5Pyp6nFnIlh68Vd/wAmwf0FwRBHQKJnVSwIJ5gg6GdZqtveq7CkNlfEoxEZ+nuEiNRoSQYJOh7aqrPrWuByr4UELGY27uY6wfdKAxHfV7gPWNhLmjsbDdl0ZRPYG2MUSysCUa8OblSPVYdP5W5I0k2bU9/hPdVZjPVti0bPbazfIlRM2zl5TuJmulWcdbcwjoxiYVgdO3Q7VPV5I9gViaq+Y4te9EeJLdzfZcwUQct5cpmSCJ1nltTz6NY45ScG4IJMZ07CPPeuzUqHSiN8dV7nGMV6NY9kYDCOCduunaD215ivRnHvbdfsbyyMo66blSPqa7RQ+I4hbtsFe4iEgkBmAkCATr3kVNOJPHVu5ynD+gvEVRR0NjRQD7Xbu2r0egvEAzMLNmWifbHloOXZW+b08wAn+VWdP2v8zXqeneAP/u7PmwH1qZIleLrHN/8Ay7jLWbpMLcgMSWtstyZjUCQYqvW50bMt0G02YELcUoSCAQROh57GurD09wH9KtfE/wAK8bj/AA/Fjo2u4e8CJyvBHMT1vOqdOPQbHGVU05K5yO+SuGYxBAJgfmkajtB5U/iAzWNBv0ZA/rofpW7x/oPgGB6HEJYkQUzo9v8AdJkbCIYRWf4t6GYtbY6HosUsiWstBABDe6SRqBEBqU6bRrjjack822xT3x7a1rsHMfu/xpGypukkAsEXWNdS/PfkKizi5cRlJUoXVkbQxsZU6zKjymprSxdfvCEeHWH1BpfBtVpb/wC4JsHxe8GYWb9630bDZyVLRqCrSCBpod61fCvWkVQfaLTuuvtrSyCBpJXkZGsaVjMHlD3VE5s2dp/aAiO6BT+HiLYA0HW5z94/GjU3Ez1cLTqej9Ds3BuO2cXbFyxcDqezceI3G1H1wu3PSMyko65IuISrbTqQYYa8wavOH+svFK72itu7kAANwFCzRJllkbR9zmddKfGonycutg5Q3W+9jrFKsDgPW0hkX8PdtFSFYoRdQGJ3EH5VZ4f1n4Bmg3imkzcVlHIbkdpFEpJ9TO6U1ymX97g1hyS9m0xbclFJPiSNaCuehuDO+Ht9ukj6GvcJ6Y4O62VMTZZomM4mO3WrWzfVxmVgw7VII+Iq+QLtGWverHBs0npxBkAX7oC8tAG00MUv9GWE/Fif/s3f8VaylVZV2D1qn1P9ThLLF5T2qV8wc30FDY5g2IsiCGQM08iGlY8aLvkhrcCRmIPdKsAfjFDYoA4i14P8oIrJHk9BWjdflEmGX217/d9n4fj8abwe+XsgsSxLXAZ7MxAHZtFS219s37SKTtuDl+lBYbElOlHPpGiRoB277z/kbVai5cF1a0aSvIJTBWzByqjidUm20SfwkGoEujoDdJuGA5y9Ndg5Swj3+xaZavlZIiWEEwNvOYqHoxkybLtAJFN033OZ42H0FtiOM37dnOuIxIUBITpRoCVESVPbuasT6X43DrmGJzIvK6mfQmNSuUzJGtZ822u2iM0r1YAgyEIIXzyxRuJAuWmjUMsjx3HmGA+FA5OLtc106NOrHNlsWfEvTDHt799UUlFiymRtSNczFoOvZtVDjsMDibLXJuhhcX2jFzm/nM/WkDYjQDep8YT0Slt81osfNZNe8QQzacfccTpyYFD4e9NC5tjVQpx3it9hXZF+0BMZLu23/px+tOxrHNbhsvWE9/d517imCvbYzuVkbajn3SBQfF2bPaymIdM09k68uegqQ5LrvLHbugniF1g9ognLnh4HI7eAn61HxZhNpSqsr3ApDAERB7aIx9nNbYROn6ihOI3AzJlOqNmB0iYPeO2pGLkStUhTTbFjeG2gEC2rIL3ETVFiCdeXdU9/AIqOVBtjKZ6Nmt8ifukCfEGhb13MOsZIYEdggHWZ3mmg5tGLZTvGulMVJmKWOp3fluiDH8KDLYdjdBm0dWGZQwMdYrmJzMNzHdU//hd0OcmJfNlA66qwyknTQA/dpl62YEuSCyEAmR1W59aV5aRyq0Q+0P5E+tygldGihKnV3SsBYaxeDkm9auNC5xkZTEdUTmPLuo3BkQyg+6xHkesPqflUdkAXrmkEqhntAEHlyOleWNL1wQACFYdpMQT8YFDe5qUctrDsMfaXvzJ/YX+NMtAreaTMy47RICxM/s/WilWCe+D8o/SomX2o71NRNi60bqP3QJwe232cmRmfpGkSIJLEd9TXSzYcEmGyI58gGI84jzpnBp6Nl/C9xQOwZjlHwipbL+w03CEeYEH5iow4raz7Hn2VHu3GdEc5UAzKDA621Q4CwvSXV6yqrCAjugGYawFYKPhRit7Q/tKCPImefeDQtu0yXrjBRDAMZ5wN99oq1d8C6jhFXmiW16UYu3hOmTFX5RGYKzKy6SNQV207asbnpljxcRftWjBj/NryiKzd+fsjWQJbIyjxM9vjRt5pv2TyKv8ApTG5R5MqhQqfCl0B8Vee8r3LU4dRnhFuXHeRyYsWGnMBezUa0Rid7L7iQCfEHX6VLgcI5e4qWrtxGM9W1dbrMOsC2XLr46Va8O9AsY+HNo2MpgqDcZEA1kEZS5IAoUm3wHOVOELZrv733RUYy6Eu2mIMElJHfGWe6ajfCJ0pAOUt147eTAcuwmPxVtcH6sMQ8dPiLdsDLC2kzmZkyzx5aczV5b9WtgADpsUY59L/AAWiVOS4FVMZRmrSVzmGAsqTcDdYqxjUjQ6jTfu8qnw9hNdB1WIH6b10kerbDzPS4mT/AK7/APNN/wBGuHEnpcSJ3PTf9KvJN9QFicPHiBzrDCMy9h7I0MEbeMUzBtBa3+E6aCMp1H61vcT6HYBPfxdxfzYkD9PCs/jf/DASLd7HXW2JTMV0B+86qjAdgY7+NA6b6miONi9oxZn8ou2nQMCRmQnsYbTPYY+FLEYg/Zi4iRbz67Soza+BHxFTYq0cwNm4wH+tt2kk/wBQvm8dDVBhcBimV0GItsmZ0YG2eZOYb7dY0LjbqPVVtfC/9+S7x7g2swIAGV5I0ga1FxazIBiesvyIYT3SKZwqzcNkh3R1IhIB0EEQZ1OtTWBnsAGCQMrfmXqt8wakdpF1Fnp/v+gTih1W+9o23PQ7eNA2sKXtoVIAyqcsfeyganyjyNGYS4GRSNv8im4MxmXmjEfHrD5NUTcb2JKnCslmXIPfsLlD6AACYJaZ0zTsBNTXsEqg5TIAO+k89dabBy3EnKRMHbQ6jU6byKdh8UrIM5AYjVSQT2HQTMxyq9STFeFoR5Qzo1Fot+yW1jTqz2d3OndKelXSVdN+9TIHmHb92n8PwN64mRsPiDmzKvsLmUoZCdYqF1QjcjxFTD0Qx5s5ThLgdCDbINogwdJ9rpIJB3qssmFrUYbJpAuKOS4j6wfZnsAOoP72nnT3MXVmIKlRqN5mInXQcqv7PoZjLijNhwARqGuIDPgM1LEerzHuBC4ZYIIPSvI/5XlU05di/FUU/iKQsc4HIr37g/Dae/Sm3QM6GY1I+VXl/wBXfEGA0wwgg6XX5f7ranv6vscd1wsgyD0r+H/xdhoowae4upi6TWz7GdtMVusCdH6y+I0YfQ+deWA2S4J1BcCI0nUees+daN/V9jiQSmFMGR7a5of+FTU9XWODl8uGlgAfbXI0nWOi313qskuwaxVFfMZZMUMlm6xiOqzT1RPVM/1gNeVOuPGLQT79tpHblIy/CTWtt+q/E5SC2FUMSWXrkSfIfSmYj1U4tmtML2HHRtI6r7QVI7tPoKvTkLeOomXtYZWLiCpDn90gGY5g6we6hLTScM6mRmZNoGUg9nYVArZv6t8clwujYZw4AYFnTUbfcJ+lVmK9BsXY6MfZ2IV2uMbLB1AIaRDZXJk+6FPdVuMio16C4sjs9KlSrScIVQ4nFBACZ1MaUqVQhzzi3rcl+hw1n2hkZ7p6oInXKsk7dorM8UxV7EBjib1y4CDmRSUtxvAQHu5mlSrPVk1Kx3MJh6eXM1uB2eiV0VbaqWBYEKoPx3mocYrNce1mMXLedZPulWXQdxJBNe0qSbrdB126XtW7g0KsjR265WHzMeVSshtM7aZGXPAGuYbme8ClSq1yJnNpX+wNwnGqwyWUIAJMO+0kmAYJ7a1fBvQvF31W4Hw1u2xP42YCYJjKFJ+VKlT4QRzcRiaieVMs7fqoZVCrjCI1/mE8TsRRieqmyR18RiWJ96HVQfILoPOlSpmVGPXqWtmLHCerbAWzIsBjEdclvqd9N6vMLwmzbChLSKF2hRpSpUQptvkLpUqVQoVKlSqEFSpUqhBUqVKoQVKlSqEFSpUqhD//2Q=="/>
          <p:cNvSpPr>
            <a:spLocks noChangeAspect="1" noChangeArrowheads="1"/>
          </p:cNvSpPr>
          <p:nvPr/>
        </p:nvSpPr>
        <p:spPr bwMode="auto">
          <a:xfrm>
            <a:off x="155575" y="-685800"/>
            <a:ext cx="21336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2" name="AutoShape 6" descr="data:image/jpg;base64,/9j/4AAQSkZJRgABAQAAAQABAAD/2wCEAAkGBhQSERUUExQVFBUWGRgYGBcYGBoaHBwaICAaGRsYHx8fHCYgHRskGhgaHy8jIycpLCwsGx4xNTAqNSYrLCkBCQoKDgwOGg8PGi4kHyQsLSwsLCoqLC8sLCw0LSwsLCwsLCwpLCwsLCwsLCwsLCwsLCwpLCwsLCwsLCwsLCwsLP/AABEIAJYA4AMBIgACEQEDEQH/xAAbAAABBQEBAAAAAAAAAAAAAAAEAAIDBQYHAf/EAEsQAAIBAgQCBgcFAwgIBwEAAAECEQADBBIhMQVBEyJRYXGBBgcjMpGhsRRCUnLBYpLRJDNUgrLC0vAXY3ODk6Ph8RUWQ0RTlOI0/8QAGgEAAgMBAQAAAAAAAAAAAAAAAgMAAQQFBv/EAC4RAAIBAgUCAwcFAAAAAAAAAAABAgMRBBITITFBURQiYQUjMkJScYGRobHB8P/aAAwDAQACEQMRAD8AIbiGJP8A7zFDXlcH+GhuE8fxbL0i43EzmbKHKuBBjVYhtBtNS0Jwq0FtKAANzAntPb31izy7npnh6X0ou+H+sHGm4QLtq6EbKwez0azzhlYkxV5hPWqSXVsNJQ5SUuggnmQGA08TWJwP3+sG67bDbbQ9pFQcHSM+/vc/AUxTlZsxzwtLPGNubnRx61LWh+y4mCWEjoTqNNhdmvP9LOHzZegxGaJyxbmNp/nO6sNZAjQRqd+2TJqHDiL106SVtrsNusamsy37Op9GzoB9a1jScPiRO3Vt/D+cr3/Sna2GHxE94tj63K5xj39tYHIsx8wND8z8aLdOup00DeOsbVNVkXs+n3Ztcb6zyElLABMD2j7EmBoqmR4GqnG+sXGZYIs28xVQyBmaSQNA3VnxrN49tEH4riD+9+lRcTBLWUkDNcBJP7ILwO8xFVqSDeCopcC41du3LlhbmIxFxWdgVa4YIys0ECAdQN+yvL9xhiLSJCLDswGkiCI22nvp3ELfXsNyVzPmrKPmRSvEDEW5XUo4DT8qFybHxpQhey6r+gu00z+Y0JhOsl0AQc9wak78j3TvUwuRdyx7y5p7xofkBQuLx9vDXPaMVF4gidgQoB7wCADO1CNckuT3hyqMKAAQBbcH8wDA/FwaFuYWcJY06qC2xAn9k8u/WpbDAi50d2ytl2MveuqlsGDmyAdZp1OlW/A+HcOW2oxGOv4hQsBLdu4qEAyBITM4jTU7U2EX1MNevG2Vbv0Br94XVdbbKzsrwqkMZIMaCTTuhuG1/MYpjkI0w94yYjQ5YP0re8O9MOH2LYFizcRBtlw7Du3I37zUo9Z+HJYKl1ipgxkMeIzyPOryR6sV4qs35YGUwPopjLgGbDlPdnOyDXQkgAnSj29XmMIOuG82uEefs6t+IessKPZYa5cP7T20H1Pw0oEetW6dsCY776A/DLV2poHUxcuF+xLwz1YMQTir7E/dWx1AO8sRmbnptVjZ9V2DBl+mvCDC3brMoJjWBGukVTt6zr7+5hktEEybl3OPABBM7b1WcQ9OcZem1mSxEEvZmSOwF9te7lRJw6CJQxEmlK+5sj6vuHJDHD2xH4maPm0VPhuJcNtHqXMGhJA6r2gZGw0MyK5NfcXbrLcNy82UMzXHLASSFETzg7DlXl/J0tpcozAMRGUQBoSRGolhQ6q6IevZ838UjqPEPWRhLTFAXuOJhUQ9aInKxhSNRrNVtz1qpIAw9wEjqhrloE+WefhNYNbma8wI9xFg/nLE/wBkVFcw84lH0hbbA6iQSRBjflvQuqx0fZ8Fy2bjGetJ7aycOragAK5Jk6DlRa+s2BDYZyf2XQj5kGue4xpvWU72c+CiPq4PlRGKxItoztsoJPlVasg/A0SahsDoCkiUJEd24+Iq+f0M4hrFi0ez24/wVBjfRXEWfaNYckjrFIfbtg+U0OSXYesTRb+JFbafVhI0PyIBFDYPqu6dkEHxn+FNt4pelJz5ZABRwVObkYI000r3GXMjo+hHusJ11KwfDlPfUj1RVSUdp9n/ACE2m1K9hncnQ6iZ86aLZFwnkyifEbfKn3UBYHUQdAD8j203EJmGkSNV8R/HbzoDQeXm61ue1gDIGpA013nLy7KkuPESYEx49g7taHuBntzARxqCdQCOfgRPxr0nOqoyFncD2dvrt5ZeXfyq7NguUY7tix9vRG/A6t48j37NSx+HLhY5OjHwB1+VX+H9DcYyLkshZgDpGC5RtJGreQo5PVfiW1fFoh/DbtSI8XJM0apyM1TGUo9b/YyuNt5rbAbxI8RqPOmXLXSKjaowKvtqOZU+RINa9vVbeGpx0D/ZJWVv3RbvGyt21iihGc21dSFmJLFskzOgHbUdNpFQxlOo8qTB7mJLKSpygMymIlgNDB5a/SqvBcLy4pGJL3Mhd7jGdyVRRO0ADajM2bDFts+ZzziSTFTfaALls/ddMobsPvAedVeyCspVN+yG8SUW5uW7adM5VA2UTqQCT5D5UVib+VSAwzgaePKm8QSUn8LK/wADP0puIwnSQyuwkbaQewnSomnyMmpJPT5H4dVt2l6yGAsgHWTvVdwzEZMxZcxd2ZiIGmgA7dv1qfD4MugOaJE7Hf8A703D4MktDkFSUMRr28uw0zyGBPF8WJuG5VRzqCSztz1J2HlAoqwsKB3ds/PnQlrAAqSGYMQyzI0JlZiIkbjyorD3Myg7HmJmCNCKXPL0N9HUt7wda56R1j/3oezdm/cB5BPp/wBKkwjypn8Tc55n/MUNhnBxF2DPug+IUH+9UXUuq1eN+46z/wD03f8AZ2frdpuFsE4i67cgqLpsPeOveW+le2D/ACm7/s7P1u0/CXpu3liIZT4gqNfCQaENf2PtEdK+muW3rpP3/OPHvp1v33MDTKNiDzO/PypIkXWMnrKukaCCwOvfIqHC3B011YIIynYaiNx21C7i6MHESRqLeh8SJqPi5k2UkDPdWZjVVBY/QU4EDFHeWt6DloROnmKWJU/abJjZbmvYer896i5Bk9jt2E45YumLd625HJWBo6uDYzCiFChUJdJIUTEyR5xFF3OLXbClrd67bPb0jERrOjEjsO3KtEat3Y41XAuEXK/B20rND4nhtq4hS5bR1bQqygg+IiuacK9ZOItqj3AMTZIUkhcl0KecDquY1iBNbXhfp1g7+gui20SUu9Rh8dD5E0xSTMk6M4cof/5HwH9Dw/8Awk/hSHoNgP6Hhv8AhJ/CrLDcUtXACl224OgKsp17NDvRVELuykHoRgdvsmHjs6Jf4Vb2rCqAFUKAIEADTsr27dCiWIUDmTArKekPrFs2fZ4cpiL+nUVuqoP33cSAI5DUmBULUXJ2Rrqy/H/WDYw7m0ga/eg9W3BVSCBDtMLqe891YXi3pHirrL02JIRjl6GwDbUmDoXHtCNAdGA0qox0W7TMsLlhzymCCZ8QNzSZVLbI6FLAtq89g3G8VvYq6ftT9LlCslsLltoTOq82bTdpjzoDAk9NiJ/EnwyLUt+7lZGOzdQ+fu93vfWhreI6O/cV1yq4Dq8aEKoDAntGU0m7kdOMIU0ktkP4TbiwqncZlPiGaoUZCgtMSWLEIqiW0PVgAGDWr9FPQZsUFxN12s4duuttOq7/ALTkzkUgTCweelawcQ4Xw4hFNi05nRRnuGddSAza951pkad1uYa2LSn5FdrYyPCPQvG4gEsq4RAQAbozXCJ1YKrQNNsxq1wPqhCAhsXdiSQEVFAnU6EHnRWK9a1sR0eGvNJjrlbY7o1aaBxvrMv9ZhZtWUUam65ZhrEwsSNRpM0xKCMzliar6hg9VCf0vE/8v/DUVv1PWgzsMViAXMtHR6nt9yqPGemmNKMzYgW1VS02bS6gSfv5uXZFVXFuO3+hz9Nfc6ZQbrgFmgLMEczQ5oIasNiHu3Y2F/1TnQ28beBG4dUYEfujWoL/AKtnQEtjlXcy1tQO87/GstjcWyW2YvdbKrNBuXDqAdPe57edRW8MeiAc9KwXUuSZP9YmJNDnj2HLDV185KbCYcKhxeCeZaVF5gSSSScpIEmdKrLxvNcJtC3DMWa5lKyCqquUMSWWEOsDfvongVnLYt6AEqC0Rqx1J031pcKRvaO0S1xo/KvVA+Xzoc/ZDlhpO2eTYHfs3kZD0qC5dIttlT7oDHMJJ7fnTsVw/o+ub9/M5S3oLZ3Jj7ugBJ176IxCk4q1vCpcMdjSoB+E07Fw1+yh2h7nmuUD5tQXuaMiSaIxw450DXLtycw1bKBzk5Mp2ntqB1Q3hbVbnMM3S3NABv72xOlHu6dLmJM2kZoife2bx6unnQ3CETNcYEljlnsA1MfrRfLcTNe8UfyQ4nh9vp7ShXLkMWfpHkIIEDXmxFE28CrM6+0AXKJ6V9SRm7eQIp2CGa9efSQwtjtEAE+RkfCh8TjyuHv3PdbNcVSBJkHIv0FDuOyxW9iyv/d/MP1oTjazZbwNEY4kJK7qQ3kDJHwmli1D2miCMsjWZ7hE/KpHlErrNCS9CDDiMKm4i0h+CqY015RUnF8Qy2WgZm0VdAYJIEgMCBUxIZO4rBHlB21+GtQYli9oMmh6riR5x57VOGFs4X9DwcHtSCUGYRJBI1HPqwJnWYqTBdLkBN7EA66dNcHMgaZzGgFElpM9utBWscBoVOmadVHMkc++rWZvYVU0YK80hXcM122Vv3b2ICG5lV7hgSNv+8+VN4XlSxbEBIWI6s7neNzUVzFux0JHKB38qGt2gogDQU5U21uznvGQg/dRDrx6S5ZZDmi4VjxBUnxFLjWtrLAOdkXWTAJEmARPhNB54/gNz4UTaw49l7wls0GSZALaz3juoJxUTRQxMq11Yj+zu7PZZ4VVQgooWCS0e8zmRl7qHxXCEW7bZrmId2eQDc0JHWLERETrHfVphrGW5dOvXKN8ssDwyz/WqLKWxMz1baREfebX+zFLTaNbpxfKGmwemCZ7uQJmINxyDJgCJjSNu+p8Hh0RnCIFiBPMyA2+53jWlr0/cbYjxDEx8DUlpId9feymOwQF+qmo22FGnGPCG4z7n51/WljreZQp2ZlB+Ib6rTOImAv51/UU/G3sqht4ZPgSF/vTU7FfNJfYbxI+zImMzKvkxAI+dR8YX2UAfft6Dudalx+HzqAOTI3wYH9K9xdxMpV3VQwI1YKewx361SDfW47GJKMInbTzFTVCcDca10RS6zG3lLWrV28BIy5pRT4wdanwnDr5CoMPinYACTh7qT3y6qo+NXlYvWp35RBgxFtNvdXbwobg0dG0GfaXf7bVpOE+g2LKKvR5FVRBuMAT3QsmfGiX9B7lls+JxOGw9mfe3JJ2Xr5QDE6gkyBpRKnITLF0o9bmUFwreuFtEyW4PKZefPUUy+jozXmAVSgW2rHrsSTBVB1gHMCWgaDWrHF4rCIg+y2rty475RicQesDr17dsxO3NVAHfVYonFkr9237RyZZncyJ8MrGOWYUTSiBGpUqvZWV/wAg9q3dJc3FUNdtmApMKFkKGk7nPNFcEcm2Sywc5EzOaIGbYU77RlvPnMKVt5Z5nr5gO07aDXUd1WPB/R/F3CVXD3TmJKvcU2kA1ic4D7RspqknJbBSkqU05vuCYVoTNG8sdjzPMaHSBUfBOBXsVZCYay9xQZNwuFUPoxXORqwnkCO+t96OerFbZV8U4ulfdsrItJrPPV/6wG+1bizZVBlUBQOQAA+ApkaXcxVsc3tBHF72BvZWz4bFKsGSbD6CO4TVVguIqttRczLGk9HcCxyklAB510zCetCwzZbtm/ZnYlOkU8tTbLBfOrdfSrAuMpv2AD924Qk+TxNVpxfDCeMrRfmick4a8qZ16zQZUgieUGIp2CslQynYE5Y/CdY8tq6lifQnh+J9p0FoloYXLZynuIZCPkaAxfqys5T0N29aOurMbw+Fwk/AipKk3uFSx8IxUZJnP8PcBBAnqkrrO4057+NBXsE4k6sRHiZ59lX3EPQjE4V2uuhvhtM9gMdB7pa1Mgx+EECqXEnLeBzi2dBct3DlMcoVoIbX4UCzQY+TpYmKuyBcKxJEagTBgGJgHfuqZcF1iDsRI17I3HiamxNlyytbIkQCCTBTc7cxuDUmJvBMpYqNY6zBdCO/fwq9WTKWApR3ZC2CVcr6SpEsezn9afjLoUoSPvhfAsCo5dp7v0pj46y4y9IjZtIUhj4wJNCDGtdQAWXb3SHb2YzbhhIzRz0HOKXu92bEowWWKD2cC6BpJQweehEjw6wNQ4ZgL91Y1OV95kQF8tV2qGcQ5IDWUK6GJub6wZAy8vjT7Np8xV74LRJCoqkA6b6mJqi/UmxWGJuW3WJUkNJ+6d/OaWMfoyLp9wAq57ATofCZoTGcMVnQZrpPvN7S5EDnoYBnsqNuE2TeVX6V4BK+1uGGjf3th2/xooq7F1JuK25b2Lmzwm7i0K2bNy4NCGylE8Qz5QfKav8ADer7GPAY2bS6SSekYc5C5cp1GxNZt8VcLdCb2IKZDmQ3bhQiQAIz95O3Kqy7CdOUELbTTrOJuQYHva6xp3ijTjxYzThXbcsyXQ6S/oPgLRAxWJLPv7S+Lc9vVBGn6URcx/B8FqPs4JAbqr0rGJgyAx+dc4XDBbM9GpcIDBEy0ba8s1e3brh7VtQoUhmuQBAAy6DxY/I1eqlwhTwU5PzTudLPrSwQ09v3exf5CJ+VK36zsKy5lS+VOoPRgT+8wPxrl+EfPiLzkkC3FtSToNAXPdy1qThVojDWwZnIJnedz8zV6rKWAha92a/F+s2/e1wyW7duYz3CXc7gwohRrGuY7VlftV7EXWuYi4bwTq2ix0EaOQsQpnSd969wWlsRpvyqHgZmxbPNhmP5mJJ+Z2oJze6NOHw9NKMkt7XPFVnxJYkZLa5R+c6t8FC/Gh2xwtXLqmc1x+roSoOVdWInKvM845UZgvfvf7T+6tLA2Sty8x2ZwRp+yo8IkfWguPcZNbcm/wDQTguETLcOJs4vEuoIcFeqNyttJlRPOJMCdq3VcFfDK1yAEgKSwEBpPunTUDRvGe6pMRj7lhUW1fv287qiol24BJ3gAxMCacqq4scypgJu8s1zu1Ka45xD0uxcLb+03QbjZZAtg5QCTqLYYGBEg6EiqLH57uKtZ7l25Ftyeku3GgSAIlomTV6qFLAVetibi4JtELIJZFkbwWAPyNFuwAM6iNZ10qDiSN0TFVzMIZREyQQR9KnZCw1ESNR47is53bblfwnC9UXEZ7bMTcU22a2QrSQND2GrBeKXc5T7ViywXMf5Rc0kwOfODp3VDw/+aUD7oyfu9T9KHwdgrfvkx1+jI8II+oNXmfcTo02leKCMdxa+ptoMVi89xgB/KLmw1Y79nPvFDcWts+QdNfZ3cAl7rN1Bq2h32jzqW4YxCSdCjgDsOhY+YgeVK6ha+nYis3x6vnsKLO0VoU3fyoA4zwi0LLZLYDHKqkCTJIH0mpcbwq2lkrbRAzBUBPOSAdTsSJ84ovFW81y1voS3wED+1U15oKaxLRHbodP18qG7GuKZBjFFuy+QRlRgsDugfOKJwx6qSOSyNuzTupuIUlTG+n1BrzGPFtz2Kx+AJoQgXgdmLQbdrhLue0kn6CBXmBs+3v3NTqqCdoUDMB/WJ+FGYYAIuXaBFRcPWFaPxv8AWrBS4GWbjNiLn4UVV8WPXnwhoqPDWib7MRoqwDP3idY/q6UXh93P7Z+QArzCj3/zH9KJPZipRvKN+7IuH3ukz3BsTlXvC6T8ZoS8SbN1tIa6pWOwPbXXvkGjrVgW7RUaQHIieZZvHnQuKWMKP90fi6E/WqXIcl5fwwriFwhNObIPIsAflTrd0G445qEnzzHTyIqDi+M6NVJQspYAmYVTOjN3Tr5VpOA+iBxYDjHWQpBOWyM7TpuWjbwq4xchdWvCk/MZfD4U9FeBBDXGvaHvlV8oirBtuW1b+x6q8EMnSdNeyxIuXrhViBElc0d8UcPV5w/+iWvgf40zR9TE/aEekTlXDrkoOUEj4GJ8Kj4OsIV/C9wR2dYkfIiuq3/Vtw9lK/ZkSeaSrDnIIMz30DivVdYMG1exFtwZzNca6D3FXJHYZ30qOk2Snj4RiotcHP8ABuCpgz13k98wfhEeVeYZpa5oBDRpz0Gp761eK9WV+3P2e7adZLZXTKxJ36y9XfXaqG9wTEWM7XsPctqWkuIuLoACxK6quk7UDpyRqp4ulJc2AMM03Lp/Iu34QY/tGoMTrirIOyrccD9oQsnyYx517goFy62dCHKlROuggyDUqYZ/tDNkOXo1htYMnUfIUG5pVmtiHEH+VWvyXP7uv1pOw6UliUhcumpjee40++kYi2xgdV1mdZMGI8FJ+Ne4xD0logSssGHkSG8o+dFBpPcTXpynG0XZ3OwD0MwX9Gtfu00+hOC/o9seEj4wdaxo9Y+Kz5PYZsub+afaY/8Am7TSf1oYi2yIyWLjXCQBD29vO5Pyp6nFnIlh68Vd/wAmwf0FwRBHQKJnVSwIJ5gg6GdZqtveq7CkNlfEoxEZ+nuEiNRoSQYJOh7aqrPrWuByr4UELGY27uY6wfdKAxHfV7gPWNhLmjsbDdl0ZRPYG2MUSysCUa8OblSPVYdP5W5I0k2bU9/hPdVZjPVti0bPbazfIlRM2zl5TuJmulWcdbcwjoxiYVgdO3Q7VPV5I9gViaq+Y4te9EeJLdzfZcwUQct5cpmSCJ1nltTz6NY45ScG4IJMZ07CPPeuzUqHSiN8dV7nGMV6NY9kYDCOCduunaD215ivRnHvbdfsbyyMo66blSPqa7RQ+I4hbtsFe4iEgkBmAkCATr3kVNOJPHVu5ynD+gvEVRR0NjRQD7Xbu2r0egvEAzMLNmWifbHloOXZW+b08wAn+VWdP2v8zXqeneAP/u7PmwH1qZIleLrHN/8Ay7jLWbpMLcgMSWtstyZjUCQYqvW50bMt0G02YELcUoSCAQROh57GurD09wH9KtfE/wAK8bj/AA/Fjo2u4e8CJyvBHMT1vOqdOPQbHGVU05K5yO+SuGYxBAJgfmkajtB5U/iAzWNBv0ZA/rofpW7x/oPgGB6HEJYkQUzo9v8AdJkbCIYRWf4t6GYtbY6HosUsiWstBABDe6SRqBEBqU6bRrjjack822xT3x7a1rsHMfu/xpGypukkAsEXWNdS/PfkKizi5cRlJUoXVkbQxsZU6zKjymprSxdfvCEeHWH1BpfBtVpb/wC4JsHxe8GYWb9630bDZyVLRqCrSCBpod61fCvWkVQfaLTuuvtrSyCBpJXkZGsaVjMHlD3VE5s2dp/aAiO6BT+HiLYA0HW5z94/GjU3Ez1cLTqej9Ds3BuO2cXbFyxcDqezceI3G1H1wu3PSMyko65IuISrbTqQYYa8wavOH+svFK72itu7kAANwFCzRJllkbR9zmddKfGonycutg5Q3W+9jrFKsDgPW0hkX8PdtFSFYoRdQGJ3EH5VZ4f1n4Bmg3imkzcVlHIbkdpFEpJ9TO6U1ymX97g1hyS9m0xbclFJPiSNaCuehuDO+Ht9ukj6GvcJ6Y4O62VMTZZomM4mO3WrWzfVxmVgw7VII+Iq+QLtGWverHBs0npxBkAX7oC8tAG00MUv9GWE/Fif/s3f8VaylVZV2D1qn1P9ThLLF5T2qV8wc30FDY5g2IsiCGQM08iGlY8aLvkhrcCRmIPdKsAfjFDYoA4i14P8oIrJHk9BWjdflEmGX217/d9n4fj8abwe+XsgsSxLXAZ7MxAHZtFS219s37SKTtuDl+lBYbElOlHPpGiRoB277z/kbVai5cF1a0aSvIJTBWzByqjidUm20SfwkGoEujoDdJuGA5y9Ndg5Swj3+xaZavlZIiWEEwNvOYqHoxkybLtAJFN033OZ42H0FtiOM37dnOuIxIUBITpRoCVESVPbuasT6X43DrmGJzIvK6mfQmNSuUzJGtZ822u2iM0r1YAgyEIIXzyxRuJAuWmjUMsjx3HmGA+FA5OLtc106NOrHNlsWfEvTDHt799UUlFiymRtSNczFoOvZtVDjsMDibLXJuhhcX2jFzm/nM/WkDYjQDep8YT0Slt81osfNZNe8QQzacfccTpyYFD4e9NC5tjVQpx3it9hXZF+0BMZLu23/px+tOxrHNbhsvWE9/d517imCvbYzuVkbajn3SBQfF2bPaymIdM09k68uegqQ5LrvLHbugniF1g9ognLnh4HI7eAn61HxZhNpSqsr3ApDAERB7aIx9nNbYROn6ihOI3AzJlOqNmB0iYPeO2pGLkStUhTTbFjeG2gEC2rIL3ETVFiCdeXdU9/AIqOVBtjKZ6Nmt8ifukCfEGhb13MOsZIYEdggHWZ3mmg5tGLZTvGulMVJmKWOp3fluiDH8KDLYdjdBm0dWGZQwMdYrmJzMNzHdU//hd0OcmJfNlA66qwyknTQA/dpl62YEuSCyEAmR1W59aV5aRyq0Q+0P5E+tygldGihKnV3SsBYaxeDkm9auNC5xkZTEdUTmPLuo3BkQyg+6xHkesPqflUdkAXrmkEqhntAEHlyOleWNL1wQACFYdpMQT8YFDe5qUctrDsMfaXvzJ/YX+NMtAreaTMy47RICxM/s/WilWCe+D8o/SomX2o71NRNi60bqP3QJwe232cmRmfpGkSIJLEd9TXSzYcEmGyI58gGI84jzpnBp6Nl/C9xQOwZjlHwipbL+w03CEeYEH5iow4raz7Hn2VHu3GdEc5UAzKDA621Q4CwvSXV6yqrCAjugGYawFYKPhRit7Q/tKCPImefeDQtu0yXrjBRDAMZ5wN99oq1d8C6jhFXmiW16UYu3hOmTFX5RGYKzKy6SNQV207asbnpljxcRftWjBj/NryiKzd+fsjWQJbIyjxM9vjRt5pv2TyKv8ApTG5R5MqhQqfCl0B8Vee8r3LU4dRnhFuXHeRyYsWGnMBezUa0Rid7L7iQCfEHX6VLgcI5e4qWrtxGM9W1dbrMOsC2XLr46Va8O9AsY+HNo2MpgqDcZEA1kEZS5IAoUm3wHOVOELZrv733RUYy6Eu2mIMElJHfGWe6ajfCJ0pAOUt147eTAcuwmPxVtcH6sMQ8dPiLdsDLC2kzmZkyzx5aczV5b9WtgADpsUY59L/AAWiVOS4FVMZRmrSVzmGAsqTcDdYqxjUjQ6jTfu8qnw9hNdB1WIH6b10kerbDzPS4mT/AK7/APNN/wBGuHEnpcSJ3PTf9KvJN9QFicPHiBzrDCMy9h7I0MEbeMUzBtBa3+E6aCMp1H61vcT6HYBPfxdxfzYkD9PCs/jf/DASLd7HXW2JTMV0B+86qjAdgY7+NA6b6miONi9oxZn8ou2nQMCRmQnsYbTPYY+FLEYg/Zi4iRbz67Soza+BHxFTYq0cwNm4wH+tt2kk/wBQvm8dDVBhcBimV0GItsmZ0YG2eZOYb7dY0LjbqPVVtfC/9+S7x7g2swIAGV5I0ga1FxazIBiesvyIYT3SKZwqzcNkh3R1IhIB0EEQZ1OtTWBnsAGCQMrfmXqt8wakdpF1Fnp/v+gTih1W+9o23PQ7eNA2sKXtoVIAyqcsfeyganyjyNGYS4GRSNv8im4MxmXmjEfHrD5NUTcb2JKnCslmXIPfsLlD6AACYJaZ0zTsBNTXsEqg5TIAO+k89dabBy3EnKRMHbQ6jU6byKdh8UrIM5AYjVSQT2HQTMxyq9STFeFoR5Qzo1Fot+yW1jTqz2d3OndKelXSVdN+9TIHmHb92n8PwN64mRsPiDmzKvsLmUoZCdYqF1QjcjxFTD0Qx5s5ThLgdCDbINogwdJ9rpIJB3qssmFrUYbJpAuKOS4j6wfZnsAOoP72nnT3MXVmIKlRqN5mInXQcqv7PoZjLijNhwARqGuIDPgM1LEerzHuBC4ZYIIPSvI/5XlU05di/FUU/iKQsc4HIr37g/Dae/Sm3QM6GY1I+VXl/wBXfEGA0wwgg6XX5f7ranv6vscd1wsgyD0r+H/xdhoowae4upi6TWz7GdtMVusCdH6y+I0YfQ+deWA2S4J1BcCI0nUees+daN/V9jiQSmFMGR7a5of+FTU9XWODl8uGlgAfbXI0nWOi313qskuwaxVFfMZZMUMlm6xiOqzT1RPVM/1gNeVOuPGLQT79tpHblIy/CTWtt+q/E5SC2FUMSWXrkSfIfSmYj1U4tmtML2HHRtI6r7QVI7tPoKvTkLeOomXtYZWLiCpDn90gGY5g6we6hLTScM6mRmZNoGUg9nYVArZv6t8clwujYZw4AYFnTUbfcJ+lVmK9BsXY6MfZ2IV2uMbLB1AIaRDZXJk+6FPdVuMio16C4sjs9KlSrScIVQ4nFBACZ1MaUqVQhzzi3rcl+hw1n2hkZ7p6oInXKsk7dorM8UxV7EBjib1y4CDmRSUtxvAQHu5mlSrPVk1Kx3MJh6eXM1uB2eiV0VbaqWBYEKoPx3mocYrNce1mMXLedZPulWXQdxJBNe0qSbrdB126XtW7g0KsjR265WHzMeVSshtM7aZGXPAGuYbme8ClSq1yJnNpX+wNwnGqwyWUIAJMO+0kmAYJ7a1fBvQvF31W4Hw1u2xP42YCYJjKFJ+VKlT4QRzcRiaieVMs7fqoZVCrjCI1/mE8TsRRieqmyR18RiWJ96HVQfILoPOlSpmVGPXqWtmLHCerbAWzIsBjEdclvqd9N6vMLwmzbChLSKF2hRpSpUQptvkLpUqVQoVKlSqEFSpUqhBUqVKoQVKlSqEFSpUqhD//2Q=="/>
          <p:cNvSpPr>
            <a:spLocks noChangeAspect="1" noChangeArrowheads="1"/>
          </p:cNvSpPr>
          <p:nvPr/>
        </p:nvSpPr>
        <p:spPr bwMode="auto">
          <a:xfrm>
            <a:off x="155575" y="-685800"/>
            <a:ext cx="21336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4" name="AutoShape 8" descr="data:image/jpg;base64,/9j/4AAQSkZJRgABAQAAAQABAAD/2wCEAAkGBhQSERUUExQVFBUWGRgYGBcYGBoaHBwaICAaGRsYHx8fHCYgHRskGhgaHy8jIycpLCwsGx4xNTAqNSYrLCkBCQoKDgwOGg8PGi4kHyQsLSwsLCoqLC8sLCw0LSwsLCwsLCwpLCwsLCwsLCwsLCwsLCwpLCwsLCwsLCwsLCwsLP/AABEIAJYA4AMBIgACEQEDEQH/xAAbAAABBQEBAAAAAAAAAAAAAAAEAAIDBQYHAf/EAEsQAAIBAgQCBgcFAwgIBwEAAAECEQADBBIhMQVBEyJRYXGBBgcjMpGhsRRCUnLBYpLRJDNUgrLC0vAXY3ODk6Ph8RUWQ0RTlOI0/8QAGgEAAgMBAQAAAAAAAAAAAAAAAgMAAQQFBv/EAC4RAAIBAgUCAwcFAAAAAAAAAAABAgMRBBITITFBURQiYQUjMkJScYGRobHB8P/aAAwDAQACEQMRAD8AIbiGJP8A7zFDXlcH+GhuE8fxbL0i43EzmbKHKuBBjVYhtBtNS0Jwq0FtKAANzAntPb31izy7npnh6X0ou+H+sHGm4QLtq6EbKwez0azzhlYkxV5hPWqSXVsNJQ5SUuggnmQGA08TWJwP3+sG67bDbbQ9pFQcHSM+/vc/AUxTlZsxzwtLPGNubnRx61LWh+y4mCWEjoTqNNhdmvP9LOHzZegxGaJyxbmNp/nO6sNZAjQRqd+2TJqHDiL106SVtrsNusamsy37Op9GzoB9a1jScPiRO3Vt/D+cr3/Sna2GHxE94tj63K5xj39tYHIsx8wND8z8aLdOup00DeOsbVNVkXs+n3Ztcb6zyElLABMD2j7EmBoqmR4GqnG+sXGZYIs28xVQyBmaSQNA3VnxrN49tEH4riD+9+lRcTBLWUkDNcBJP7ILwO8xFVqSDeCopcC41du3LlhbmIxFxWdgVa4YIys0ECAdQN+yvL9xhiLSJCLDswGkiCI22nvp3ELfXsNyVzPmrKPmRSvEDEW5XUo4DT8qFybHxpQhey6r+gu00z+Y0JhOsl0AQc9wak78j3TvUwuRdyx7y5p7xofkBQuLx9vDXPaMVF4gidgQoB7wCADO1CNckuT3hyqMKAAQBbcH8wDA/FwaFuYWcJY06qC2xAn9k8u/WpbDAi50d2ytl2MveuqlsGDmyAdZp1OlW/A+HcOW2oxGOv4hQsBLdu4qEAyBITM4jTU7U2EX1MNevG2Vbv0Br94XVdbbKzsrwqkMZIMaCTTuhuG1/MYpjkI0w94yYjQ5YP0re8O9MOH2LYFizcRBtlw7Du3I37zUo9Z+HJYKl1ipgxkMeIzyPOryR6sV4qs35YGUwPopjLgGbDlPdnOyDXQkgAnSj29XmMIOuG82uEefs6t+IessKPZYa5cP7T20H1Pw0oEetW6dsCY776A/DLV2poHUxcuF+xLwz1YMQTir7E/dWx1AO8sRmbnptVjZ9V2DBl+mvCDC3brMoJjWBGukVTt6zr7+5hktEEybl3OPABBM7b1WcQ9OcZem1mSxEEvZmSOwF9te7lRJw6CJQxEmlK+5sj6vuHJDHD2xH4maPm0VPhuJcNtHqXMGhJA6r2gZGw0MyK5NfcXbrLcNy82UMzXHLASSFETzg7DlXl/J0tpcozAMRGUQBoSRGolhQ6q6IevZ838UjqPEPWRhLTFAXuOJhUQ9aInKxhSNRrNVtz1qpIAw9wEjqhrloE+WefhNYNbma8wI9xFg/nLE/wBkVFcw84lH0hbbA6iQSRBjflvQuqx0fZ8Fy2bjGetJ7aycOragAK5Jk6DlRa+s2BDYZyf2XQj5kGue4xpvWU72c+CiPq4PlRGKxItoztsoJPlVasg/A0SahsDoCkiUJEd24+Iq+f0M4hrFi0ez24/wVBjfRXEWfaNYckjrFIfbtg+U0OSXYesTRb+JFbafVhI0PyIBFDYPqu6dkEHxn+FNt4pelJz5ZABRwVObkYI000r3GXMjo+hHusJ11KwfDlPfUj1RVSUdp9n/ACE2m1K9hncnQ6iZ86aLZFwnkyifEbfKn3UBYHUQdAD8j203EJmGkSNV8R/HbzoDQeXm61ue1gDIGpA013nLy7KkuPESYEx49g7taHuBntzARxqCdQCOfgRPxr0nOqoyFncD2dvrt5ZeXfyq7NguUY7tix9vRG/A6t48j37NSx+HLhY5OjHwB1+VX+H9DcYyLkshZgDpGC5RtJGreQo5PVfiW1fFoh/DbtSI8XJM0apyM1TGUo9b/YyuNt5rbAbxI8RqPOmXLXSKjaowKvtqOZU+RINa9vVbeGpx0D/ZJWVv3RbvGyt21iihGc21dSFmJLFskzOgHbUdNpFQxlOo8qTB7mJLKSpygMymIlgNDB5a/SqvBcLy4pGJL3Mhd7jGdyVRRO0ADajM2bDFts+ZzziSTFTfaALls/ddMobsPvAedVeyCspVN+yG8SUW5uW7adM5VA2UTqQCT5D5UVib+VSAwzgaePKm8QSUn8LK/wADP0puIwnSQyuwkbaQewnSomnyMmpJPT5H4dVt2l6yGAsgHWTvVdwzEZMxZcxd2ZiIGmgA7dv1qfD4MugOaJE7Hf8A703D4MktDkFSUMRr28uw0zyGBPF8WJuG5VRzqCSztz1J2HlAoqwsKB3ds/PnQlrAAqSGYMQyzI0JlZiIkbjyorD3Myg7HmJmCNCKXPL0N9HUt7wda56R1j/3oezdm/cB5BPp/wBKkwjypn8Tc55n/MUNhnBxF2DPug+IUH+9UXUuq1eN+46z/wD03f8AZ2frdpuFsE4i67cgqLpsPeOveW+le2D/ACm7/s7P1u0/CXpu3liIZT4gqNfCQaENf2PtEdK+muW3rpP3/OPHvp1v33MDTKNiDzO/PypIkXWMnrKukaCCwOvfIqHC3B011YIIynYaiNx21C7i6MHESRqLeh8SJqPi5k2UkDPdWZjVVBY/QU4EDFHeWt6DloROnmKWJU/abJjZbmvYer896i5Bk9jt2E45YumLd625HJWBo6uDYzCiFChUJdJIUTEyR5xFF3OLXbClrd67bPb0jERrOjEjsO3KtEat3Y41XAuEXK/B20rND4nhtq4hS5bR1bQqygg+IiuacK9ZOItqj3AMTZIUkhcl0KecDquY1iBNbXhfp1g7+gui20SUu9Rh8dD5E0xSTMk6M4cof/5HwH9Dw/8Awk/hSHoNgP6Hhv8AhJ/CrLDcUtXACl224OgKsp17NDvRVELuykHoRgdvsmHjs6Jf4Vb2rCqAFUKAIEADTsr27dCiWIUDmTArKekPrFs2fZ4cpiL+nUVuqoP33cSAI5DUmBULUXJ2Rrqy/H/WDYw7m0ga/eg9W3BVSCBDtMLqe891YXi3pHirrL02JIRjl6GwDbUmDoXHtCNAdGA0qox0W7TMsLlhzymCCZ8QNzSZVLbI6FLAtq89g3G8VvYq6ftT9LlCslsLltoTOq82bTdpjzoDAk9NiJ/EnwyLUt+7lZGOzdQ+fu93vfWhreI6O/cV1yq4Dq8aEKoDAntGU0m7kdOMIU0ktkP4TbiwqncZlPiGaoUZCgtMSWLEIqiW0PVgAGDWr9FPQZsUFxN12s4duuttOq7/ALTkzkUgTCweelawcQ4Xw4hFNi05nRRnuGddSAza951pkad1uYa2LSn5FdrYyPCPQvG4gEsq4RAQAbozXCJ1YKrQNNsxq1wPqhCAhsXdiSQEVFAnU6EHnRWK9a1sR0eGvNJjrlbY7o1aaBxvrMv9ZhZtWUUam65ZhrEwsSNRpM0xKCMzliar6hg9VCf0vE/8v/DUVv1PWgzsMViAXMtHR6nt9yqPGemmNKMzYgW1VS02bS6gSfv5uXZFVXFuO3+hz9Nfc6ZQbrgFmgLMEczQ5oIasNiHu3Y2F/1TnQ28beBG4dUYEfujWoL/AKtnQEtjlXcy1tQO87/GstjcWyW2YvdbKrNBuXDqAdPe57edRW8MeiAc9KwXUuSZP9YmJNDnj2HLDV185KbCYcKhxeCeZaVF5gSSSScpIEmdKrLxvNcJtC3DMWa5lKyCqquUMSWWEOsDfvongVnLYt6AEqC0Rqx1J031pcKRvaO0S1xo/KvVA+Xzoc/ZDlhpO2eTYHfs3kZD0qC5dIttlT7oDHMJJ7fnTsVw/o+ub9/M5S3oLZ3Jj7ugBJ176IxCk4q1vCpcMdjSoB+E07Fw1+yh2h7nmuUD5tQXuaMiSaIxw450DXLtycw1bKBzk5Mp2ntqB1Q3hbVbnMM3S3NABv72xOlHu6dLmJM2kZoife2bx6unnQ3CETNcYEljlnsA1MfrRfLcTNe8UfyQ4nh9vp7ShXLkMWfpHkIIEDXmxFE28CrM6+0AXKJ6V9SRm7eQIp2CGa9efSQwtjtEAE+RkfCh8TjyuHv3PdbNcVSBJkHIv0FDuOyxW9iyv/d/MP1oTjazZbwNEY4kJK7qQ3kDJHwmli1D2miCMsjWZ7hE/KpHlErrNCS9CDDiMKm4i0h+CqY015RUnF8Qy2WgZm0VdAYJIEgMCBUxIZO4rBHlB21+GtQYli9oMmh6riR5x57VOGFs4X9DwcHtSCUGYRJBI1HPqwJnWYqTBdLkBN7EA66dNcHMgaZzGgFElpM9utBWscBoVOmadVHMkc++rWZvYVU0YK80hXcM122Vv3b2ICG5lV7hgSNv+8+VN4XlSxbEBIWI6s7neNzUVzFux0JHKB38qGt2gogDQU5U21uznvGQg/dRDrx6S5ZZDmi4VjxBUnxFLjWtrLAOdkXWTAJEmARPhNB54/gNz4UTaw49l7wls0GSZALaz3juoJxUTRQxMq11Yj+zu7PZZ4VVQgooWCS0e8zmRl7qHxXCEW7bZrmId2eQDc0JHWLERETrHfVphrGW5dOvXKN8ssDwyz/WqLKWxMz1baREfebX+zFLTaNbpxfKGmwemCZ7uQJmINxyDJgCJjSNu+p8Hh0RnCIFiBPMyA2+53jWlr0/cbYjxDEx8DUlpId9feymOwQF+qmo22FGnGPCG4z7n51/WljreZQp2ZlB+Ib6rTOImAv51/UU/G3sqht4ZPgSF/vTU7FfNJfYbxI+zImMzKvkxAI+dR8YX2UAfft6Dudalx+HzqAOTI3wYH9K9xdxMpV3VQwI1YKewx361SDfW47GJKMInbTzFTVCcDca10RS6zG3lLWrV28BIy5pRT4wdanwnDr5CoMPinYACTh7qT3y6qo+NXlYvWp35RBgxFtNvdXbwobg0dG0GfaXf7bVpOE+g2LKKvR5FVRBuMAT3QsmfGiX9B7lls+JxOGw9mfe3JJ2Xr5QDE6gkyBpRKnITLF0o9bmUFwreuFtEyW4PKZefPUUy+jozXmAVSgW2rHrsSTBVB1gHMCWgaDWrHF4rCIg+y2rty475RicQesDr17dsxO3NVAHfVYonFkr9237RyZZncyJ8MrGOWYUTSiBGpUqvZWV/wAg9q3dJc3FUNdtmApMKFkKGk7nPNFcEcm2Sywc5EzOaIGbYU77RlvPnMKVt5Z5nr5gO07aDXUd1WPB/R/F3CVXD3TmJKvcU2kA1ic4D7RspqknJbBSkqU05vuCYVoTNG8sdjzPMaHSBUfBOBXsVZCYay9xQZNwuFUPoxXORqwnkCO+t96OerFbZV8U4ulfdsrItJrPPV/6wG+1bizZVBlUBQOQAA+ApkaXcxVsc3tBHF72BvZWz4bFKsGSbD6CO4TVVguIqttRczLGk9HcCxyklAB510zCetCwzZbtm/ZnYlOkU8tTbLBfOrdfSrAuMpv2AD924Qk+TxNVpxfDCeMrRfmick4a8qZ16zQZUgieUGIp2CslQynYE5Y/CdY8tq6lifQnh+J9p0FoloYXLZynuIZCPkaAxfqys5T0N29aOurMbw+Fwk/AipKk3uFSx8IxUZJnP8PcBBAnqkrrO4057+NBXsE4k6sRHiZ59lX3EPQjE4V2uuhvhtM9gMdB7pa1Mgx+EECqXEnLeBzi2dBct3DlMcoVoIbX4UCzQY+TpYmKuyBcKxJEagTBgGJgHfuqZcF1iDsRI17I3HiamxNlyytbIkQCCTBTc7cxuDUmJvBMpYqNY6zBdCO/fwq9WTKWApR3ZC2CVcr6SpEsezn9afjLoUoSPvhfAsCo5dp7v0pj46y4y9IjZtIUhj4wJNCDGtdQAWXb3SHb2YzbhhIzRz0HOKXu92bEowWWKD2cC6BpJQweehEjw6wNQ4ZgL91Y1OV95kQF8tV2qGcQ5IDWUK6GJub6wZAy8vjT7Np8xV74LRJCoqkA6b6mJqi/UmxWGJuW3WJUkNJ+6d/OaWMfoyLp9wAq57ATofCZoTGcMVnQZrpPvN7S5EDnoYBnsqNuE2TeVX6V4BK+1uGGjf3th2/xooq7F1JuK25b2Lmzwm7i0K2bNy4NCGylE8Qz5QfKav8ADer7GPAY2bS6SSekYc5C5cp1GxNZt8VcLdCb2IKZDmQ3bhQiQAIz95O3Kqy7CdOUELbTTrOJuQYHva6xp3ijTjxYzThXbcsyXQ6S/oPgLRAxWJLPv7S+Lc9vVBGn6URcx/B8FqPs4JAbqr0rGJgyAx+dc4XDBbM9GpcIDBEy0ba8s1e3brh7VtQoUhmuQBAAy6DxY/I1eqlwhTwU5PzTudLPrSwQ09v3exf5CJ+VK36zsKy5lS+VOoPRgT+8wPxrl+EfPiLzkkC3FtSToNAXPdy1qThVojDWwZnIJnedz8zV6rKWAha92a/F+s2/e1wyW7duYz3CXc7gwohRrGuY7VlftV7EXWuYi4bwTq2ix0EaOQsQpnSd969wWlsRpvyqHgZmxbPNhmP5mJJ+Z2oJze6NOHw9NKMkt7XPFVnxJYkZLa5R+c6t8FC/Gh2xwtXLqmc1x+roSoOVdWInKvM845UZgvfvf7T+6tLA2Sty8x2ZwRp+yo8IkfWguPcZNbcm/wDQTguETLcOJs4vEuoIcFeqNyttJlRPOJMCdq3VcFfDK1yAEgKSwEBpPunTUDRvGe6pMRj7lhUW1fv287qiol24BJ3gAxMCacqq4scypgJu8s1zu1Ka45xD0uxcLb+03QbjZZAtg5QCTqLYYGBEg6EiqLH57uKtZ7l25Ftyeku3GgSAIlomTV6qFLAVetibi4JtELIJZFkbwWAPyNFuwAM6iNZ10qDiSN0TFVzMIZREyQQR9KnZCw1ESNR47is53bblfwnC9UXEZ7bMTcU22a2QrSQND2GrBeKXc5T7ViywXMf5Rc0kwOfODp3VDw/+aUD7oyfu9T9KHwdgrfvkx1+jI8II+oNXmfcTo02leKCMdxa+ptoMVi89xgB/KLmw1Y79nPvFDcWts+QdNfZ3cAl7rN1Bq2h32jzqW4YxCSdCjgDsOhY+YgeVK6ha+nYis3x6vnsKLO0VoU3fyoA4zwi0LLZLYDHKqkCTJIH0mpcbwq2lkrbRAzBUBPOSAdTsSJ84ovFW81y1voS3wED+1U15oKaxLRHbodP18qG7GuKZBjFFuy+QRlRgsDugfOKJwx6qSOSyNuzTupuIUlTG+n1BrzGPFtz2Kx+AJoQgXgdmLQbdrhLue0kn6CBXmBs+3v3NTqqCdoUDMB/WJ+FGYYAIuXaBFRcPWFaPxv8AWrBS4GWbjNiLn4UVV8WPXnwhoqPDWib7MRoqwDP3idY/q6UXh93P7Z+QArzCj3/zH9KJPZipRvKN+7IuH3ukz3BsTlXvC6T8ZoS8SbN1tIa6pWOwPbXXvkGjrVgW7RUaQHIieZZvHnQuKWMKP90fi6E/WqXIcl5fwwriFwhNObIPIsAflTrd0G445qEnzzHTyIqDi+M6NVJQspYAmYVTOjN3Tr5VpOA+iBxYDjHWQpBOWyM7TpuWjbwq4xchdWvCk/MZfD4U9FeBBDXGvaHvlV8oirBtuW1b+x6q8EMnSdNeyxIuXrhViBElc0d8UcPV5w/+iWvgf40zR9TE/aEekTlXDrkoOUEj4GJ8Kj4OsIV/C9wR2dYkfIiuq3/Vtw9lK/ZkSeaSrDnIIMz30DivVdYMG1exFtwZzNca6D3FXJHYZ30qOk2Snj4RiotcHP8ABuCpgz13k98wfhEeVeYZpa5oBDRpz0Gp761eK9WV+3P2e7adZLZXTKxJ36y9XfXaqG9wTEWM7XsPctqWkuIuLoACxK6quk7UDpyRqp4ulJc2AMM03Lp/Iu34QY/tGoMTrirIOyrccD9oQsnyYx517goFy62dCHKlROuggyDUqYZ/tDNkOXo1htYMnUfIUG5pVmtiHEH+VWvyXP7uv1pOw6UliUhcumpjee40++kYi2xgdV1mdZMGI8FJ+Ne4xD0logSssGHkSG8o+dFBpPcTXpynG0XZ3OwD0MwX9Gtfu00+hOC/o9seEj4wdaxo9Y+Kz5PYZsub+afaY/8Am7TSf1oYi2yIyWLjXCQBD29vO5Pyp6nFnIlh68Vd/wAmwf0FwRBHQKJnVSwIJ5gg6GdZqtveq7CkNlfEoxEZ+nuEiNRoSQYJOh7aqrPrWuByr4UELGY27uY6wfdKAxHfV7gPWNhLmjsbDdl0ZRPYG2MUSysCUa8OblSPVYdP5W5I0k2bU9/hPdVZjPVti0bPbazfIlRM2zl5TuJmulWcdbcwjoxiYVgdO3Q7VPV5I9gViaq+Y4te9EeJLdzfZcwUQct5cpmSCJ1nltTz6NY45ScG4IJMZ07CPPeuzUqHSiN8dV7nGMV6NY9kYDCOCduunaD215ivRnHvbdfsbyyMo66blSPqa7RQ+I4hbtsFe4iEgkBmAkCATr3kVNOJPHVu5ynD+gvEVRR0NjRQD7Xbu2r0egvEAzMLNmWifbHloOXZW+b08wAn+VWdP2v8zXqeneAP/u7PmwH1qZIleLrHN/8Ay7jLWbpMLcgMSWtstyZjUCQYqvW50bMt0G02YELcUoSCAQROh57GurD09wH9KtfE/wAK8bj/AA/Fjo2u4e8CJyvBHMT1vOqdOPQbHGVU05K5yO+SuGYxBAJgfmkajtB5U/iAzWNBv0ZA/rofpW7x/oPgGB6HEJYkQUzo9v8AdJkbCIYRWf4t6GYtbY6HosUsiWstBABDe6SRqBEBqU6bRrjjack822xT3x7a1rsHMfu/xpGypukkAsEXWNdS/PfkKizi5cRlJUoXVkbQxsZU6zKjymprSxdfvCEeHWH1BpfBtVpb/wC4JsHxe8GYWb9630bDZyVLRqCrSCBpod61fCvWkVQfaLTuuvtrSyCBpJXkZGsaVjMHlD3VE5s2dp/aAiO6BT+HiLYA0HW5z94/GjU3Ez1cLTqej9Ds3BuO2cXbFyxcDqezceI3G1H1wu3PSMyko65IuISrbTqQYYa8wavOH+svFK72itu7kAANwFCzRJllkbR9zmddKfGonycutg5Q3W+9jrFKsDgPW0hkX8PdtFSFYoRdQGJ3EH5VZ4f1n4Bmg3imkzcVlHIbkdpFEpJ9TO6U1ymX97g1hyS9m0xbclFJPiSNaCuehuDO+Ht9ukj6GvcJ6Y4O62VMTZZomM4mO3WrWzfVxmVgw7VII+Iq+QLtGWverHBs0npxBkAX7oC8tAG00MUv9GWE/Fif/s3f8VaylVZV2D1qn1P9ThLLF5T2qV8wc30FDY5g2IsiCGQM08iGlY8aLvkhrcCRmIPdKsAfjFDYoA4i14P8oIrJHk9BWjdflEmGX217/d9n4fj8abwe+XsgsSxLXAZ7MxAHZtFS219s37SKTtuDl+lBYbElOlHPpGiRoB277z/kbVai5cF1a0aSvIJTBWzByqjidUm20SfwkGoEujoDdJuGA5y9Ndg5Swj3+xaZavlZIiWEEwNvOYqHoxkybLtAJFN033OZ42H0FtiOM37dnOuIxIUBITpRoCVESVPbuasT6X43DrmGJzIvK6mfQmNSuUzJGtZ822u2iM0r1YAgyEIIXzyxRuJAuWmjUMsjx3HmGA+FA5OLtc106NOrHNlsWfEvTDHt799UUlFiymRtSNczFoOvZtVDjsMDibLXJuhhcX2jFzm/nM/WkDYjQDep8YT0Slt81osfNZNe8QQzacfccTpyYFD4e9NC5tjVQpx3it9hXZF+0BMZLu23/px+tOxrHNbhsvWE9/d517imCvbYzuVkbajn3SBQfF2bPaymIdM09k68uegqQ5LrvLHbugniF1g9ognLnh4HI7eAn61HxZhNpSqsr3ApDAERB7aIx9nNbYROn6ihOI3AzJlOqNmB0iYPeO2pGLkStUhTTbFjeG2gEC2rIL3ETVFiCdeXdU9/AIqOVBtjKZ6Nmt8ifukCfEGhb13MOsZIYEdggHWZ3mmg5tGLZTvGulMVJmKWOp3fluiDH8KDLYdjdBm0dWGZQwMdYrmJzMNzHdU//hd0OcmJfNlA66qwyknTQA/dpl62YEuSCyEAmR1W59aV5aRyq0Q+0P5E+tygldGihKnV3SsBYaxeDkm9auNC5xkZTEdUTmPLuo3BkQyg+6xHkesPqflUdkAXrmkEqhntAEHlyOleWNL1wQACFYdpMQT8YFDe5qUctrDsMfaXvzJ/YX+NMtAreaTMy47RICxM/s/WilWCe+D8o/SomX2o71NRNi60bqP3QJwe232cmRmfpGkSIJLEd9TXSzYcEmGyI58gGI84jzpnBp6Nl/C9xQOwZjlHwipbL+w03CEeYEH5iow4raz7Hn2VHu3GdEc5UAzKDA621Q4CwvSXV6yqrCAjugGYawFYKPhRit7Q/tKCPImefeDQtu0yXrjBRDAMZ5wN99oq1d8C6jhFXmiW16UYu3hOmTFX5RGYKzKy6SNQV207asbnpljxcRftWjBj/NryiKzd+fsjWQJbIyjxM9vjRt5pv2TyKv8ApTG5R5MqhQqfCl0B8Vee8r3LU4dRnhFuXHeRyYsWGnMBezUa0Rid7L7iQCfEHX6VLgcI5e4qWrtxGM9W1dbrMOsC2XLr46Va8O9AsY+HNo2MpgqDcZEA1kEZS5IAoUm3wHOVOELZrv733RUYy6Eu2mIMElJHfGWe6ajfCJ0pAOUt147eTAcuwmPxVtcH6sMQ8dPiLdsDLC2kzmZkyzx5aczV5b9WtgADpsUY59L/AAWiVOS4FVMZRmrSVzmGAsqTcDdYqxjUjQ6jTfu8qnw9hNdB1WIH6b10kerbDzPS4mT/AK7/APNN/wBGuHEnpcSJ3PTf9KvJN9QFicPHiBzrDCMy9h7I0MEbeMUzBtBa3+E6aCMp1H61vcT6HYBPfxdxfzYkD9PCs/jf/DASLd7HXW2JTMV0B+86qjAdgY7+NA6b6miONi9oxZn8ou2nQMCRmQnsYbTPYY+FLEYg/Zi4iRbz67Soza+BHxFTYq0cwNm4wH+tt2kk/wBQvm8dDVBhcBimV0GItsmZ0YG2eZOYb7dY0LjbqPVVtfC/9+S7x7g2swIAGV5I0ga1FxazIBiesvyIYT3SKZwqzcNkh3R1IhIB0EEQZ1OtTWBnsAGCQMrfmXqt8wakdpF1Fnp/v+gTih1W+9o23PQ7eNA2sKXtoVIAyqcsfeyganyjyNGYS4GRSNv8im4MxmXmjEfHrD5NUTcb2JKnCslmXIPfsLlD6AACYJaZ0zTsBNTXsEqg5TIAO+k89dabBy3EnKRMHbQ6jU6byKdh8UrIM5AYjVSQT2HQTMxyq9STFeFoR5Qzo1Fot+yW1jTqz2d3OndKelXSVdN+9TIHmHb92n8PwN64mRsPiDmzKvsLmUoZCdYqF1QjcjxFTD0Qx5s5ThLgdCDbINogwdJ9rpIJB3qssmFrUYbJpAuKOS4j6wfZnsAOoP72nnT3MXVmIKlRqN5mInXQcqv7PoZjLijNhwARqGuIDPgM1LEerzHuBC4ZYIIPSvI/5XlU05di/FUU/iKQsc4HIr37g/Dae/Sm3QM6GY1I+VXl/wBXfEGA0wwgg6XX5f7ranv6vscd1wsgyD0r+H/xdhoowae4upi6TWz7GdtMVusCdH6y+I0YfQ+deWA2S4J1BcCI0nUees+daN/V9jiQSmFMGR7a5of+FTU9XWODl8uGlgAfbXI0nWOi313qskuwaxVFfMZZMUMlm6xiOqzT1RPVM/1gNeVOuPGLQT79tpHblIy/CTWtt+q/E5SC2FUMSWXrkSfIfSmYj1U4tmtML2HHRtI6r7QVI7tPoKvTkLeOomXtYZWLiCpDn90gGY5g6we6hLTScM6mRmZNoGUg9nYVArZv6t8clwujYZw4AYFnTUbfcJ+lVmK9BsXY6MfZ2IV2uMbLB1AIaRDZXJk+6FPdVuMio16C4sjs9KlSrScIVQ4nFBACZ1MaUqVQhzzi3rcl+hw1n2hkZ7p6oInXKsk7dorM8UxV7EBjib1y4CDmRSUtxvAQHu5mlSrPVk1Kx3MJh6eXM1uB2eiV0VbaqWBYEKoPx3mocYrNce1mMXLedZPulWXQdxJBNe0qSbrdB126XtW7g0KsjR265WHzMeVSshtM7aZGXPAGuYbme8ClSq1yJnNpX+wNwnGqwyWUIAJMO+0kmAYJ7a1fBvQvF31W4Hw1u2xP42YCYJjKFJ+VKlT4QRzcRiaieVMs7fqoZVCrjCI1/mE8TsRRieqmyR18RiWJ96HVQfILoPOlSpmVGPXqWtmLHCerbAWzIsBjEdclvqd9N6vMLwmzbChLSKF2hRpSpUQptvkLpUqVQoVKlSqEFSpUqhBUqVKoQVKlSqEFSpUqhD//2Q=="/>
          <p:cNvSpPr>
            <a:spLocks noChangeAspect="1" noChangeArrowheads="1"/>
          </p:cNvSpPr>
          <p:nvPr/>
        </p:nvSpPr>
        <p:spPr bwMode="auto">
          <a:xfrm>
            <a:off x="155575" y="-685800"/>
            <a:ext cx="2133600" cy="14287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586" name="Picture 10" descr="http://t3.gstatic.com/images?q=tbn:ANd9GcRH2jcOkr9ybZFFUhQ6LH5nEuZcBHc5PYXT3r8OsVHaUz1_A0wXm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86200"/>
            <a:ext cx="3982452" cy="1828801"/>
          </a:xfrm>
          <a:prstGeom prst="rect">
            <a:avLst/>
          </a:prstGeom>
          <a:noFill/>
        </p:spPr>
      </p:pic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-71415" tIns="-85698" rIns="-71415" bIns="-8569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sng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90" name="Picture 14" descr="http://t0.gstatic.com/images?q=tbn:ANd9GcTZWokQrZ1xjxs0DLtiU5qzRGl8vgUsDUHY6fpqWvpROiXpwHK32JedkkI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69632" y="2819400"/>
            <a:ext cx="3664744" cy="2743200"/>
          </a:xfrm>
          <a:prstGeom prst="rect">
            <a:avLst/>
          </a:prstGeom>
          <a:noFill/>
        </p:spPr>
      </p:pic>
      <p:pic>
        <p:nvPicPr>
          <p:cNvPr id="24589" name="Picture 13" descr="http://t1.gstatic.com/images?q=tbn:ANd9GcTVDjEHofKvpI9n8siKpuJsmjflPK6E1LNVewC1-kZo7JFT_aoOYGkJ7zm4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75" y="-1782763"/>
            <a:ext cx="1304925" cy="1171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IV.  Nervous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657600" cy="182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A.  General Traits</a:t>
            </a:r>
          </a:p>
          <a:p>
            <a:pPr lvl="1"/>
            <a:r>
              <a:rPr lang="en-US" sz="2400" dirty="0" smtClean="0"/>
              <a:t>1.  Irritable</a:t>
            </a:r>
          </a:p>
          <a:p>
            <a:pPr lvl="1"/>
            <a:r>
              <a:rPr lang="en-US" sz="2400" dirty="0" smtClean="0"/>
              <a:t>2.  Conductive</a:t>
            </a:r>
            <a:endParaRPr lang="en-US" sz="2400" dirty="0"/>
          </a:p>
        </p:txBody>
      </p:sp>
      <p:pic>
        <p:nvPicPr>
          <p:cNvPr id="1026" name="Picture 2" descr="http://t0.gstatic.com/images?q=tbn:ANd9GcS0jAcpdnU8gx_rY6_5J1DeyOMS1YWZQGcOv7M7PnbL1DBI8j9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47160" y="2895600"/>
            <a:ext cx="432054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B.  Two cell types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514600" cy="3048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1.  neurons</a:t>
            </a:r>
          </a:p>
          <a:p>
            <a:pPr lvl="1"/>
            <a:r>
              <a:rPr lang="en-US" sz="2400" dirty="0" smtClean="0"/>
              <a:t>a.  Cell body</a:t>
            </a:r>
          </a:p>
          <a:p>
            <a:pPr lvl="1"/>
            <a:r>
              <a:rPr lang="en-US" sz="2400" dirty="0" smtClean="0"/>
              <a:t>b.  Axon</a:t>
            </a:r>
          </a:p>
          <a:p>
            <a:pPr lvl="1"/>
            <a:r>
              <a:rPr lang="en-US" sz="2400" dirty="0" smtClean="0"/>
              <a:t>c.  Dendrite</a:t>
            </a:r>
          </a:p>
          <a:p>
            <a:pPr lvl="1"/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2.  </a:t>
            </a:r>
            <a:r>
              <a:rPr lang="en-US" sz="2400" dirty="0" err="1" smtClean="0"/>
              <a:t>Glia</a:t>
            </a:r>
            <a:r>
              <a:rPr lang="en-US" sz="2400" dirty="0" smtClean="0"/>
              <a:t> cells (caretakers)</a:t>
            </a:r>
            <a:endParaRPr lang="en-US" sz="2400" dirty="0" smtClean="0"/>
          </a:p>
        </p:txBody>
      </p:sp>
      <p:pic>
        <p:nvPicPr>
          <p:cNvPr id="26628" name="Picture 4" descr="http://www.hartnell.edu/faculty/aedens/Bio6L/WebNervo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133600"/>
            <a:ext cx="57912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V.  Connective Tissues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962400" cy="19049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A.  Common traits</a:t>
            </a:r>
          </a:p>
          <a:p>
            <a:pPr lvl="1"/>
            <a:r>
              <a:rPr lang="en-US" sz="2400" dirty="0" smtClean="0"/>
              <a:t>1.  possess fibers</a:t>
            </a:r>
          </a:p>
          <a:p>
            <a:pPr lvl="1"/>
            <a:r>
              <a:rPr lang="en-US" sz="2400" dirty="0" smtClean="0"/>
              <a:t>2.  widely scattered cells</a:t>
            </a:r>
          </a:p>
          <a:p>
            <a:pPr lvl="1"/>
            <a:r>
              <a:rPr lang="en-US" sz="2400" dirty="0" smtClean="0"/>
              <a:t>3.  ground tissue (matrix)</a:t>
            </a:r>
          </a:p>
          <a:p>
            <a:pPr lvl="1"/>
            <a:r>
              <a:rPr lang="en-US" sz="2400" dirty="0" smtClean="0"/>
              <a:t>4.  analogy</a:t>
            </a:r>
            <a:endParaRPr lang="en-US" sz="2400" dirty="0"/>
          </a:p>
        </p:txBody>
      </p:sp>
      <p:pic>
        <p:nvPicPr>
          <p:cNvPr id="27650" name="Picture 2" descr="http://t2.gstatic.com/images?q=tbn:ANd9GcRyycII3770VGe8kWkFwIS1HYUsxbtqkm1dd5kaP-_MYCZL2HmC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1" y="3635188"/>
            <a:ext cx="5657850" cy="3032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B.  </a:t>
            </a:r>
            <a:r>
              <a:rPr lang="en-US" sz="3200" dirty="0" err="1" smtClean="0"/>
              <a:t>Areolar</a:t>
            </a:r>
            <a:r>
              <a:rPr lang="en-US" sz="3200" dirty="0" smtClean="0"/>
              <a:t> Connective Tissue-loose irregular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990600" cy="3810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pic>
        <p:nvPicPr>
          <p:cNvPr id="28676" name="Picture 4" descr="http://t1.gstatic.com/images?q=tbn:ANd9GcRfNmb2FQbixkgHqL6MKpt5lxeYb0P8AlazWJQtF1efp_Aoimsy8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199" y="1752600"/>
            <a:ext cx="6025295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C.  Tendon-dense regular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685800" cy="914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9698" name="Picture 2" descr="http://t2.gstatic.com/images?q=tbn:ANd9GcQp_P84j1NDM1vJtdOpmeQ-dB-YdYi84Sbwy3Ar2p91ohttVXw8a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0"/>
            <a:ext cx="5734768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D.  Ligament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1371600" cy="68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22" name="Picture 2" descr="http://t0.gstatic.com/images?q=tbn:ANd9GcTqEnU0TYAN1AschU7JuhEc9ngtr_mVAdG2eiM68_tWm0qnwbhQz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00200"/>
            <a:ext cx="5954423" cy="396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E.  Bone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990600" cy="60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1746" name="Picture 2" descr="http://t3.gstatic.com/images?q=tbn:ANd9GcQ7L_1wkCEto3f5q_vh6rXvLWx32nNZtzDx8j5QdMG_JYvbZhd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904999"/>
            <a:ext cx="5638800" cy="41597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I.  Generalizations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A.  Definition</a:t>
            </a:r>
          </a:p>
          <a:p>
            <a:endParaRPr lang="en-US" sz="2400" dirty="0"/>
          </a:p>
          <a:p>
            <a:r>
              <a:rPr lang="en-US" sz="2400" dirty="0" smtClean="0"/>
              <a:t>B.  Four general categories of animal tissue</a:t>
            </a:r>
          </a:p>
          <a:p>
            <a:pPr lvl="1"/>
            <a:r>
              <a:rPr lang="en-US" sz="2000" dirty="0" smtClean="0"/>
              <a:t>1</a:t>
            </a:r>
            <a:r>
              <a:rPr lang="en-US" sz="2400" dirty="0" smtClean="0"/>
              <a:t>.  epithelial</a:t>
            </a:r>
          </a:p>
          <a:p>
            <a:pPr lvl="1"/>
            <a:r>
              <a:rPr lang="en-US" sz="2400" dirty="0" smtClean="0"/>
              <a:t>2.  muscle</a:t>
            </a:r>
          </a:p>
          <a:p>
            <a:pPr lvl="1"/>
            <a:r>
              <a:rPr lang="en-US" sz="2400" dirty="0" smtClean="0"/>
              <a:t>3.  nerve</a:t>
            </a:r>
          </a:p>
          <a:p>
            <a:pPr lvl="1"/>
            <a:r>
              <a:rPr lang="en-US" sz="2400" dirty="0" smtClean="0"/>
              <a:t>4.  connective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F.  Blood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1066800" cy="838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2770" name="Picture 2" descr="http://t3.gstatic.com/images?q=tbn:ANd9GcRYEX0jXlmYC34RbdvYkHpX9U6u0JQ1YEy9BQDdBNYzaDTA8h64O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524000"/>
            <a:ext cx="6045200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G.  Adipose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33400" cy="381000"/>
          </a:xfrm>
        </p:spPr>
        <p:txBody>
          <a:bodyPr>
            <a:normAutofit fontScale="70000" lnSpcReduction="20000"/>
          </a:bodyPr>
          <a:lstStyle/>
          <a:p>
            <a:endParaRPr lang="en-US"/>
          </a:p>
        </p:txBody>
      </p:sp>
      <p:pic>
        <p:nvPicPr>
          <p:cNvPr id="33794" name="Picture 2" descr="http://t1.gstatic.com/images?q=tbn:ANd9GcQ5VmI5ejri0h839GB3BFchMM_C2UfG7H6rCAOrB0Dwt9i8ThKJm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6400"/>
            <a:ext cx="6180413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19400" cy="8683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VI.  Membranes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3276600" cy="2209799"/>
          </a:xfrm>
        </p:spPr>
        <p:txBody>
          <a:bodyPr>
            <a:normAutofit fontScale="62500" lnSpcReduction="20000"/>
          </a:bodyPr>
          <a:lstStyle/>
          <a:p>
            <a:r>
              <a:rPr lang="en-US" sz="2800" dirty="0" smtClean="0"/>
              <a:t>A.  </a:t>
            </a:r>
            <a:r>
              <a:rPr lang="en-US" sz="2800" dirty="0" err="1" smtClean="0"/>
              <a:t>Cutaneous</a:t>
            </a:r>
            <a:endParaRPr lang="en-US" sz="2800" dirty="0" smtClean="0"/>
          </a:p>
          <a:p>
            <a:r>
              <a:rPr lang="en-US" sz="2800" dirty="0" smtClean="0"/>
              <a:t>B.  Mucous</a:t>
            </a:r>
          </a:p>
          <a:p>
            <a:pPr lvl="1"/>
            <a:r>
              <a:rPr lang="en-US" sz="2400" dirty="0" smtClean="0"/>
              <a:t>1.  contain glands</a:t>
            </a:r>
            <a:endParaRPr lang="en-US" sz="2000" dirty="0" smtClean="0"/>
          </a:p>
          <a:p>
            <a:pPr lvl="1"/>
            <a:r>
              <a:rPr lang="en-US" sz="2400" dirty="0" smtClean="0"/>
              <a:t>2.  open to outside</a:t>
            </a:r>
          </a:p>
          <a:p>
            <a:pPr marL="914400" lvl="1" indent="-457200">
              <a:buAutoNum type="alphaUcPeriod" startAt="3"/>
            </a:pPr>
            <a:r>
              <a:rPr lang="en-US" sz="2400" dirty="0" smtClean="0"/>
              <a:t>Serous</a:t>
            </a:r>
          </a:p>
          <a:p>
            <a:pPr marL="914400" lvl="1" indent="-457200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1.  occur in paired sheets</a:t>
            </a:r>
          </a:p>
          <a:p>
            <a:pPr marL="914400" lvl="1" indent="-457200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2.  don’t open to outside</a:t>
            </a:r>
          </a:p>
          <a:p>
            <a:pPr marL="914400" lvl="1" indent="-457200">
              <a:buNone/>
            </a:pPr>
            <a:r>
              <a:rPr lang="en-US" sz="2400" dirty="0" smtClean="0"/>
              <a:t>	</a:t>
            </a:r>
            <a:r>
              <a:rPr lang="en-US" sz="2400" dirty="0" smtClean="0"/>
              <a:t>3.  no glandular tissue</a:t>
            </a:r>
          </a:p>
          <a:p>
            <a:pPr marL="914400" lvl="1" indent="-457200">
              <a:buAutoNum type="alphaUcPeriod" startAt="3"/>
            </a:pPr>
            <a:endParaRPr lang="en-US" sz="2400" dirty="0" smtClean="0"/>
          </a:p>
        </p:txBody>
      </p:sp>
      <p:pic>
        <p:nvPicPr>
          <p:cNvPr id="34818" name="Picture 2" descr="http://t1.gstatic.com/images?q=tbn:ANd9GcQfmuQR2KjsrKCjQ_xiO6Pb7sM801vBFtEWWwr6STAnax-83Jr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04800"/>
            <a:ext cx="3657600" cy="2743200"/>
          </a:xfrm>
          <a:prstGeom prst="rect">
            <a:avLst/>
          </a:prstGeom>
          <a:noFill/>
        </p:spPr>
      </p:pic>
      <p:pic>
        <p:nvPicPr>
          <p:cNvPr id="34820" name="Picture 4" descr="http://t0.gstatic.com/images?q=tbn:ANd9GcQJWJPD5MDRWpWU1DviE017CD9o3t4Negcmnu6iTOkRBT17ZVUQr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810000"/>
            <a:ext cx="3841817" cy="2705101"/>
          </a:xfrm>
          <a:prstGeom prst="rect">
            <a:avLst/>
          </a:prstGeom>
          <a:noFill/>
        </p:spPr>
      </p:pic>
      <p:pic>
        <p:nvPicPr>
          <p:cNvPr id="34822" name="Picture 6" descr="http://t3.gstatic.com/images?q=tbn:ANd9GcSdDwHbTFcPU3KAiL_r1MVocmXSwgtr87n0miywkxM4v3oOcn_82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505200"/>
            <a:ext cx="3947158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II.  Epithelial tissue</a:t>
            </a:r>
            <a:br>
              <a:rPr lang="en-US" sz="3200" dirty="0" smtClean="0"/>
            </a:br>
            <a:r>
              <a:rPr lang="en-US" sz="3200" dirty="0"/>
              <a:t>	</a:t>
            </a:r>
            <a:r>
              <a:rPr lang="en-US" sz="2800" dirty="0" smtClean="0"/>
              <a:t>A.  General Traits or characteristics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1.  found on a body surface either internal or external</a:t>
            </a:r>
          </a:p>
          <a:p>
            <a:r>
              <a:rPr lang="en-US" sz="2400" dirty="0" smtClean="0"/>
              <a:t>2.  tightly packed cells</a:t>
            </a:r>
          </a:p>
          <a:p>
            <a:r>
              <a:rPr lang="en-US" sz="2400" dirty="0" smtClean="0"/>
              <a:t>3.  free border or free surface</a:t>
            </a:r>
          </a:p>
          <a:p>
            <a:r>
              <a:rPr lang="en-US" sz="2400" dirty="0" smtClean="0"/>
              <a:t>4.  rest on a basement membrane</a:t>
            </a:r>
          </a:p>
          <a:p>
            <a:r>
              <a:rPr lang="en-US" sz="2400" dirty="0" smtClean="0"/>
              <a:t>5.  nonvascular</a:t>
            </a:r>
          </a:p>
        </p:txBody>
      </p:sp>
      <p:pic>
        <p:nvPicPr>
          <p:cNvPr id="13314" name="Picture 2" descr="http://t2.gstatic.com/images?q=tbn:ANd9GcRjG1N9n6etG_le_XTZexpLMAEhMYiLUpOyVL5Dq6bUWTLXnIz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8910" y="1905000"/>
            <a:ext cx="4317890" cy="4657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B.  Naming or classifying epithelial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29000" cy="4525963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endParaRPr lang="en-US" sz="24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First Name</a:t>
            </a:r>
          </a:p>
          <a:p>
            <a:pPr marL="457200" indent="-457200">
              <a:buNone/>
            </a:pPr>
            <a:r>
              <a:rPr lang="en-US" sz="2000" dirty="0"/>
              <a:t>	</a:t>
            </a:r>
            <a:r>
              <a:rPr lang="en-US" sz="2000" dirty="0" smtClean="0"/>
              <a:t>a.  Simple</a:t>
            </a:r>
          </a:p>
          <a:p>
            <a:pPr marL="457200" indent="-457200">
              <a:buNone/>
            </a:pPr>
            <a:r>
              <a:rPr lang="en-US" sz="2000" dirty="0"/>
              <a:t>	</a:t>
            </a:r>
            <a:r>
              <a:rPr lang="en-US" sz="2000" dirty="0" smtClean="0"/>
              <a:t>b.  Stratified</a:t>
            </a:r>
          </a:p>
          <a:p>
            <a:pPr marL="457200" indent="-457200">
              <a:buNone/>
            </a:pPr>
            <a:r>
              <a:rPr lang="en-US" sz="2000" dirty="0"/>
              <a:t>	</a:t>
            </a:r>
            <a:r>
              <a:rPr lang="en-US" sz="2000" dirty="0" smtClean="0"/>
              <a:t>c.  </a:t>
            </a:r>
            <a:r>
              <a:rPr lang="en-US" sz="2000" dirty="0" err="1" smtClean="0"/>
              <a:t>Pseudostratified</a:t>
            </a:r>
            <a:endParaRPr lang="en-US" sz="2000" dirty="0" smtClean="0"/>
          </a:p>
          <a:p>
            <a:pPr marL="457200" indent="-457200">
              <a:buNone/>
            </a:pPr>
            <a:endParaRPr lang="en-US" sz="2000" dirty="0"/>
          </a:p>
          <a:p>
            <a:pPr marL="457200" indent="-457200">
              <a:buAutoNum type="arabicPeriod" startAt="2"/>
            </a:pPr>
            <a:r>
              <a:rPr lang="en-US" sz="2000" dirty="0" smtClean="0"/>
              <a:t>Second name</a:t>
            </a:r>
          </a:p>
          <a:p>
            <a:pPr marL="457200" indent="-457200">
              <a:buNone/>
            </a:pPr>
            <a:r>
              <a:rPr lang="en-US" sz="2000" dirty="0"/>
              <a:t>	</a:t>
            </a:r>
            <a:r>
              <a:rPr lang="en-US" sz="2000" dirty="0" smtClean="0"/>
              <a:t>a.  </a:t>
            </a:r>
            <a:r>
              <a:rPr lang="en-US" sz="2000" dirty="0" err="1" smtClean="0"/>
              <a:t>Cuboidal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/>
              <a:t>	</a:t>
            </a:r>
            <a:r>
              <a:rPr lang="en-US" sz="2000" dirty="0" smtClean="0"/>
              <a:t>b.  </a:t>
            </a:r>
            <a:r>
              <a:rPr lang="en-US" sz="2000" dirty="0" err="1" smtClean="0"/>
              <a:t>Squamous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/>
              <a:t>	</a:t>
            </a:r>
            <a:r>
              <a:rPr lang="en-US" sz="2000" dirty="0" smtClean="0"/>
              <a:t>c.  Columnar</a:t>
            </a:r>
          </a:p>
          <a:p>
            <a:pPr marL="457200" indent="-457200">
              <a:buNone/>
            </a:pPr>
            <a:endParaRPr lang="en-US" sz="2000" dirty="0"/>
          </a:p>
          <a:p>
            <a:pPr marL="857250" lvl="1" indent="-457200">
              <a:buNone/>
            </a:pPr>
            <a:endParaRPr lang="en-US" sz="16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pic>
        <p:nvPicPr>
          <p:cNvPr id="16386" name="Picture 2" descr="http://www.thommitchell.com/wp-content/uploads/2009/05/oscarmayerto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3048000"/>
            <a:ext cx="4788352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C.  Examples of naming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124200" cy="31242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1.  simple </a:t>
            </a:r>
            <a:r>
              <a:rPr lang="en-US" sz="2400" dirty="0" err="1" smtClean="0"/>
              <a:t>cuboidal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2.  stratified </a:t>
            </a:r>
            <a:r>
              <a:rPr lang="en-US" sz="2400" dirty="0" err="1" smtClean="0"/>
              <a:t>squamous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3.  </a:t>
            </a:r>
            <a:r>
              <a:rPr lang="en-US" sz="2400" dirty="0" err="1" smtClean="0"/>
              <a:t>pseudostratified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4.  stratified </a:t>
            </a:r>
            <a:r>
              <a:rPr lang="en-US" sz="2400" dirty="0" err="1" smtClean="0"/>
              <a:t>cuboidal</a:t>
            </a:r>
            <a:endParaRPr lang="en-US" sz="2400" dirty="0"/>
          </a:p>
        </p:txBody>
      </p:sp>
      <p:pic>
        <p:nvPicPr>
          <p:cNvPr id="17412" name="Picture 4" descr="http://wikieducator.org/images/7/7a/Columnar_epithelium_unlabelled_diagram_for_w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04800"/>
            <a:ext cx="2857500" cy="1905000"/>
          </a:xfrm>
          <a:prstGeom prst="rect">
            <a:avLst/>
          </a:prstGeom>
          <a:noFill/>
        </p:spPr>
      </p:pic>
      <p:pic>
        <p:nvPicPr>
          <p:cNvPr id="17414" name="Picture 6" descr="http://t0.gstatic.com/images?q=tbn:ANd9GcQgiHBnYl1W7kbjnbCgxL1ZGQ2krkcQZP_zFbLcq2776x0Wn0S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810000"/>
            <a:ext cx="3009900" cy="152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D.  Specific examples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581400" cy="129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1.  stratified </a:t>
            </a:r>
            <a:r>
              <a:rPr lang="en-US" sz="2400" dirty="0" err="1" smtClean="0"/>
              <a:t>squamous</a:t>
            </a:r>
            <a:endParaRPr lang="en-US" sz="2400" dirty="0" smtClean="0"/>
          </a:p>
          <a:p>
            <a:pPr lvl="1"/>
            <a:r>
              <a:rPr lang="en-US" sz="2000" dirty="0" smtClean="0"/>
              <a:t>a.  Location</a:t>
            </a:r>
          </a:p>
          <a:p>
            <a:pPr lvl="1"/>
            <a:r>
              <a:rPr lang="en-US" sz="2000" dirty="0" smtClean="0"/>
              <a:t>b.  function</a:t>
            </a:r>
            <a:endParaRPr lang="en-US" sz="2000" dirty="0"/>
          </a:p>
        </p:txBody>
      </p:sp>
      <p:pic>
        <p:nvPicPr>
          <p:cNvPr id="18434" name="Picture 2" descr="http://t1.gstatic.com/images?q=tbn:ANd9GcRLx7XhINhVc7A1y9VjWUYkicv8vsY3btIUHBzMAishxV5AqEV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743200"/>
            <a:ext cx="3892006" cy="2695576"/>
          </a:xfrm>
          <a:prstGeom prst="rect">
            <a:avLst/>
          </a:prstGeom>
          <a:noFill/>
        </p:spPr>
      </p:pic>
      <p:pic>
        <p:nvPicPr>
          <p:cNvPr id="18436" name="Picture 4" descr="http://t0.gstatic.com/images?q=tbn:ANd9GcQAU3ww7eW8y9cSxJezr2qaXAK2TJjxT--oyPNk07PflX7yDUE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7746" y="3200400"/>
            <a:ext cx="2975629" cy="2228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Examples continued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048000" cy="1905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2.  transitional</a:t>
            </a:r>
          </a:p>
          <a:p>
            <a:pPr lvl="1"/>
            <a:r>
              <a:rPr lang="en-US" sz="2400" dirty="0" smtClean="0"/>
              <a:t>a.  Location</a:t>
            </a:r>
          </a:p>
          <a:p>
            <a:pPr lvl="1"/>
            <a:r>
              <a:rPr lang="en-US" sz="2400" dirty="0" smtClean="0"/>
              <a:t>b.  Function </a:t>
            </a:r>
            <a:endParaRPr lang="en-US" sz="2400" dirty="0"/>
          </a:p>
        </p:txBody>
      </p:sp>
      <p:pic>
        <p:nvPicPr>
          <p:cNvPr id="19458" name="Picture 2" descr="http://t3.gstatic.com/images?q=tbn:ANd9GcSOkaeVA8no62ZVYWkNxKnlXxFudYvBev0h-_Rm3V5PHlPKMvv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37483" y="2895600"/>
            <a:ext cx="4582617" cy="3038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Examples continued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971800" cy="144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3.  simple </a:t>
            </a:r>
            <a:r>
              <a:rPr lang="en-US" sz="2400" dirty="0" err="1" smtClean="0"/>
              <a:t>cuboidal</a:t>
            </a:r>
            <a:endParaRPr lang="en-US" sz="2400" dirty="0" smtClean="0"/>
          </a:p>
          <a:p>
            <a:pPr lvl="1"/>
            <a:r>
              <a:rPr lang="en-US" sz="2000" dirty="0" smtClean="0"/>
              <a:t>a.  Location</a:t>
            </a:r>
          </a:p>
          <a:p>
            <a:pPr lvl="1"/>
            <a:r>
              <a:rPr lang="en-US" sz="2000" dirty="0" smtClean="0"/>
              <a:t>b.  function</a:t>
            </a:r>
            <a:endParaRPr lang="en-US" sz="2000" dirty="0"/>
          </a:p>
        </p:txBody>
      </p:sp>
      <p:pic>
        <p:nvPicPr>
          <p:cNvPr id="20482" name="Picture 2" descr="http://t1.gstatic.com/images?q=tbn:ANd9GcQxSsZJ8ovBVhgjI4tOvo25-l9PwC8oFoW6soJYyGY72loZBmp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2114" y="2286000"/>
            <a:ext cx="4399862" cy="3295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III.  Muscle tissue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A.  General traits</a:t>
            </a:r>
          </a:p>
          <a:p>
            <a:pPr lvl="1"/>
            <a:r>
              <a:rPr lang="en-US" sz="2400" dirty="0" smtClean="0"/>
              <a:t>1.  excitable tissue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2.  can shorten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307</Words>
  <Application>Microsoft Office PowerPoint</Application>
  <PresentationFormat>On-screen Show (4:3)</PresentationFormat>
  <Paragraphs>103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Animal Tissues</vt:lpstr>
      <vt:lpstr>I.  Generalizations</vt:lpstr>
      <vt:lpstr>II.  Epithelial tissue  A.  General Traits or characteristics</vt:lpstr>
      <vt:lpstr>B.  Naming or classifying epithelial tissue</vt:lpstr>
      <vt:lpstr>C.  Examples of naming</vt:lpstr>
      <vt:lpstr>D.  Specific examples</vt:lpstr>
      <vt:lpstr>Examples continued</vt:lpstr>
      <vt:lpstr>Examples continued</vt:lpstr>
      <vt:lpstr>III.  Muscle tissue</vt:lpstr>
      <vt:lpstr>B.  Types of muscle tissue</vt:lpstr>
      <vt:lpstr>2.  Smooth muscle</vt:lpstr>
      <vt:lpstr>3.  Cardiac muscle-mixture of two</vt:lpstr>
      <vt:lpstr>IV.  Nervous tissue</vt:lpstr>
      <vt:lpstr>B.  Two cell types</vt:lpstr>
      <vt:lpstr>V.  Connective Tissues</vt:lpstr>
      <vt:lpstr>B.  Areolar Connective Tissue-loose irregular</vt:lpstr>
      <vt:lpstr>C.  Tendon-dense regular</vt:lpstr>
      <vt:lpstr>D.  Ligament</vt:lpstr>
      <vt:lpstr>E.  Bone</vt:lpstr>
      <vt:lpstr>F.  Blood</vt:lpstr>
      <vt:lpstr>G.  Adipose tissue</vt:lpstr>
      <vt:lpstr>VI.  Membranes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Tissues</dc:title>
  <dc:creator>rthomas</dc:creator>
  <cp:lastModifiedBy>rthomas</cp:lastModifiedBy>
  <cp:revision>31</cp:revision>
  <dcterms:created xsi:type="dcterms:W3CDTF">2011-01-05T18:06:23Z</dcterms:created>
  <dcterms:modified xsi:type="dcterms:W3CDTF">2011-01-07T17:22:39Z</dcterms:modified>
</cp:coreProperties>
</file>