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73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4201A-C100-4669-A0D0-9F9A5D220D30}" type="datetimeFigureOut">
              <a:rPr lang="en-US" smtClean="0"/>
              <a:t>2/18/2011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B4C06-4DC4-4DB7-B87F-1B988F871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309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4201A-C100-4669-A0D0-9F9A5D220D30}" type="datetimeFigureOut">
              <a:rPr lang="en-US" smtClean="0"/>
              <a:t>2/18/2011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B4C06-4DC4-4DB7-B87F-1B988F871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542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4201A-C100-4669-A0D0-9F9A5D220D30}" type="datetimeFigureOut">
              <a:rPr lang="en-US" smtClean="0"/>
              <a:t>2/18/2011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B4C06-4DC4-4DB7-B87F-1B988F871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672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4201A-C100-4669-A0D0-9F9A5D220D30}" type="datetimeFigureOut">
              <a:rPr lang="en-US" smtClean="0"/>
              <a:t>2/18/2011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B4C06-4DC4-4DB7-B87F-1B988F871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799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4201A-C100-4669-A0D0-9F9A5D220D30}" type="datetimeFigureOut">
              <a:rPr lang="en-US" smtClean="0"/>
              <a:t>2/18/2011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B4C06-4DC4-4DB7-B87F-1B988F871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908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4201A-C100-4669-A0D0-9F9A5D220D30}" type="datetimeFigureOut">
              <a:rPr lang="en-US" smtClean="0"/>
              <a:t>2/18/2011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B4C06-4DC4-4DB7-B87F-1B988F871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046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4201A-C100-4669-A0D0-9F9A5D220D30}" type="datetimeFigureOut">
              <a:rPr lang="en-US" smtClean="0"/>
              <a:t>2/18/2011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B4C06-4DC4-4DB7-B87F-1B988F871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914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4201A-C100-4669-A0D0-9F9A5D220D30}" type="datetimeFigureOut">
              <a:rPr lang="en-US" smtClean="0"/>
              <a:t>2/18/2011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B4C06-4DC4-4DB7-B87F-1B988F871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618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4201A-C100-4669-A0D0-9F9A5D220D30}" type="datetimeFigureOut">
              <a:rPr lang="en-US" smtClean="0"/>
              <a:t>2/18/2011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B4C06-4DC4-4DB7-B87F-1B988F871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34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4201A-C100-4669-A0D0-9F9A5D220D30}" type="datetimeFigureOut">
              <a:rPr lang="en-US" smtClean="0"/>
              <a:t>2/18/2011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B4C06-4DC4-4DB7-B87F-1B988F871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688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4201A-C100-4669-A0D0-9F9A5D220D30}" type="datetimeFigureOut">
              <a:rPr lang="en-US" smtClean="0"/>
              <a:t>2/18/2011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B4C06-4DC4-4DB7-B87F-1B988F871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691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E4201A-C100-4669-A0D0-9F9A5D220D30}" type="datetimeFigureOut">
              <a:rPr lang="en-US" smtClean="0"/>
              <a:t>2/18/2011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0B4C06-4DC4-4DB7-B87F-1B988F871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723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Blood Vessels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What goes around</a:t>
            </a:r>
          </a:p>
          <a:p>
            <a:r>
              <a:rPr lang="en-US" dirty="0" smtClean="0"/>
              <a:t>Comes around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8967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dirty="0" smtClean="0"/>
              <a:t>I.  Definitions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3528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A.  Arteries</a:t>
            </a:r>
          </a:p>
          <a:p>
            <a:endParaRPr lang="en-US" sz="2400" dirty="0"/>
          </a:p>
          <a:p>
            <a:r>
              <a:rPr lang="en-US" sz="2400" dirty="0" smtClean="0"/>
              <a:t>B.  Arterioles</a:t>
            </a:r>
          </a:p>
          <a:p>
            <a:endParaRPr lang="en-US" sz="2400" dirty="0"/>
          </a:p>
          <a:p>
            <a:r>
              <a:rPr lang="en-US" sz="2400" dirty="0" smtClean="0"/>
              <a:t>C.  Capillaries</a:t>
            </a:r>
          </a:p>
          <a:p>
            <a:endParaRPr lang="en-US" sz="2400" dirty="0"/>
          </a:p>
          <a:p>
            <a:r>
              <a:rPr lang="en-US" sz="2400" dirty="0" smtClean="0"/>
              <a:t>D.  </a:t>
            </a:r>
            <a:r>
              <a:rPr lang="en-US" sz="2400" dirty="0" err="1" smtClean="0"/>
              <a:t>Venules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E.  Veins</a:t>
            </a: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1058" y="1066800"/>
            <a:ext cx="5412556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7895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dirty="0" smtClean="0"/>
              <a:t>II.  Structure of blood vessels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2766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A.  Tunica intima-simple squamous epithelium</a:t>
            </a:r>
          </a:p>
          <a:p>
            <a:endParaRPr lang="en-US" sz="2400" dirty="0"/>
          </a:p>
          <a:p>
            <a:r>
              <a:rPr lang="en-US" sz="2400" dirty="0" smtClean="0"/>
              <a:t>B.  Tunica media-varying amounts of elastin and muscle</a:t>
            </a:r>
          </a:p>
          <a:p>
            <a:endParaRPr lang="en-US" sz="2400" dirty="0"/>
          </a:p>
          <a:p>
            <a:r>
              <a:rPr lang="en-US" sz="2400" dirty="0" smtClean="0"/>
              <a:t>C.  Tunica </a:t>
            </a:r>
            <a:r>
              <a:rPr lang="en-US" sz="2400" dirty="0" err="1" smtClean="0"/>
              <a:t>externa</a:t>
            </a:r>
            <a:r>
              <a:rPr lang="en-US" sz="2400" dirty="0" smtClean="0"/>
              <a:t>-supplies nourishment to vessel</a:t>
            </a:r>
            <a:endParaRPr lang="en-U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1" y="995093"/>
            <a:ext cx="3593038" cy="4796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5156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32" y="0"/>
            <a:ext cx="8229600" cy="914400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/>
              <a:t>III.  Specific functions of vessel type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08818"/>
            <a:ext cx="3708232" cy="4525963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A.  Artery</a:t>
            </a:r>
          </a:p>
          <a:p>
            <a:pPr lvl="1"/>
            <a:r>
              <a:rPr lang="en-US" sz="2400" dirty="0" smtClean="0"/>
              <a:t>1.  Relatively large individual diameters</a:t>
            </a:r>
          </a:p>
          <a:p>
            <a:pPr lvl="1"/>
            <a:r>
              <a:rPr lang="en-US" sz="2400" dirty="0" smtClean="0"/>
              <a:t>2.  High pressures</a:t>
            </a:r>
          </a:p>
          <a:p>
            <a:pPr lvl="1"/>
            <a:r>
              <a:rPr lang="en-US" sz="2400" dirty="0" smtClean="0"/>
              <a:t>3.  Tunica media a lot of elastic fiber</a:t>
            </a:r>
          </a:p>
          <a:p>
            <a:pPr lvl="1"/>
            <a:r>
              <a:rPr lang="en-US" sz="2400" dirty="0" smtClean="0"/>
              <a:t>4.  Dampens pressure fluctuation</a:t>
            </a:r>
          </a:p>
          <a:p>
            <a:pPr lvl="1"/>
            <a:r>
              <a:rPr lang="en-US" sz="2400" dirty="0" smtClean="0"/>
              <a:t>5.  Propels blood into vascular tree during diastole</a:t>
            </a:r>
          </a:p>
          <a:p>
            <a:pPr lvl="1"/>
            <a:r>
              <a:rPr lang="en-US" sz="2400" dirty="0" smtClean="0"/>
              <a:t>6.  Blood pressures</a:t>
            </a:r>
            <a:endParaRPr lang="en-US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5432" y="2971800"/>
            <a:ext cx="4824581" cy="3619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5644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438400" cy="792162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/>
              <a:t>B.  Arterioles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0200" y="838200"/>
            <a:ext cx="32766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1.  much less elastic tissue</a:t>
            </a:r>
          </a:p>
          <a:p>
            <a:r>
              <a:rPr lang="en-US" sz="2400" dirty="0" smtClean="0"/>
              <a:t>2.  more smooth muscle</a:t>
            </a:r>
          </a:p>
          <a:p>
            <a:r>
              <a:rPr lang="en-US" sz="2400" dirty="0" smtClean="0"/>
              <a:t>3.  regulate delivery of blood to tissues</a:t>
            </a:r>
          </a:p>
          <a:p>
            <a:r>
              <a:rPr lang="en-US" sz="2400" dirty="0" smtClean="0"/>
              <a:t>4.  function as faucets</a:t>
            </a:r>
          </a:p>
          <a:p>
            <a:r>
              <a:rPr lang="en-US" sz="2400" dirty="0" smtClean="0"/>
              <a:t>5.  sympathetic nervous system</a:t>
            </a:r>
          </a:p>
          <a:p>
            <a:r>
              <a:rPr lang="en-US" sz="2400" dirty="0" smtClean="0"/>
              <a:t>6.  local factors</a:t>
            </a:r>
            <a:endParaRPr lang="en-US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940" y="2438400"/>
            <a:ext cx="4762500" cy="216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3604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63902"/>
            <a:ext cx="3048000" cy="715962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/>
              <a:t>C.  Capillaries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3352800" cy="2819400"/>
          </a:xfrm>
        </p:spPr>
        <p:txBody>
          <a:bodyPr>
            <a:normAutofit fontScale="92500"/>
          </a:bodyPr>
          <a:lstStyle/>
          <a:p>
            <a:r>
              <a:rPr lang="en-US" sz="2400" dirty="0" smtClean="0"/>
              <a:t>1.  simple squamous endothelium</a:t>
            </a:r>
          </a:p>
          <a:p>
            <a:r>
              <a:rPr lang="en-US" sz="2400" dirty="0" smtClean="0"/>
              <a:t>2.  no smooth muscle</a:t>
            </a:r>
          </a:p>
          <a:p>
            <a:r>
              <a:rPr lang="en-US" sz="2400" dirty="0" smtClean="0"/>
              <a:t>3.  function</a:t>
            </a:r>
          </a:p>
          <a:p>
            <a:r>
              <a:rPr lang="en-US" sz="2400" dirty="0" smtClean="0"/>
              <a:t>4.  dynamics across bed</a:t>
            </a:r>
          </a:p>
          <a:p>
            <a:r>
              <a:rPr lang="en-US" sz="2400" dirty="0" smtClean="0"/>
              <a:t>5.  YouTube microcirculation</a:t>
            </a:r>
            <a:endParaRPr lang="en-US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28600"/>
            <a:ext cx="4472796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3377" y="2819400"/>
            <a:ext cx="5125219" cy="382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9205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dirty="0" smtClean="0"/>
              <a:t>D.  Veins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2362200" cy="4525963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sz="2800" dirty="0" smtClean="0"/>
              <a:t>Structure</a:t>
            </a:r>
          </a:p>
          <a:p>
            <a:pPr marL="514350" indent="-514350">
              <a:buAutoNum type="arabicPeriod"/>
            </a:pPr>
            <a:r>
              <a:rPr lang="en-US" sz="2800" dirty="0" smtClean="0"/>
              <a:t>Valves</a:t>
            </a:r>
          </a:p>
          <a:p>
            <a:pPr marL="514350" indent="-514350">
              <a:buAutoNum type="arabicPeriod"/>
            </a:pPr>
            <a:r>
              <a:rPr lang="en-US" sz="2800" dirty="0" smtClean="0"/>
              <a:t>Experiment</a:t>
            </a:r>
          </a:p>
          <a:p>
            <a:pPr marL="514350" indent="-514350">
              <a:buAutoNum type="arabicPeriod"/>
            </a:pPr>
            <a:r>
              <a:rPr lang="en-US" sz="2800" dirty="0" smtClean="0"/>
              <a:t>Blood </a:t>
            </a:r>
            <a:r>
              <a:rPr lang="en-US" sz="2800" dirty="0" err="1" smtClean="0"/>
              <a:t>resevoir</a:t>
            </a:r>
            <a:endParaRPr lang="en-US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28600"/>
            <a:ext cx="259080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568" y="3429000"/>
            <a:ext cx="3891208" cy="291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7441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29396"/>
            <a:ext cx="4953000" cy="1089804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/>
              <a:t>E.  Varicosities and treatments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8260"/>
            <a:ext cx="2667000" cy="1524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1.  example</a:t>
            </a:r>
          </a:p>
          <a:p>
            <a:r>
              <a:rPr lang="en-US" sz="2800" dirty="0" smtClean="0"/>
              <a:t>2.  treatment</a:t>
            </a:r>
            <a:endParaRPr lang="en-US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28600"/>
            <a:ext cx="2743200" cy="3703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4923" y="4114800"/>
            <a:ext cx="3268078" cy="234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200400"/>
            <a:ext cx="4592365" cy="2979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2117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180</Words>
  <Application>Microsoft Office PowerPoint</Application>
  <PresentationFormat>On-screen Show (4:3)</PresentationFormat>
  <Paragraphs>48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Blood Vessels</vt:lpstr>
      <vt:lpstr>I.  Definitions</vt:lpstr>
      <vt:lpstr>II.  Structure of blood vessels</vt:lpstr>
      <vt:lpstr>III.  Specific functions of vessel type</vt:lpstr>
      <vt:lpstr>B.  Arterioles</vt:lpstr>
      <vt:lpstr>C.  Capillaries</vt:lpstr>
      <vt:lpstr>D.  Veins</vt:lpstr>
      <vt:lpstr>E.  Varicosities and treatments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Blood Vessels</dc:title>
  <dc:creator>Windows User</dc:creator>
  <cp:lastModifiedBy>Windows User</cp:lastModifiedBy>
  <cp:revision>38</cp:revision>
  <dcterms:created xsi:type="dcterms:W3CDTF">2011-02-16T20:13:50Z</dcterms:created>
  <dcterms:modified xsi:type="dcterms:W3CDTF">2011-02-18T18:44:47Z</dcterms:modified>
</cp:coreProperties>
</file>