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7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E538-783A-4AED-8FC2-F0DCCD13FCA6}" type="datetimeFigureOut">
              <a:rPr lang="en-US" smtClean="0"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95D8-48BB-491F-80AB-0DFC8D2D2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5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E538-783A-4AED-8FC2-F0DCCD13FCA6}" type="datetimeFigureOut">
              <a:rPr lang="en-US" smtClean="0"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95D8-48BB-491F-80AB-0DFC8D2D2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4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E538-783A-4AED-8FC2-F0DCCD13FCA6}" type="datetimeFigureOut">
              <a:rPr lang="en-US" smtClean="0"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95D8-48BB-491F-80AB-0DFC8D2D2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1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E538-783A-4AED-8FC2-F0DCCD13FCA6}" type="datetimeFigureOut">
              <a:rPr lang="en-US" smtClean="0"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95D8-48BB-491F-80AB-0DFC8D2D2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E538-783A-4AED-8FC2-F0DCCD13FCA6}" type="datetimeFigureOut">
              <a:rPr lang="en-US" smtClean="0"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95D8-48BB-491F-80AB-0DFC8D2D2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3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E538-783A-4AED-8FC2-F0DCCD13FCA6}" type="datetimeFigureOut">
              <a:rPr lang="en-US" smtClean="0"/>
              <a:t>2/23/2011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95D8-48BB-491F-80AB-0DFC8D2D2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E538-783A-4AED-8FC2-F0DCCD13FCA6}" type="datetimeFigureOut">
              <a:rPr lang="en-US" smtClean="0"/>
              <a:t>2/23/2011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95D8-48BB-491F-80AB-0DFC8D2D2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E538-783A-4AED-8FC2-F0DCCD13FCA6}" type="datetimeFigureOut">
              <a:rPr lang="en-US" smtClean="0"/>
              <a:t>2/23/2011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95D8-48BB-491F-80AB-0DFC8D2D2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E538-783A-4AED-8FC2-F0DCCD13FCA6}" type="datetimeFigureOut">
              <a:rPr lang="en-US" smtClean="0"/>
              <a:t>2/23/2011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95D8-48BB-491F-80AB-0DFC8D2D2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4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E538-783A-4AED-8FC2-F0DCCD13FCA6}" type="datetimeFigureOut">
              <a:rPr lang="en-US" smtClean="0"/>
              <a:t>2/23/2011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95D8-48BB-491F-80AB-0DFC8D2D2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0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E538-783A-4AED-8FC2-F0DCCD13FCA6}" type="datetimeFigureOut">
              <a:rPr lang="en-US" smtClean="0"/>
              <a:t>2/23/2011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95D8-48BB-491F-80AB-0DFC8D2D2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4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FE538-783A-4AED-8FC2-F0DCCD13FCA6}" type="datetimeFigureOut">
              <a:rPr lang="en-US" smtClean="0"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C95D8-48BB-491F-80AB-0DFC8D2D2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6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River of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76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004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C.  Platelets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1.  </a:t>
            </a:r>
            <a:r>
              <a:rPr lang="en-US" sz="2800" dirty="0" err="1" smtClean="0"/>
              <a:t>noncellular</a:t>
            </a:r>
            <a:endParaRPr lang="en-US" sz="2800" dirty="0" smtClean="0"/>
          </a:p>
          <a:p>
            <a:r>
              <a:rPr lang="en-US" sz="2800" dirty="0" smtClean="0"/>
              <a:t>2.  300,000/mm</a:t>
            </a:r>
          </a:p>
          <a:p>
            <a:r>
              <a:rPr lang="en-US" sz="2800" dirty="0" smtClean="0"/>
              <a:t>3.  required for blood clotting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474" y="657224"/>
            <a:ext cx="3612626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96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24200" cy="9445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V.  Hematopoiesis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1.  red bone marrow flat bones skull and pelvis</a:t>
            </a:r>
          </a:p>
          <a:p>
            <a:r>
              <a:rPr lang="en-US" sz="2400" dirty="0" smtClean="0"/>
              <a:t>2.  stem cell</a:t>
            </a:r>
          </a:p>
          <a:p>
            <a:r>
              <a:rPr lang="en-US" sz="2400" dirty="0" smtClean="0"/>
              <a:t>3.  erythropoietin produced in kidneys</a:t>
            </a:r>
          </a:p>
          <a:p>
            <a:r>
              <a:rPr lang="en-US" sz="2400" dirty="0" smtClean="0"/>
              <a:t>4.  </a:t>
            </a:r>
            <a:r>
              <a:rPr lang="en-US" sz="2400" dirty="0" err="1" smtClean="0"/>
              <a:t>thrombopoietin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4800"/>
            <a:ext cx="4591050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87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2743200" cy="8683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VI.  Hemostasis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3886200" cy="2743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A.  Sequence</a:t>
            </a:r>
          </a:p>
          <a:p>
            <a:pPr lvl="1"/>
            <a:r>
              <a:rPr lang="en-US" sz="2000" dirty="0" smtClean="0"/>
              <a:t>1.  vascular spasm</a:t>
            </a:r>
          </a:p>
          <a:p>
            <a:pPr lvl="1"/>
            <a:r>
              <a:rPr lang="en-US" sz="2000" dirty="0" smtClean="0"/>
              <a:t>2.  platelet plug forms</a:t>
            </a:r>
          </a:p>
          <a:p>
            <a:pPr lvl="1"/>
            <a:r>
              <a:rPr lang="en-US" sz="2000" dirty="0" smtClean="0"/>
              <a:t>3.  coagulation occurs  fibrinogen -&gt; fibrin</a:t>
            </a:r>
          </a:p>
          <a:p>
            <a:pPr lvl="1"/>
            <a:r>
              <a:rPr lang="en-US" sz="2000" dirty="0" smtClean="0"/>
              <a:t>Platelet plug or thrombus  </a:t>
            </a: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38600"/>
            <a:ext cx="6181725" cy="245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0999"/>
            <a:ext cx="2714625" cy="352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15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B.  Disorders of hemostasis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1.  thrombus</a:t>
            </a:r>
          </a:p>
          <a:p>
            <a:r>
              <a:rPr lang="en-US" sz="2800" dirty="0" smtClean="0"/>
              <a:t>2.  embolus</a:t>
            </a:r>
          </a:p>
          <a:p>
            <a:r>
              <a:rPr lang="en-US" sz="2800" dirty="0" smtClean="0"/>
              <a:t>3.  thrombocytopenia</a:t>
            </a:r>
          </a:p>
          <a:p>
            <a:r>
              <a:rPr lang="en-US" sz="2800" dirty="0" smtClean="0"/>
              <a:t>4.  hemophilia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04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962400" cy="8683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VII.  </a:t>
            </a:r>
            <a:r>
              <a:rPr lang="en-US" sz="3200" dirty="0" err="1" smtClean="0"/>
              <a:t>Bood</a:t>
            </a:r>
            <a:r>
              <a:rPr lang="en-US" sz="3200" dirty="0" smtClean="0"/>
              <a:t> Groupings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A.  Definitions</a:t>
            </a:r>
          </a:p>
          <a:p>
            <a:pPr lvl="1"/>
            <a:r>
              <a:rPr lang="en-US" sz="2400" dirty="0" smtClean="0"/>
              <a:t>1.  antigen</a:t>
            </a:r>
          </a:p>
          <a:p>
            <a:pPr lvl="1"/>
            <a:r>
              <a:rPr lang="en-US" sz="2400" dirty="0" smtClean="0"/>
              <a:t>2.  antibody</a:t>
            </a:r>
          </a:p>
          <a:p>
            <a:pPr lvl="1"/>
            <a:r>
              <a:rPr lang="en-US" sz="2400" dirty="0" smtClean="0"/>
              <a:t>3.  agglutination</a:t>
            </a:r>
          </a:p>
          <a:p>
            <a:pPr marL="457200" lvl="1" indent="0">
              <a:buNone/>
            </a:pPr>
            <a:endParaRPr lang="en-US" sz="2400" dirty="0"/>
          </a:p>
          <a:p>
            <a:pPr marL="914400" lvl="1" indent="-457200">
              <a:buAutoNum type="alphaUcPeriod" startAt="2"/>
            </a:pPr>
            <a:r>
              <a:rPr lang="en-US" sz="2400" dirty="0" smtClean="0"/>
              <a:t>ABO blood group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1.  Type A (40%)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2.  Type B (11%)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3.  Type AB (4%)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4.  Type 0 (45%)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84" y="457200"/>
            <a:ext cx="427494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25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62200" cy="6397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C.  Rh factor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1.  family of antigens</a:t>
            </a:r>
          </a:p>
          <a:p>
            <a:r>
              <a:rPr lang="en-US" sz="2400" dirty="0" smtClean="0"/>
              <a:t>2.  Rhesus monkey</a:t>
            </a:r>
          </a:p>
          <a:p>
            <a:r>
              <a:rPr lang="en-US" sz="2400" dirty="0" smtClean="0"/>
              <a:t>3.  positive vs. negative</a:t>
            </a:r>
          </a:p>
          <a:p>
            <a:r>
              <a:rPr lang="en-US" sz="2400" dirty="0" smtClean="0"/>
              <a:t>4.  negative does not have antibodies automatically</a:t>
            </a:r>
          </a:p>
          <a:p>
            <a:r>
              <a:rPr lang="en-US" sz="2400" dirty="0" smtClean="0"/>
              <a:t>5.  </a:t>
            </a:r>
            <a:r>
              <a:rPr lang="en-US" sz="2400" dirty="0" err="1" smtClean="0"/>
              <a:t>erythroblastosis</a:t>
            </a:r>
            <a:r>
              <a:rPr lang="en-US" sz="2400" dirty="0" smtClean="0"/>
              <a:t> </a:t>
            </a:r>
            <a:r>
              <a:rPr lang="en-US" sz="2400" dirty="0" err="1" smtClean="0"/>
              <a:t>fetalis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687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9400" cy="7159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D.  Blood typing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048000" cy="17526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1.  serum anti-A</a:t>
            </a:r>
          </a:p>
          <a:p>
            <a:r>
              <a:rPr lang="en-US" sz="2800" dirty="0" smtClean="0"/>
              <a:t>2.  serum anti-B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200526" cy="320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10930"/>
            <a:ext cx="34385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32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I.  Components-connective tissue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3352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A.  Formed elements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B.  Erythrocytes</a:t>
            </a:r>
          </a:p>
          <a:p>
            <a:endParaRPr lang="en-US" sz="2400" dirty="0"/>
          </a:p>
          <a:p>
            <a:r>
              <a:rPr lang="en-US" sz="2400" dirty="0" smtClean="0"/>
              <a:t>C.  Buffy coat</a:t>
            </a:r>
          </a:p>
          <a:p>
            <a:endParaRPr lang="en-US" sz="2400" dirty="0"/>
          </a:p>
          <a:p>
            <a:r>
              <a:rPr lang="en-US" sz="2400" dirty="0" smtClean="0"/>
              <a:t>D.  Plasma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004" y="1286774"/>
            <a:ext cx="3835673" cy="381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1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II.  Physical traits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 Sticky</a:t>
            </a:r>
            <a:endParaRPr lang="en-US" dirty="0"/>
          </a:p>
          <a:p>
            <a:r>
              <a:rPr lang="en-US" dirty="0" smtClean="0"/>
              <a:t>B.  Color varies with oxygen load</a:t>
            </a:r>
            <a:endParaRPr lang="en-US" dirty="0"/>
          </a:p>
          <a:p>
            <a:r>
              <a:rPr lang="en-US" dirty="0" smtClean="0"/>
              <a:t>C.  5X thicker than water</a:t>
            </a:r>
            <a:endParaRPr lang="en-US" dirty="0"/>
          </a:p>
          <a:p>
            <a:r>
              <a:rPr lang="en-US" dirty="0" smtClean="0"/>
              <a:t>D.  pH  7.35-7.45</a:t>
            </a:r>
          </a:p>
          <a:p>
            <a:r>
              <a:rPr lang="en-US" dirty="0" smtClean="0"/>
              <a:t>E.  8% body weight</a:t>
            </a:r>
          </a:p>
          <a:p>
            <a:r>
              <a:rPr lang="en-US" dirty="0" smtClean="0"/>
              <a:t>F.  Healthy men 5-6 liters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35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III.  Plasma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A.  90 % water with a lot of solute</a:t>
            </a:r>
          </a:p>
          <a:p>
            <a:r>
              <a:rPr lang="en-US" sz="2800" dirty="0" smtClean="0"/>
              <a:t>B.  Stuff dissolved</a:t>
            </a:r>
          </a:p>
          <a:p>
            <a:pPr lvl="1"/>
            <a:r>
              <a:rPr lang="en-US" sz="2400" dirty="0" smtClean="0"/>
              <a:t>Gases, electrolytes, hormones, plasma proteins, wastes, nutrients</a:t>
            </a:r>
          </a:p>
          <a:p>
            <a:pPr lvl="1"/>
            <a:endParaRPr lang="en-US" sz="2400" dirty="0"/>
          </a:p>
          <a:p>
            <a:pPr marL="914400" lvl="1" indent="-457200">
              <a:buAutoNum type="alphaUcPeriod" startAt="3"/>
            </a:pPr>
            <a:r>
              <a:rPr lang="en-US" sz="2400" dirty="0" smtClean="0"/>
              <a:t>Proteins most abundant</a:t>
            </a:r>
          </a:p>
          <a:p>
            <a:pPr marL="1314450" lvl="2" indent="-457200">
              <a:buAutoNum type="arabicPeriod"/>
            </a:pPr>
            <a:r>
              <a:rPr lang="en-US" sz="2000" dirty="0" smtClean="0"/>
              <a:t>Albumin-osmotic balance, pH buffering</a:t>
            </a:r>
          </a:p>
          <a:p>
            <a:pPr marL="1314450" lvl="2" indent="-457200">
              <a:buAutoNum type="arabicPeriod"/>
            </a:pPr>
            <a:r>
              <a:rPr lang="en-US" sz="2000" dirty="0" smtClean="0"/>
              <a:t>Clotting factors-fibrinogen</a:t>
            </a:r>
          </a:p>
          <a:p>
            <a:pPr marL="1314450" lvl="2" indent="-457200">
              <a:buAutoNum type="arabicPeriod"/>
            </a:pPr>
            <a:r>
              <a:rPr lang="en-US" sz="2000" dirty="0" smtClean="0"/>
              <a:t>Some hormones</a:t>
            </a:r>
          </a:p>
          <a:p>
            <a:pPr marL="1314450" lvl="2" indent="-457200">
              <a:buAutoNum type="arabicPeriod"/>
            </a:pPr>
            <a:r>
              <a:rPr lang="en-US" sz="2000" dirty="0" smtClean="0"/>
              <a:t>Antibodies-globulins</a:t>
            </a:r>
          </a:p>
          <a:p>
            <a:pPr marL="857250" lvl="2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0858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IV.  </a:t>
            </a:r>
            <a:r>
              <a:rPr lang="en-US" sz="3200" smtClean="0"/>
              <a:t>Formed elements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A.  Erythrocytes (RBC’s)</a:t>
            </a:r>
          </a:p>
          <a:p>
            <a:r>
              <a:rPr lang="en-US" sz="2400" dirty="0" smtClean="0"/>
              <a:t>1.  shape</a:t>
            </a:r>
          </a:p>
          <a:p>
            <a:r>
              <a:rPr lang="en-US" sz="2400" dirty="0" smtClean="0"/>
              <a:t>2.  </a:t>
            </a:r>
            <a:r>
              <a:rPr lang="en-US" sz="2400" dirty="0" err="1" smtClean="0"/>
              <a:t>anucleate</a:t>
            </a:r>
            <a:endParaRPr lang="en-US" sz="2400" dirty="0" smtClean="0"/>
          </a:p>
          <a:p>
            <a:r>
              <a:rPr lang="en-US" sz="2400" dirty="0" smtClean="0"/>
              <a:t>3.  hemoglobin (13-18 g/ml male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12-16 g/ml female)</a:t>
            </a:r>
          </a:p>
          <a:p>
            <a:r>
              <a:rPr lang="en-US" sz="2400" dirty="0" smtClean="0"/>
              <a:t>4.  no internal organelles</a:t>
            </a:r>
          </a:p>
          <a:p>
            <a:r>
              <a:rPr lang="en-US" sz="2400" dirty="0" smtClean="0"/>
              <a:t>5.  5 million/cubic mm</a:t>
            </a:r>
          </a:p>
          <a:p>
            <a:r>
              <a:rPr lang="en-US" sz="2400" dirty="0" smtClean="0"/>
              <a:t>6.  anemia</a:t>
            </a:r>
          </a:p>
          <a:p>
            <a:r>
              <a:rPr lang="en-US" sz="2400" dirty="0" smtClean="0"/>
              <a:t>7</a:t>
            </a:r>
            <a:r>
              <a:rPr lang="en-US" sz="2400" dirty="0"/>
              <a:t>. </a:t>
            </a:r>
            <a:r>
              <a:rPr lang="en-US" sz="2400" dirty="0" smtClean="0"/>
              <a:t> http</a:t>
            </a:r>
            <a:r>
              <a:rPr lang="en-US" sz="2400" dirty="0"/>
              <a:t>://www.youtube.com/watch?v=mCf6V5RoBEA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71800"/>
            <a:ext cx="320992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67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09600"/>
            <a:ext cx="4114800" cy="5516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8.  sickle cell anemia</a:t>
            </a:r>
          </a:p>
          <a:p>
            <a:pPr marL="914400" lvl="1" indent="-457200">
              <a:buAutoNum type="alphaLcPeriod"/>
            </a:pPr>
            <a:r>
              <a:rPr lang="en-US" sz="2400" dirty="0" smtClean="0"/>
              <a:t>Causes</a:t>
            </a:r>
          </a:p>
          <a:p>
            <a:pPr marL="914400" lvl="1" indent="-457200">
              <a:buAutoNum type="alphaLcPeriod"/>
            </a:pPr>
            <a:r>
              <a:rPr lang="en-US" sz="2400" dirty="0" smtClean="0"/>
              <a:t>Populations effected</a:t>
            </a:r>
          </a:p>
          <a:p>
            <a:pPr marL="914400" lvl="1" indent="-457200">
              <a:buAutoNum type="alphaLcPeriod"/>
            </a:pPr>
            <a:r>
              <a:rPr lang="en-US" sz="2400" dirty="0" smtClean="0"/>
              <a:t>Sickle cell anemia </a:t>
            </a:r>
            <a:r>
              <a:rPr lang="en-US" sz="2400" dirty="0" err="1" smtClean="0"/>
              <a:t>vs</a:t>
            </a:r>
            <a:r>
              <a:rPr lang="en-US" sz="2400" dirty="0" smtClean="0"/>
              <a:t> trait</a:t>
            </a:r>
          </a:p>
          <a:p>
            <a:pPr marL="914400" lvl="1" indent="-457200">
              <a:buAutoNum type="alphaLcPeriod"/>
            </a:pPr>
            <a:r>
              <a:rPr lang="en-US" sz="2400" dirty="0" smtClean="0"/>
              <a:t>Advantages of trait</a:t>
            </a:r>
          </a:p>
          <a:p>
            <a:pPr marL="914400" lvl="1" indent="-457200">
              <a:buAutoNum type="alphaLcPeriod"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9.  Polycythemia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764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44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B.  Leukocytes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 5,000-10,000 cubic mm</a:t>
            </a:r>
          </a:p>
          <a:p>
            <a:r>
              <a:rPr lang="en-US" dirty="0" smtClean="0"/>
              <a:t>2.  complete organelle complement</a:t>
            </a:r>
          </a:p>
          <a:p>
            <a:r>
              <a:rPr lang="en-US" dirty="0" smtClean="0"/>
              <a:t>3.  protective moveable army</a:t>
            </a:r>
          </a:p>
          <a:p>
            <a:r>
              <a:rPr lang="en-US" dirty="0" smtClean="0"/>
              <a:t>4.  </a:t>
            </a:r>
            <a:r>
              <a:rPr lang="en-US" dirty="0" err="1" smtClean="0"/>
              <a:t>diapedesis</a:t>
            </a:r>
            <a:endParaRPr lang="en-US" dirty="0" smtClean="0"/>
          </a:p>
          <a:p>
            <a:r>
              <a:rPr lang="en-US" dirty="0" smtClean="0"/>
              <a:t>5.  positive </a:t>
            </a:r>
            <a:r>
              <a:rPr lang="en-US" dirty="0" err="1" smtClean="0"/>
              <a:t>chemotaxis</a:t>
            </a:r>
            <a:endParaRPr lang="en-US" dirty="0" smtClean="0"/>
          </a:p>
          <a:p>
            <a:r>
              <a:rPr lang="en-US" dirty="0" smtClean="0"/>
              <a:t>6.  phagocytosis</a:t>
            </a:r>
          </a:p>
          <a:p>
            <a:r>
              <a:rPr lang="en-US" dirty="0" smtClean="0"/>
              <a:t>7.http</a:t>
            </a:r>
            <a:r>
              <a:rPr lang="en-US" dirty="0"/>
              <a:t>://www.youtube.com/watch?v=JnlULOjUhSQ&amp;feature=related</a:t>
            </a:r>
          </a:p>
        </p:txBody>
      </p:sp>
    </p:spTree>
    <p:extLst>
      <p:ext uri="{BB962C8B-B14F-4D97-AF65-F5344CB8AC3E}">
        <p14:creationId xmlns:p14="http://schemas.microsoft.com/office/powerpoint/2010/main" val="7820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8.  Types of leukocytes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95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a.  Granulocytes</a:t>
            </a:r>
            <a:endParaRPr lang="en-US" sz="2400" dirty="0"/>
          </a:p>
          <a:p>
            <a:pPr lvl="1"/>
            <a:r>
              <a:rPr lang="en-US" sz="2000" dirty="0" smtClean="0"/>
              <a:t>Neutrophils are phagocytes of bacteria and fungi</a:t>
            </a:r>
            <a:endParaRPr lang="en-US" sz="2000" dirty="0"/>
          </a:p>
          <a:p>
            <a:pPr lvl="1"/>
            <a:r>
              <a:rPr lang="en-US" sz="2000" dirty="0" err="1" smtClean="0"/>
              <a:t>Eosinophils</a:t>
            </a:r>
            <a:r>
              <a:rPr lang="en-US" sz="2000" dirty="0" smtClean="0"/>
              <a:t> increase in number during parasitic worm infections</a:t>
            </a:r>
          </a:p>
          <a:p>
            <a:pPr lvl="1"/>
            <a:r>
              <a:rPr lang="en-US" sz="2000" dirty="0" smtClean="0"/>
              <a:t>Basophils release histamine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258" y="381000"/>
            <a:ext cx="3973918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61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7921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b.  </a:t>
            </a:r>
            <a:r>
              <a:rPr lang="en-US" sz="3200" dirty="0" err="1" smtClean="0"/>
              <a:t>Nongranulocytes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97" y="1066800"/>
            <a:ext cx="3352800" cy="22098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dirty="0" smtClean="0"/>
              <a:t>Lymphocytes produce antibodies</a:t>
            </a:r>
          </a:p>
          <a:p>
            <a:pPr>
              <a:buFontTx/>
              <a:buChar char="-"/>
            </a:pPr>
            <a:r>
              <a:rPr lang="en-US" sz="2400" dirty="0" smtClean="0"/>
              <a:t>Monocytes turn into macrophages</a:t>
            </a:r>
            <a:endParaRPr 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597" y="228600"/>
            <a:ext cx="286702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41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379</Words>
  <Application>Microsoft Office PowerPoint</Application>
  <PresentationFormat>On-screen Show (4:3)</PresentationFormat>
  <Paragraphs>101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Blood</vt:lpstr>
      <vt:lpstr>I.  Components-connective tissue</vt:lpstr>
      <vt:lpstr>II.  Physical traits</vt:lpstr>
      <vt:lpstr>III.  Plasma</vt:lpstr>
      <vt:lpstr>IV.  Formed elements</vt:lpstr>
      <vt:lpstr>PowerPoint Presentation</vt:lpstr>
      <vt:lpstr>B.  Leukocytes</vt:lpstr>
      <vt:lpstr>8.  Types of leukocytes</vt:lpstr>
      <vt:lpstr>b.  Nongranulocytes</vt:lpstr>
      <vt:lpstr>C.  Platelets</vt:lpstr>
      <vt:lpstr>V.  Hematopoiesis</vt:lpstr>
      <vt:lpstr>VI.  Hemostasis</vt:lpstr>
      <vt:lpstr>B.  Disorders of hemostasis</vt:lpstr>
      <vt:lpstr>VII.  Bood Groupings</vt:lpstr>
      <vt:lpstr>C.  Rh factor</vt:lpstr>
      <vt:lpstr>D.  Blood typing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</dc:title>
  <dc:creator>Windows User</dc:creator>
  <cp:lastModifiedBy>Windows User</cp:lastModifiedBy>
  <cp:revision>89</cp:revision>
  <dcterms:created xsi:type="dcterms:W3CDTF">2011-02-21T20:02:23Z</dcterms:created>
  <dcterms:modified xsi:type="dcterms:W3CDTF">2011-02-23T17:10:56Z</dcterms:modified>
</cp:coreProperties>
</file>