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9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2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9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5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3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7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0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8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8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0654B-72CF-4B83-9E5A-F594CAB4528B}" type="datetimeFigureOut">
              <a:rPr lang="en-US" smtClean="0"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784E9-A38F-450D-8BAA-7B1339C00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pS5kMn_B0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Digestive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You are what you eat</a:t>
            </a:r>
          </a:p>
          <a:p>
            <a:r>
              <a:rPr lang="en-US" sz="2800" dirty="0" smtClean="0"/>
              <a:t>Oh my!!!!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8265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8.  Structures adapted to increase surface area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2362200" cy="452596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lphaLcPeriod"/>
            </a:pPr>
            <a:r>
              <a:rPr lang="en-US" sz="2400" dirty="0" err="1" smtClean="0"/>
              <a:t>Plicae</a:t>
            </a:r>
            <a:r>
              <a:rPr lang="en-US" sz="2400" dirty="0" smtClean="0"/>
              <a:t> </a:t>
            </a:r>
            <a:r>
              <a:rPr lang="en-US" sz="2400" dirty="0" err="1" smtClean="0"/>
              <a:t>circularis</a:t>
            </a:r>
            <a:endParaRPr lang="en-US" sz="2400" dirty="0" smtClean="0"/>
          </a:p>
          <a:p>
            <a:pPr marL="457200" indent="-457200">
              <a:buAutoNum type="alphaLcPeriod"/>
            </a:pPr>
            <a:r>
              <a:rPr lang="en-US" sz="2400" dirty="0" smtClean="0"/>
              <a:t>Microvilli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Villi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Lacteal-lymphatic capillary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Modifications decrease in significance toward ileum</a:t>
            </a:r>
          </a:p>
          <a:p>
            <a:pPr marL="457200" indent="-457200">
              <a:buAutoNum type="alphaLcPeriod"/>
            </a:pPr>
            <a:r>
              <a:rPr lang="en-US" sz="2400" dirty="0" err="1" smtClean="0"/>
              <a:t>Peyer’s</a:t>
            </a:r>
            <a:r>
              <a:rPr lang="en-US" sz="2400" dirty="0" smtClean="0"/>
              <a:t> patches increase in number</a:t>
            </a:r>
          </a:p>
          <a:p>
            <a:pPr marL="457200" indent="-457200">
              <a:buAutoNum type="alphaLcPeriod"/>
            </a:pPr>
            <a:endParaRPr lang="en-US" sz="2400" dirty="0"/>
          </a:p>
        </p:txBody>
      </p:sp>
      <p:pic>
        <p:nvPicPr>
          <p:cNvPr id="4098" name="Picture 2" descr="http://jw1.nwnu.edu.cn/jpkc/jwc/2009jpkc/rtkx/3/33%20Structural%20modification%20of%20small%20intest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6304006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63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892"/>
            <a:ext cx="2971800" cy="807308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9.  Duodenum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4114800" cy="4953000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Shortest segment-interesting features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Pancreas opens here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Bile enters from liver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Brunner’s glands in tunica </a:t>
            </a:r>
            <a:r>
              <a:rPr lang="en-US" sz="2400" dirty="0" err="1" smtClean="0"/>
              <a:t>submucosa</a:t>
            </a:r>
            <a:r>
              <a:rPr lang="en-US" sz="2400" dirty="0" smtClean="0"/>
              <a:t>-alkaline mucous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Crypts of </a:t>
            </a:r>
            <a:r>
              <a:rPr lang="en-US" sz="2400" dirty="0" err="1" smtClean="0"/>
              <a:t>Lieberkuhn</a:t>
            </a:r>
            <a:r>
              <a:rPr lang="en-US" sz="2400" dirty="0" smtClean="0"/>
              <a:t>-intestinal juice relatively enzyme poor but release lysozyme-antibacterial enzyme</a:t>
            </a:r>
          </a:p>
          <a:p>
            <a:pPr marL="457200" indent="-457200">
              <a:buAutoNum type="alphaLcPeriod"/>
            </a:pPr>
            <a:endParaRPr lang="en-US" sz="2400" dirty="0" smtClean="0"/>
          </a:p>
          <a:p>
            <a:pPr marL="457200" indent="-457200">
              <a:buAutoNum type="alphaLcPeriod"/>
            </a:pPr>
            <a:endParaRPr lang="en-US" sz="2400" dirty="0" smtClean="0"/>
          </a:p>
          <a:p>
            <a:pPr marL="457200" indent="-457200">
              <a:buAutoNum type="alphaLcPeriod"/>
            </a:pPr>
            <a:endParaRPr lang="en-US" sz="2400" dirty="0"/>
          </a:p>
        </p:txBody>
      </p:sp>
      <p:pic>
        <p:nvPicPr>
          <p:cNvPr id="1026" name="Picture 2" descr="http://share1.wikispaces.com/file/view/duodenum.jpg/136175051/duoden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654"/>
            <a:ext cx="3417992" cy="287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ouhsc.edu/histology/Glass%20slides/52_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36" y="3581400"/>
            <a:ext cx="4134660" cy="324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37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10. Movements in small intestine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Modified peristalsis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Peristalsis starts in duodenum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Starts strong and dies down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Next peristaltic wave starts further down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Moves food a little further on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Second type of muscular activity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Segmentation  </a:t>
            </a:r>
            <a:r>
              <a:rPr lang="en-US" sz="2400" dirty="0"/>
              <a:t>http://www.youtube.com/watch?v=GdNtRom-Pvs</a:t>
            </a:r>
            <a:endParaRPr lang="en-US" sz="2400" dirty="0" smtClean="0"/>
          </a:p>
          <a:p>
            <a:pPr marL="457200" indent="-457200">
              <a:buAutoNum type="alphaLcPeriod"/>
            </a:pPr>
            <a:r>
              <a:rPr lang="en-US" sz="2400" dirty="0" smtClean="0"/>
              <a:t>Kind of like </a:t>
            </a:r>
            <a:r>
              <a:rPr lang="en-US" sz="2400" dirty="0" smtClean="0"/>
              <a:t>making </a:t>
            </a:r>
            <a:r>
              <a:rPr lang="en-US" sz="2400" dirty="0" smtClean="0"/>
              <a:t>meatloaf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Random contractions superimposed upon peristaltic waves</a:t>
            </a:r>
          </a:p>
          <a:p>
            <a:pPr marL="457200" indent="-457200">
              <a:buAutoNum type="alphaLcPeriod"/>
            </a:pPr>
            <a:endParaRPr lang="en-US" sz="2400" dirty="0" smtClean="0"/>
          </a:p>
          <a:p>
            <a:pPr marL="457200" indent="-457200">
              <a:buAutoNum type="alphaL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027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11.  Food breakdown via action of pancreas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a.  </a:t>
            </a:r>
            <a:r>
              <a:rPr lang="en-US" sz="2400" dirty="0" err="1" smtClean="0"/>
              <a:t>Carbo</a:t>
            </a:r>
            <a:r>
              <a:rPr lang="en-US" sz="2400" dirty="0" smtClean="0"/>
              <a:t> and protein digestion already begun</a:t>
            </a:r>
          </a:p>
          <a:p>
            <a:pPr marL="457200" indent="-457200">
              <a:buAutoNum type="alphaLcPeriod" startAt="2"/>
            </a:pPr>
            <a:r>
              <a:rPr lang="en-US" sz="2400" dirty="0" smtClean="0"/>
              <a:t>No fats digested</a:t>
            </a:r>
          </a:p>
          <a:p>
            <a:pPr marL="457200" indent="-457200">
              <a:buAutoNum type="alphaLcPeriod" startAt="2"/>
            </a:pPr>
            <a:r>
              <a:rPr lang="en-US" sz="2400" dirty="0" smtClean="0"/>
              <a:t>3-6 hours</a:t>
            </a:r>
          </a:p>
          <a:p>
            <a:pPr marL="457200" indent="-457200">
              <a:buAutoNum type="alphaLcPeriod" startAt="2"/>
            </a:pPr>
            <a:r>
              <a:rPr lang="en-US" sz="2400" dirty="0" smtClean="0"/>
              <a:t>Endocrine function</a:t>
            </a:r>
          </a:p>
          <a:p>
            <a:pPr marL="457200" indent="-457200">
              <a:buAutoNum type="alphaLcPeriod" startAt="2"/>
            </a:pPr>
            <a:r>
              <a:rPr lang="en-US" sz="2400" dirty="0" smtClean="0"/>
              <a:t>Pancreatic juices</a:t>
            </a:r>
          </a:p>
          <a:p>
            <a:pPr marL="400050" lvl="1" indent="0">
              <a:buNone/>
            </a:pPr>
            <a:r>
              <a:rPr lang="en-US" sz="2000" dirty="0" smtClean="0"/>
              <a:t>-huge amount of digestive enzymes</a:t>
            </a:r>
          </a:p>
          <a:p>
            <a:pPr marL="400050" lvl="1" indent="0">
              <a:buNone/>
            </a:pPr>
            <a:r>
              <a:rPr lang="en-US" sz="2000" dirty="0" smtClean="0"/>
              <a:t>-pancreatic amylase</a:t>
            </a:r>
          </a:p>
          <a:p>
            <a:pPr marL="400050" lvl="1" indent="0">
              <a:buNone/>
            </a:pPr>
            <a:r>
              <a:rPr lang="en-US" sz="2000" dirty="0" smtClean="0"/>
              <a:t>-trypsin, chymotrypsin digest proteins</a:t>
            </a:r>
          </a:p>
          <a:p>
            <a:pPr marL="400050" lvl="1" indent="0">
              <a:buNone/>
            </a:pPr>
            <a:r>
              <a:rPr lang="en-US" sz="2000" dirty="0" smtClean="0"/>
              <a:t>-lipases</a:t>
            </a:r>
          </a:p>
          <a:p>
            <a:pPr marL="400050" lvl="1" indent="0">
              <a:buNone/>
            </a:pPr>
            <a:r>
              <a:rPr lang="en-US" sz="2000" dirty="0" smtClean="0"/>
              <a:t>-rich supply of bicarbonate</a:t>
            </a:r>
          </a:p>
          <a:p>
            <a:pPr marL="400050" lvl="1" indent="0">
              <a:buNone/>
            </a:pPr>
            <a:endParaRPr lang="en-US" sz="2000" dirty="0" smtClean="0"/>
          </a:p>
          <a:p>
            <a:pPr marL="457200" indent="-457200">
              <a:buAutoNum type="alphaLcPeriod" startAt="2"/>
            </a:pPr>
            <a:endParaRPr lang="en-US" sz="2400" dirty="0" smtClean="0"/>
          </a:p>
          <a:p>
            <a:pPr marL="457200" indent="-457200">
              <a:buAutoNum type="alphaLcPeriod" startAt="2"/>
            </a:pPr>
            <a:endParaRPr lang="en-US" sz="2400" dirty="0"/>
          </a:p>
        </p:txBody>
      </p:sp>
      <p:pic>
        <p:nvPicPr>
          <p:cNvPr id="2050" name="Picture 2" descr="http://1.bp.blogspot.com/_t8TidF2wzTo/TT7oeqwN_0I/AAAAAAAAAFA/pjn8USXQl1I/s1600/pancreas+%25281%25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909" y="3377770"/>
            <a:ext cx="4133850" cy="345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00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12.  Liver-huge number of functions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Most important digestive function production of bile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Fat emulsifier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Stored in gall bladder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Large droplets scattered into small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Increases surface area for digestion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Also improves fat and cholesterol absorption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Excretion of bilirubin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500-1000 ml per day</a:t>
            </a:r>
            <a:endParaRPr lang="en-US" sz="2400" dirty="0"/>
          </a:p>
        </p:txBody>
      </p:sp>
      <p:pic>
        <p:nvPicPr>
          <p:cNvPr id="3074" name="Picture 2" descr="http://t1.gstatic.com/images?q=tbn:ANd9GcQJr140hVJoW1Wo9VzXh3eyEONEMAx9rLXE8sfCa8hh3CTkYqB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084" y="2743200"/>
            <a:ext cx="3246216" cy="362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19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13.  Gall bladder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About size of kiwi fruit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Stores bile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Concentrates bile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Gall stones</a:t>
            </a:r>
            <a:endParaRPr lang="en-US" sz="2400" dirty="0"/>
          </a:p>
        </p:txBody>
      </p:sp>
      <p:pic>
        <p:nvPicPr>
          <p:cNvPr id="4098" name="Picture 2" descr="http://t3.gstatic.com/images?q=tbn:ANd9GcTGZ4Sy7n5HeATz5uDgfilO_x9a6PS47In0B8LhGbFMKJPMQT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590800"/>
            <a:ext cx="424753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19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F.  Large intestine-a.k.a. </a:t>
            </a:r>
            <a:r>
              <a:rPr lang="en-US" sz="3200" dirty="0" smtClean="0"/>
              <a:t>colon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8194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5 feet but larger in diameter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Extends from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Parts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Appendix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Longitudinal muscle not continuous-three bands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haustra</a:t>
            </a:r>
            <a:endParaRPr lang="en-US" sz="2400" dirty="0"/>
          </a:p>
        </p:txBody>
      </p:sp>
      <p:pic>
        <p:nvPicPr>
          <p:cNvPr id="1026" name="Picture 2" descr="http://www.healthcentral.com/common/images/1/19220_7406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286000"/>
            <a:ext cx="4762500" cy="381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63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7.  Functions of large intestine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Few nutrients-remains for 12-24 hours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No digestive enzymes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Resident bacteria</a:t>
            </a:r>
          </a:p>
          <a:p>
            <a:pPr marL="400050" lvl="1" indent="0">
              <a:buNone/>
            </a:pPr>
            <a:r>
              <a:rPr lang="en-US" sz="2000" dirty="0" smtClean="0"/>
              <a:t>-many different species</a:t>
            </a:r>
          </a:p>
          <a:p>
            <a:pPr marL="400050" lvl="1" indent="0">
              <a:buNone/>
            </a:pPr>
            <a:r>
              <a:rPr lang="en-US" sz="2000" dirty="0" smtClean="0"/>
              <a:t>-sometimes described as the forgotten organ</a:t>
            </a:r>
          </a:p>
          <a:p>
            <a:pPr marL="400050" lvl="1" indent="0">
              <a:buNone/>
            </a:pPr>
            <a:r>
              <a:rPr lang="en-US" sz="2000" dirty="0" smtClean="0"/>
              <a:t>-evolved in a mutualistic relationship</a:t>
            </a:r>
          </a:p>
          <a:p>
            <a:pPr marL="400050" lvl="1" indent="0">
              <a:buNone/>
            </a:pPr>
            <a:r>
              <a:rPr lang="en-US" sz="2000" dirty="0" smtClean="0"/>
              <a:t>-metabolize remaining nutrients</a:t>
            </a:r>
          </a:p>
          <a:p>
            <a:pPr marL="400050" lvl="1" indent="0">
              <a:buNone/>
            </a:pPr>
            <a:r>
              <a:rPr lang="en-US" sz="2000" dirty="0" smtClean="0"/>
              <a:t>-make vitamin K and B complex</a:t>
            </a:r>
          </a:p>
          <a:p>
            <a:pPr marL="400050" lvl="1" indent="0">
              <a:buNone/>
            </a:pPr>
            <a:r>
              <a:rPr lang="en-US" sz="2000" dirty="0" smtClean="0"/>
              <a:t>-keep out harmful species</a:t>
            </a:r>
          </a:p>
          <a:p>
            <a:pPr marL="0" indent="0">
              <a:buNone/>
            </a:pPr>
            <a:r>
              <a:rPr lang="en-US" sz="2400" dirty="0" smtClean="0"/>
              <a:t>d.  Dry residual material</a:t>
            </a:r>
          </a:p>
          <a:p>
            <a:pPr marL="0" indent="0">
              <a:buNone/>
            </a:pPr>
            <a:r>
              <a:rPr lang="en-US" sz="2400" dirty="0" smtClean="0"/>
              <a:t>e.   Lubricate material for defecation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20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8. Propulsion of Residue and defecation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err="1" smtClean="0"/>
              <a:t>Haustral</a:t>
            </a:r>
            <a:r>
              <a:rPr lang="en-US" sz="2400" dirty="0" smtClean="0"/>
              <a:t> contractions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Mass movements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Sphincter muscles</a:t>
            </a:r>
          </a:p>
          <a:p>
            <a:pPr marL="457200" indent="-457200">
              <a:buAutoNum type="alphaL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873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9.  Imbalances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438400" cy="4525963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Diverticulosis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Diverticulitis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Diarrhea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Constipation</a:t>
            </a:r>
          </a:p>
          <a:p>
            <a:pPr marL="457200" indent="-457200">
              <a:buAutoNum type="alphaLcPeriod"/>
            </a:pPr>
            <a:endParaRPr lang="en-US" sz="2400" dirty="0"/>
          </a:p>
        </p:txBody>
      </p:sp>
      <p:pic>
        <p:nvPicPr>
          <p:cNvPr id="2050" name="Picture 2" descr="http://www.tajpharma.com/Diseases_D/diverticulo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381" y="2209800"/>
            <a:ext cx="4801219" cy="295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92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14" y="8238"/>
            <a:ext cx="41910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A.  Overview of structure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3352800" cy="57150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Esophagus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???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Stomach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Liver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Pyloric valve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Pancreas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Duodenum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Jejunum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Ileum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Ileocecal</a:t>
            </a:r>
            <a:r>
              <a:rPr lang="en-US" sz="2400" dirty="0" smtClean="0"/>
              <a:t> valve-appendix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colon</a:t>
            </a:r>
          </a:p>
          <a:p>
            <a:pPr marL="457200" indent="-457200">
              <a:buAutoNum type="arabicPeriod"/>
            </a:pPr>
            <a:endParaRPr lang="en-US" sz="2400" dirty="0"/>
          </a:p>
        </p:txBody>
      </p:sp>
      <p:pic>
        <p:nvPicPr>
          <p:cNvPr id="1026" name="Picture 2" descr="http://www.genesishealth.com/img/ewebeditor/E_digesti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705812"/>
            <a:ext cx="4784124" cy="604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95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B.  Mouth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29000" cy="4525963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Different types of teeth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Functions of tongue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Uvula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Salivary glands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Salivary amylase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Food bolus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Mechanical digestion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Deglutition http</a:t>
            </a:r>
            <a:r>
              <a:rPr lang="en-US" sz="2400" dirty="0"/>
              <a:t>://www.youtube.com/watch?v=wqMCzuIiPaM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endParaRPr lang="en-US" sz="2400" dirty="0"/>
          </a:p>
        </p:txBody>
      </p:sp>
      <p:pic>
        <p:nvPicPr>
          <p:cNvPr id="2050" name="Picture 2" descr="http://t0.gstatic.com/images?q=tbn:ANd9GcSO0IqKYmE6sFaR01I61mXxshWq1mky2ooiuIUc2haIs8Iidld1i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195384"/>
            <a:ext cx="4884341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11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14600" cy="7921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C.  Esophagus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1.  10” long</a:t>
            </a:r>
          </a:p>
          <a:p>
            <a:pPr marL="457200" indent="-457200">
              <a:buAutoNum type="arabicPeriod" startAt="2"/>
            </a:pPr>
            <a:r>
              <a:rPr lang="en-US" sz="2400" dirty="0" smtClean="0"/>
              <a:t>Stratified squamous epithelium</a:t>
            </a:r>
          </a:p>
          <a:p>
            <a:pPr marL="457200" indent="-457200">
              <a:buAutoNum type="arabicPeriod" startAt="2"/>
            </a:pPr>
            <a:r>
              <a:rPr lang="en-US" sz="2400" dirty="0" smtClean="0"/>
              <a:t>Hiatal hernia</a:t>
            </a:r>
          </a:p>
          <a:p>
            <a:pPr marL="457200" indent="-457200">
              <a:buAutoNum type="arabicPeriod" startAt="2"/>
            </a:pPr>
            <a:r>
              <a:rPr lang="en-US" sz="2400" dirty="0" smtClean="0"/>
              <a:t>GERD</a:t>
            </a:r>
          </a:p>
          <a:p>
            <a:pPr marL="457200" indent="-457200">
              <a:buAutoNum type="arabicPeriod" startAt="2"/>
            </a:pPr>
            <a:r>
              <a:rPr lang="en-US" sz="2400" dirty="0" smtClean="0"/>
              <a:t>Peristalsis </a:t>
            </a:r>
            <a:r>
              <a:rPr lang="en-US" sz="2400" smtClean="0"/>
              <a:t>of bolus</a:t>
            </a:r>
          </a:p>
          <a:p>
            <a:pPr marL="457200" indent="-457200">
              <a:buAutoNum type="arabicPeriod" startAt="2"/>
            </a:pPr>
            <a:r>
              <a:rPr lang="en-US" sz="2400" smtClean="0"/>
              <a:t>http://www.youtube.com/watch?v=Q-n_Q0qKXzg</a:t>
            </a:r>
          </a:p>
          <a:p>
            <a:pPr marL="457200" indent="-457200">
              <a:buAutoNum type="arabicPeriod" startAt="2"/>
            </a:pPr>
            <a:endParaRPr lang="en-US" sz="2400" dirty="0" smtClean="0"/>
          </a:p>
          <a:p>
            <a:pPr marL="457200" indent="-457200">
              <a:buAutoNum type="arabicPeriod" startAt="2"/>
            </a:pPr>
            <a:endParaRPr lang="en-US" sz="2400" dirty="0"/>
          </a:p>
        </p:txBody>
      </p:sp>
      <p:pic>
        <p:nvPicPr>
          <p:cNvPr id="3074" name="Picture 2" descr="http://files.turbosquid.com/Preview/Content_2010_05_02__14_10_34/DL3D_Esophagus_1.JPG0a7a659b-3767-4c2a-9431-20ab42516164Larg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0438"/>
            <a:ext cx="3476625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.webmd.com/dtmcms/live/webmd/consumer_assets/site_images/articles/health_and_medical_reference/digestive_disorders/hiatal_hernia_hiatal_hern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969185"/>
            <a:ext cx="2667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16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D.  Stomach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371600"/>
            <a:ext cx="3657601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Cardiac region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Fundus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Body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Pyloric region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Pyloric sphincter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Rugae</a:t>
            </a:r>
            <a:r>
              <a:rPr lang="en-US" sz="2400" dirty="0" smtClean="0"/>
              <a:t>-full can hold 4 liters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Storage tank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Mechanical </a:t>
            </a:r>
            <a:r>
              <a:rPr lang="en-US" sz="2400" dirty="0" smtClean="0"/>
              <a:t>breakdown</a:t>
            </a:r>
          </a:p>
          <a:p>
            <a:pPr marL="457200" indent="-457200">
              <a:buAutoNum type="arabicPeriod"/>
            </a:pPr>
            <a:r>
              <a:rPr lang="en-US" sz="2400"/>
              <a:t> </a:t>
            </a:r>
            <a:r>
              <a:rPr lang="en-US" sz="2400"/>
              <a:t>http://www.youtube.com/watch?v=hpS5kMn_B0I&amp;feature=related</a:t>
            </a:r>
            <a:endParaRPr lang="en-US" sz="2400" dirty="0" smtClean="0"/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026" name="Picture 2" descr="http://www.rivm.nl/interspeciesinfo/Images/stomach_tcm75-2644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86000"/>
            <a:ext cx="5153026" cy="437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23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/>
              <a:t>9</a:t>
            </a:r>
            <a:r>
              <a:rPr lang="en-US" sz="2800" dirty="0" smtClean="0"/>
              <a:t>.  Gastric pits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Produce gastric juice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Intrinsic factor-needed for absorption of </a:t>
            </a:r>
            <a:r>
              <a:rPr lang="en-US" sz="2400" dirty="0" err="1" smtClean="0"/>
              <a:t>vit</a:t>
            </a:r>
            <a:r>
              <a:rPr lang="en-US" sz="2400" dirty="0" smtClean="0"/>
              <a:t> B 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Chief cells-pepsinogen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Parietal cells-</a:t>
            </a:r>
            <a:r>
              <a:rPr lang="en-US" sz="2400" dirty="0" err="1" smtClean="0"/>
              <a:t>HCl</a:t>
            </a:r>
            <a:endParaRPr lang="en-US" sz="2400" dirty="0" smtClean="0"/>
          </a:p>
          <a:p>
            <a:pPr marL="457200" indent="-457200">
              <a:buAutoNum type="alphaLcPeriod"/>
            </a:pPr>
            <a:r>
              <a:rPr lang="en-US" sz="2400" dirty="0" smtClean="0"/>
              <a:t>Mucous neck cells</a:t>
            </a:r>
          </a:p>
          <a:p>
            <a:pPr marL="457200" indent="-457200">
              <a:buAutoNum type="alphaLcPeriod"/>
            </a:pPr>
            <a:r>
              <a:rPr lang="en-US" sz="2400" dirty="0" err="1" smtClean="0"/>
              <a:t>Enteroendocrine</a:t>
            </a:r>
            <a:r>
              <a:rPr lang="en-US" sz="2400" dirty="0" smtClean="0"/>
              <a:t> cells-D and G cells produce hormones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rennin</a:t>
            </a:r>
            <a:endParaRPr lang="en-US" sz="2400" dirty="0"/>
          </a:p>
        </p:txBody>
      </p:sp>
      <p:pic>
        <p:nvPicPr>
          <p:cNvPr id="2050" name="Picture 2" descr="http://image.wistatutor.com/content/feed/u303/gastric-gland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00200"/>
            <a:ext cx="3962400" cy="466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72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10.  Stomach physiology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Pepsinogen to pepsin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Pepsin </a:t>
            </a:r>
            <a:r>
              <a:rPr lang="en-US" sz="2400" dirty="0" err="1" smtClean="0"/>
              <a:t>proteolytic</a:t>
            </a:r>
            <a:endParaRPr lang="en-US" sz="2400" dirty="0" smtClean="0"/>
          </a:p>
          <a:p>
            <a:pPr marL="457200" indent="-457200">
              <a:buAutoNum type="alphaLcPeriod"/>
            </a:pPr>
            <a:r>
              <a:rPr lang="en-US" sz="2400" dirty="0" smtClean="0"/>
              <a:t>Rennin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No other chemical digestion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Very little absorption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Aspirin and alcohol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382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11.  Gastric motility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Peristalsis begins upper half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Increases in force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3 ml or less squirts through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Rest is refluxed back </a:t>
            </a:r>
            <a:r>
              <a:rPr lang="en-US" sz="2400" dirty="0"/>
              <a:t>into </a:t>
            </a:r>
            <a:r>
              <a:rPr lang="en-US" sz="2400" dirty="0" smtClean="0"/>
              <a:t>stomach</a:t>
            </a:r>
          </a:p>
          <a:p>
            <a:pPr marL="457200" indent="-457200">
              <a:buAutoNum type="alphaLcPeriod"/>
            </a:pP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www.youtube.com/watch?v=hpS5kMn_B0I</a:t>
            </a:r>
            <a:endParaRPr lang="en-US" sz="2400" dirty="0" smtClean="0"/>
          </a:p>
          <a:p>
            <a:pPr marL="457200" indent="-457200">
              <a:buAutoNum type="alphaLcPeriod"/>
            </a:pPr>
            <a:r>
              <a:rPr lang="en-US" sz="2400" dirty="0" smtClean="0"/>
              <a:t>http</a:t>
            </a:r>
            <a:r>
              <a:rPr lang="en-US" sz="2400" dirty="0"/>
              <a:t>://www.youtube.com/watch?v=o18UycWRsaA&amp;feature=related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lphaL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64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E.  Small intestine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29000" cy="4525963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7-13 feet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Suspended by mesentery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Duodenum “twelve finger widths”-5%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Jejunum “empty”-40%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Ileum “twisted intestine”-60%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Ileocecal</a:t>
            </a:r>
            <a:r>
              <a:rPr lang="en-US" sz="2400" dirty="0" smtClean="0"/>
              <a:t> valve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Major digestive structure</a:t>
            </a:r>
            <a:endParaRPr lang="en-US" sz="2400" dirty="0"/>
          </a:p>
        </p:txBody>
      </p:sp>
      <p:pic>
        <p:nvPicPr>
          <p:cNvPr id="3074" name="Picture 2" descr="http://t1.gstatic.com/images?q=tbn:ANd9GcT5lfDR4-DEHod32n0r9YD50O1nvZsuvcpjqvKp30slQ-BQ7d9AF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515" y="2590800"/>
            <a:ext cx="4667635" cy="363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09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518</Words>
  <Application>Microsoft Office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Digestive System</vt:lpstr>
      <vt:lpstr>A.  Overview of structure</vt:lpstr>
      <vt:lpstr>B.  Mouth</vt:lpstr>
      <vt:lpstr>C.  Esophagus</vt:lpstr>
      <vt:lpstr>D.  Stomach</vt:lpstr>
      <vt:lpstr>9.  Gastric pits</vt:lpstr>
      <vt:lpstr>10.  Stomach physiology</vt:lpstr>
      <vt:lpstr>11.  Gastric motility</vt:lpstr>
      <vt:lpstr>E.  Small intestine</vt:lpstr>
      <vt:lpstr>8.  Structures adapted to increase surface area</vt:lpstr>
      <vt:lpstr>9.  Duodenum</vt:lpstr>
      <vt:lpstr>10. Movements in small intestine</vt:lpstr>
      <vt:lpstr>11.  Food breakdown via action of pancreas</vt:lpstr>
      <vt:lpstr>12.  Liver-huge number of functions</vt:lpstr>
      <vt:lpstr>13.  Gall bladder</vt:lpstr>
      <vt:lpstr>F.  Large intestine-a.k.a. colon</vt:lpstr>
      <vt:lpstr>7.  Functions of large intestine</vt:lpstr>
      <vt:lpstr>8. Propulsion of Residue and defecation </vt:lpstr>
      <vt:lpstr>9.  Imbalances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Digestive System</dc:title>
  <dc:creator>Windows User</dc:creator>
  <cp:lastModifiedBy>Windows User</cp:lastModifiedBy>
  <cp:revision>116</cp:revision>
  <dcterms:created xsi:type="dcterms:W3CDTF">2011-03-02T19:03:39Z</dcterms:created>
  <dcterms:modified xsi:type="dcterms:W3CDTF">2011-03-23T16:43:29Z</dcterms:modified>
</cp:coreProperties>
</file>