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8818C-4705-4E8F-9B18-CB8B38DA1D19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925B-F330-47AC-87BA-31EF88C061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Integumentary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Skin and its related organs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V.  Skin appendages-epidermal derivatives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5257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A.  Sweat Glands/</a:t>
            </a:r>
            <a:r>
              <a:rPr lang="en-US" sz="2800" dirty="0" err="1" smtClean="0"/>
              <a:t>sudoriferous</a:t>
            </a:r>
            <a:r>
              <a:rPr lang="en-US" sz="2800" dirty="0" smtClean="0"/>
              <a:t> glands</a:t>
            </a:r>
          </a:p>
          <a:p>
            <a:pPr lvl="1"/>
            <a:r>
              <a:rPr lang="en-US" sz="2400" dirty="0" smtClean="0"/>
              <a:t>1.  2.5 million</a:t>
            </a:r>
          </a:p>
          <a:p>
            <a:pPr lvl="1"/>
            <a:r>
              <a:rPr lang="en-US" sz="2400" dirty="0" smtClean="0"/>
              <a:t>2.  </a:t>
            </a:r>
            <a:r>
              <a:rPr lang="en-US" sz="2400" dirty="0" err="1" smtClean="0"/>
              <a:t>eccrine</a:t>
            </a:r>
            <a:r>
              <a:rPr lang="en-US" sz="2400" dirty="0" smtClean="0"/>
              <a:t> most numerous type</a:t>
            </a:r>
          </a:p>
          <a:p>
            <a:pPr marL="1371600" lvl="2" indent="-457200">
              <a:buAutoNum type="alphaLcPeriod"/>
            </a:pPr>
            <a:r>
              <a:rPr lang="en-US" sz="2000" dirty="0" smtClean="0"/>
              <a:t>Release sweat</a:t>
            </a:r>
          </a:p>
          <a:p>
            <a:pPr marL="1371600" lvl="2" indent="-457200">
              <a:buAutoNum type="alphaLcPeriod"/>
            </a:pPr>
            <a:r>
              <a:rPr lang="en-US" sz="2000" dirty="0" smtClean="0"/>
              <a:t>99% water</a:t>
            </a:r>
          </a:p>
          <a:p>
            <a:pPr marL="1371600" lvl="2" indent="-457200">
              <a:buAutoNum type="alphaLcPeriod"/>
            </a:pPr>
            <a:r>
              <a:rPr lang="en-US" sz="2000" dirty="0" smtClean="0"/>
              <a:t>Urea</a:t>
            </a:r>
          </a:p>
          <a:p>
            <a:pPr marL="1371600" lvl="2" indent="-457200">
              <a:buAutoNum type="alphaLcPeriod"/>
            </a:pPr>
            <a:r>
              <a:rPr lang="en-US" sz="2000" dirty="0" smtClean="0"/>
              <a:t>Sympathetic ANS</a:t>
            </a:r>
          </a:p>
          <a:p>
            <a:pPr marL="1371600" lvl="2" indent="-457200">
              <a:buNone/>
            </a:pPr>
            <a:endParaRPr lang="en-US" sz="2000" dirty="0"/>
          </a:p>
        </p:txBody>
      </p:sp>
      <p:pic>
        <p:nvPicPr>
          <p:cNvPr id="22530" name="Picture 2" descr="http://t3.gstatic.com/images?q=tbn:ANd9GcQsBcz2ZtWJ_4eO86QZn_FDO3ocUeTEWOCIL-2I0HAZppRWN3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799" y="1828799"/>
            <a:ext cx="3429001" cy="37504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2.  </a:t>
            </a:r>
            <a:r>
              <a:rPr lang="en-US" sz="2800" dirty="0" err="1" smtClean="0"/>
              <a:t>Apocrine</a:t>
            </a:r>
            <a:r>
              <a:rPr lang="en-US" sz="2800" dirty="0" smtClean="0"/>
              <a:t> sweat glands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a.  Located in the </a:t>
            </a:r>
            <a:r>
              <a:rPr lang="en-US" sz="2800" dirty="0" err="1" smtClean="0"/>
              <a:t>anogenital</a:t>
            </a:r>
            <a:r>
              <a:rPr lang="en-US" sz="2800" dirty="0" smtClean="0"/>
              <a:t>/</a:t>
            </a:r>
            <a:r>
              <a:rPr lang="en-US" sz="2800" dirty="0" err="1" smtClean="0"/>
              <a:t>axillary</a:t>
            </a:r>
            <a:r>
              <a:rPr lang="en-US" sz="2800" dirty="0" smtClean="0"/>
              <a:t> area</a:t>
            </a:r>
          </a:p>
          <a:p>
            <a:r>
              <a:rPr lang="en-US" sz="2800" dirty="0" smtClean="0"/>
              <a:t>b.  Fatty substances and protein</a:t>
            </a:r>
          </a:p>
          <a:p>
            <a:r>
              <a:rPr lang="en-US" sz="2800" dirty="0" smtClean="0"/>
              <a:t>c.  Empties into hair follicles</a:t>
            </a:r>
          </a:p>
          <a:p>
            <a:r>
              <a:rPr lang="en-US" sz="2800" dirty="0" smtClean="0"/>
              <a:t>d.  Aromatic</a:t>
            </a:r>
          </a:p>
          <a:p>
            <a:r>
              <a:rPr lang="en-US" sz="2800" dirty="0" smtClean="0"/>
              <a:t>e.  Ebb and flow with menstrual cycle</a:t>
            </a:r>
          </a:p>
          <a:p>
            <a:r>
              <a:rPr lang="en-US" sz="2800" dirty="0" smtClean="0"/>
              <a:t>f.  Development influenced by arrival of sex hormones</a:t>
            </a:r>
          </a:p>
          <a:p>
            <a:r>
              <a:rPr lang="en-US" sz="2800" dirty="0" smtClean="0"/>
              <a:t>g.  Scent glands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3.  </a:t>
            </a:r>
            <a:r>
              <a:rPr lang="en-US" sz="2800" dirty="0" err="1" smtClean="0"/>
              <a:t>Ceruminous</a:t>
            </a:r>
            <a:r>
              <a:rPr lang="en-US" sz="2800" dirty="0" smtClean="0"/>
              <a:t> glands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4.  Mammary glands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B.  </a:t>
            </a:r>
            <a:r>
              <a:rPr lang="en-US" sz="3200" smtClean="0"/>
              <a:t>Sebaceous Glands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1.  all surfaces except palm and plantar surfaces</a:t>
            </a:r>
          </a:p>
          <a:p>
            <a:r>
              <a:rPr lang="en-US" sz="2800" dirty="0" smtClean="0"/>
              <a:t>2.  esp. prominent face, neck, upper chest</a:t>
            </a:r>
          </a:p>
          <a:p>
            <a:r>
              <a:rPr lang="en-US" sz="2800" dirty="0" smtClean="0"/>
              <a:t>3.  secrete sebum into hair follicles</a:t>
            </a:r>
          </a:p>
          <a:p>
            <a:r>
              <a:rPr lang="en-US" sz="2800" dirty="0" smtClean="0"/>
              <a:t>4.  </a:t>
            </a:r>
            <a:r>
              <a:rPr lang="en-US" sz="2800" dirty="0" err="1" smtClean="0"/>
              <a:t>oilish</a:t>
            </a:r>
            <a:r>
              <a:rPr lang="en-US" sz="2800" dirty="0" smtClean="0"/>
              <a:t> dead remains of glandular cells</a:t>
            </a:r>
          </a:p>
          <a:p>
            <a:r>
              <a:rPr lang="en-US" sz="2800" dirty="0" smtClean="0"/>
              <a:t>5.  functions:</a:t>
            </a:r>
          </a:p>
          <a:p>
            <a:pPr lvl="1"/>
            <a:r>
              <a:rPr lang="en-US" sz="2400" dirty="0" smtClean="0"/>
              <a:t>a.  Moisturizes skin and hair</a:t>
            </a:r>
          </a:p>
          <a:p>
            <a:pPr lvl="1"/>
            <a:r>
              <a:rPr lang="en-US" sz="2400" dirty="0" smtClean="0"/>
              <a:t>b.  Waterproofs</a:t>
            </a:r>
          </a:p>
          <a:p>
            <a:pPr lvl="1"/>
            <a:r>
              <a:rPr lang="en-US" sz="2400" dirty="0" smtClean="0"/>
              <a:t>c.  </a:t>
            </a:r>
            <a:r>
              <a:rPr lang="en-US" sz="2400" dirty="0" err="1" smtClean="0"/>
              <a:t>Bacteriostatic</a:t>
            </a:r>
            <a:endParaRPr lang="en-US" sz="2400" dirty="0"/>
          </a:p>
        </p:txBody>
      </p:sp>
      <p:pic>
        <p:nvPicPr>
          <p:cNvPr id="1026" name="Picture 2" descr="http://t2.gstatic.com/images?q=tbn:ANd9GcR6dpRjnrXdUfs5Q459rUoZ87P3-a0ZQVF5nGHuCWfkLHwpImr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990600"/>
            <a:ext cx="3352800" cy="41868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109696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6.  Imbalance terms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733800" cy="175259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a.  Whitehead</a:t>
            </a:r>
          </a:p>
          <a:p>
            <a:r>
              <a:rPr lang="en-US" sz="2400" dirty="0" smtClean="0"/>
              <a:t>b.  Blackhead</a:t>
            </a:r>
          </a:p>
          <a:p>
            <a:r>
              <a:rPr lang="en-US" sz="2400" dirty="0" smtClean="0"/>
              <a:t>c.  Acne</a:t>
            </a:r>
          </a:p>
          <a:p>
            <a:r>
              <a:rPr lang="en-US" sz="2400" dirty="0" smtClean="0"/>
              <a:t>d.  Seborrhea/cradle cap</a:t>
            </a:r>
            <a:endParaRPr lang="en-US" sz="2400" dirty="0"/>
          </a:p>
        </p:txBody>
      </p:sp>
      <p:pic>
        <p:nvPicPr>
          <p:cNvPr id="26626" name="Picture 2" descr="http://t3.gstatic.com/images?q=tbn:ANd9GcTtzxfeI_hIIbuooim_haQSSg8sIcajrdtkWWZLYqMg2XJVaob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1340" y="914400"/>
            <a:ext cx="4577889" cy="3429000"/>
          </a:xfrm>
          <a:prstGeom prst="rect">
            <a:avLst/>
          </a:prstGeom>
          <a:noFill/>
        </p:spPr>
      </p:pic>
      <p:pic>
        <p:nvPicPr>
          <p:cNvPr id="5" name="Picture 2" descr="http://t2.gstatic.com/images?q=tbn:ANd9GcR6dpRjnrXdUfs5Q459rUoZ87P3-a0ZQVF5nGHuCWfkLHwpImr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028286"/>
            <a:ext cx="2819400" cy="35207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Hair follicles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epidermal derivative</a:t>
            </a:r>
          </a:p>
          <a:p>
            <a:r>
              <a:rPr lang="en-US" sz="2800" dirty="0" smtClean="0"/>
              <a:t>2.  shaft</a:t>
            </a:r>
          </a:p>
          <a:p>
            <a:r>
              <a:rPr lang="en-US" sz="2800" dirty="0" smtClean="0"/>
              <a:t>3.  </a:t>
            </a:r>
            <a:r>
              <a:rPr lang="en-US" sz="2800" dirty="0" err="1" smtClean="0"/>
              <a:t>arrector</a:t>
            </a:r>
            <a:r>
              <a:rPr lang="en-US" sz="2800" dirty="0" smtClean="0"/>
              <a:t> </a:t>
            </a:r>
            <a:r>
              <a:rPr lang="en-US" sz="2800" dirty="0" err="1" smtClean="0"/>
              <a:t>pili</a:t>
            </a:r>
            <a:endParaRPr lang="en-US" sz="2800" dirty="0" smtClean="0"/>
          </a:p>
          <a:p>
            <a:r>
              <a:rPr lang="en-US" sz="2800" dirty="0" smtClean="0"/>
              <a:t>4.  bulb</a:t>
            </a:r>
          </a:p>
          <a:p>
            <a:r>
              <a:rPr lang="en-US" sz="2800" dirty="0" smtClean="0"/>
              <a:t>5.  functions</a:t>
            </a:r>
          </a:p>
          <a:p>
            <a:pPr lvl="1"/>
            <a:r>
              <a:rPr lang="en-US" sz="2400" dirty="0" smtClean="0"/>
              <a:t>a.  Sunscreen</a:t>
            </a:r>
          </a:p>
          <a:p>
            <a:pPr lvl="1"/>
            <a:r>
              <a:rPr lang="en-US" sz="2400" dirty="0" smtClean="0"/>
              <a:t>b.  Protection</a:t>
            </a:r>
          </a:p>
          <a:p>
            <a:pPr lvl="1"/>
            <a:r>
              <a:rPr lang="en-US" sz="2400" dirty="0" smtClean="0"/>
              <a:t>c.  Sensory</a:t>
            </a:r>
          </a:p>
          <a:p>
            <a:pPr lvl="1"/>
            <a:r>
              <a:rPr lang="en-US" sz="2400" dirty="0" smtClean="0"/>
              <a:t>d.  Insulation</a:t>
            </a:r>
          </a:p>
          <a:p>
            <a:pPr lvl="1">
              <a:buNone/>
            </a:pPr>
            <a:endParaRPr lang="en-US" sz="2400" dirty="0"/>
          </a:p>
        </p:txBody>
      </p:sp>
      <p:pic>
        <p:nvPicPr>
          <p:cNvPr id="27654" name="Picture 6" descr="http://t0.gstatic.com/images?q=tbn:ANd9GcRBm_w7q6bipxz-Uv6IGUavI7BkzThmlK97s7frxPhrpcXWLu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9574" y="1371600"/>
            <a:ext cx="4236394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VI.	Burns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A.	Problems</a:t>
            </a:r>
          </a:p>
          <a:p>
            <a:pPr lvl="1"/>
            <a:r>
              <a:rPr lang="en-US" sz="2400" dirty="0" smtClean="0"/>
              <a:t>1.  loss of body fluids</a:t>
            </a:r>
          </a:p>
          <a:p>
            <a:pPr lvl="1"/>
            <a:r>
              <a:rPr lang="en-US" sz="2400" dirty="0" smtClean="0"/>
              <a:t>2.  electrolyte disruption</a:t>
            </a:r>
          </a:p>
          <a:p>
            <a:pPr lvl="1"/>
            <a:r>
              <a:rPr lang="en-US" sz="2400" dirty="0" smtClean="0"/>
              <a:t>3.  renal shutdown</a:t>
            </a:r>
          </a:p>
          <a:p>
            <a:pPr lvl="1"/>
            <a:r>
              <a:rPr lang="en-US" sz="2400" dirty="0" smtClean="0"/>
              <a:t>4.  circulatory shock</a:t>
            </a:r>
          </a:p>
          <a:p>
            <a:pPr marL="914400" lvl="1" indent="-457200">
              <a:buAutoNum type="alphaUcPeriod" startAt="2"/>
            </a:pPr>
            <a:r>
              <a:rPr lang="en-US" sz="2400" dirty="0" smtClean="0"/>
              <a:t>Needs</a:t>
            </a:r>
          </a:p>
          <a:p>
            <a:pPr marL="914400" lvl="1" indent="-457200">
              <a:buNone/>
            </a:pPr>
            <a:r>
              <a:rPr lang="en-US" sz="2400" dirty="0" smtClean="0"/>
              <a:t>	1.  Fluid replacement</a:t>
            </a:r>
          </a:p>
          <a:p>
            <a:pPr marL="914400" lvl="1" indent="-457200">
              <a:buNone/>
            </a:pPr>
            <a:r>
              <a:rPr lang="en-US" sz="2400" dirty="0" smtClean="0"/>
              <a:t>	2.  Huge caloric supplements</a:t>
            </a:r>
          </a:p>
          <a:p>
            <a:pPr marL="914400" lvl="1" indent="-457200">
              <a:buNone/>
            </a:pPr>
            <a:r>
              <a:rPr lang="en-US" sz="2400" dirty="0" smtClean="0"/>
              <a:t>	3.  Infection control after 24 hours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Level of Severity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2971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first degree burn</a:t>
            </a:r>
          </a:p>
          <a:p>
            <a:r>
              <a:rPr lang="en-US" sz="2800" dirty="0" smtClean="0"/>
              <a:t>2.  second degree burn-blisters</a:t>
            </a:r>
          </a:p>
          <a:p>
            <a:r>
              <a:rPr lang="en-US" sz="2800" dirty="0" smtClean="0"/>
              <a:t>3.  third degree burn</a:t>
            </a:r>
          </a:p>
          <a:p>
            <a:r>
              <a:rPr lang="en-US" sz="2800" dirty="0" smtClean="0"/>
              <a:t>4.  partial versus full thickness burns</a:t>
            </a:r>
          </a:p>
          <a:p>
            <a:endParaRPr lang="en-US" sz="2800" dirty="0"/>
          </a:p>
        </p:txBody>
      </p:sp>
      <p:pic>
        <p:nvPicPr>
          <p:cNvPr id="1026" name="Picture 2" descr="http://t1.gstatic.com/images?q=tbn:xN1JvmGQ3cMwMM:http://media.homeofpoi.com/lessons_all/media/298-139-burn3.gif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8954" y="1828800"/>
            <a:ext cx="297924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VII.  Temperature regulation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Components of feedback loop</a:t>
            </a:r>
          </a:p>
          <a:p>
            <a:pPr lvl="1"/>
            <a:r>
              <a:rPr lang="en-US" dirty="0" smtClean="0"/>
              <a:t>1.  receptor</a:t>
            </a:r>
          </a:p>
          <a:p>
            <a:pPr lvl="1"/>
            <a:r>
              <a:rPr lang="en-US" dirty="0" smtClean="0"/>
              <a:t>2.  afferent pathway</a:t>
            </a:r>
          </a:p>
          <a:p>
            <a:pPr lvl="1"/>
            <a:r>
              <a:rPr lang="en-US" dirty="0" smtClean="0"/>
              <a:t>3.  control center</a:t>
            </a:r>
          </a:p>
          <a:p>
            <a:pPr lvl="1"/>
            <a:r>
              <a:rPr lang="en-US" dirty="0" smtClean="0"/>
              <a:t>4.  efferent pathway</a:t>
            </a:r>
          </a:p>
          <a:p>
            <a:pPr lvl="1"/>
            <a:r>
              <a:rPr lang="en-US" dirty="0" smtClean="0"/>
              <a:t>5.  </a:t>
            </a:r>
            <a:r>
              <a:rPr lang="en-US" dirty="0" err="1" smtClean="0"/>
              <a:t>effector</a:t>
            </a:r>
            <a:endParaRPr lang="en-US" dirty="0" smtClean="0"/>
          </a:p>
          <a:p>
            <a:pPr lvl="1"/>
            <a:r>
              <a:rPr lang="en-US" dirty="0" smtClean="0"/>
              <a:t>6.  response or product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B.  Body temperature results from balance between heat production and heat loss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 Body at rest most of heat produced is generated by </a:t>
            </a:r>
          </a:p>
          <a:p>
            <a:pPr lvl="1"/>
            <a:r>
              <a:rPr lang="en-US" sz="2000" dirty="0" smtClean="0"/>
              <a:t>a.  Liver</a:t>
            </a:r>
          </a:p>
          <a:p>
            <a:pPr lvl="1"/>
            <a:r>
              <a:rPr lang="en-US" sz="2000" dirty="0" smtClean="0"/>
              <a:t>b.  Heart</a:t>
            </a:r>
          </a:p>
          <a:p>
            <a:pPr lvl="1"/>
            <a:r>
              <a:rPr lang="en-US" sz="2000" dirty="0" smtClean="0"/>
              <a:t>c.  Brain</a:t>
            </a:r>
          </a:p>
          <a:p>
            <a:pPr lvl="1"/>
            <a:r>
              <a:rPr lang="en-US" sz="2000" dirty="0" smtClean="0"/>
              <a:t>d.  Endocrine organs</a:t>
            </a:r>
          </a:p>
          <a:p>
            <a:pPr lvl="1"/>
            <a:r>
              <a:rPr lang="en-US" sz="2000" dirty="0" smtClean="0"/>
              <a:t>e.  Inactive muscle 20% of body heat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2.  Vigorous exercise skeletal muscle can produce 30-40X the heat that the above sources produce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I.	Properties of the skin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  Waterproof</a:t>
            </a:r>
          </a:p>
          <a:p>
            <a:r>
              <a:rPr lang="en-US" sz="2800" dirty="0" smtClean="0"/>
              <a:t>2.	Stretchable</a:t>
            </a:r>
          </a:p>
          <a:p>
            <a:r>
              <a:rPr lang="en-US" sz="2800" dirty="0" smtClean="0"/>
              <a:t>3.	Washable</a:t>
            </a:r>
          </a:p>
          <a:p>
            <a:r>
              <a:rPr lang="en-US" sz="2800" dirty="0" smtClean="0"/>
              <a:t>4.	Permanent press</a:t>
            </a:r>
          </a:p>
          <a:p>
            <a:r>
              <a:rPr lang="en-US" sz="2800" dirty="0" smtClean="0"/>
              <a:t>5.	</a:t>
            </a:r>
            <a:r>
              <a:rPr lang="en-US" sz="2800" dirty="0" err="1" smtClean="0"/>
              <a:t>Autorepair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Normal body temperature 98.6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1.  does range between 96-100 degrees</a:t>
            </a:r>
          </a:p>
          <a:p>
            <a:r>
              <a:rPr lang="en-US" sz="2400" dirty="0" smtClean="0"/>
              <a:t>2.  lowest in morning</a:t>
            </a:r>
          </a:p>
          <a:p>
            <a:r>
              <a:rPr lang="en-US" sz="2400" dirty="0" smtClean="0"/>
              <a:t>3.  high temperature late in afternoon</a:t>
            </a:r>
          </a:p>
          <a:p>
            <a:r>
              <a:rPr lang="en-US" sz="2400" dirty="0" smtClean="0"/>
              <a:t>4.  important to keep temperature in this range</a:t>
            </a:r>
          </a:p>
          <a:p>
            <a:r>
              <a:rPr lang="en-US" sz="2400" dirty="0" smtClean="0"/>
              <a:t>5.  for each 1 degree rise in temperature, metabolic rate increases 10%</a:t>
            </a:r>
          </a:p>
          <a:p>
            <a:r>
              <a:rPr lang="en-US" sz="2400" dirty="0" smtClean="0"/>
              <a:t>6.  Above homeostatic range, nervous activity becomes depressed and body proteins break down</a:t>
            </a:r>
          </a:p>
          <a:p>
            <a:r>
              <a:rPr lang="en-US" sz="2400" dirty="0" smtClean="0"/>
              <a:t>7.  106 convulsions</a:t>
            </a:r>
          </a:p>
          <a:p>
            <a:r>
              <a:rPr lang="en-US" sz="2400" dirty="0" smtClean="0"/>
              <a:t>8.  110 absolute limit for life</a:t>
            </a:r>
          </a:p>
          <a:p>
            <a:r>
              <a:rPr lang="en-US" sz="2400" dirty="0" smtClean="0"/>
              <a:t>9.  can withstand cooling much better</a:t>
            </a:r>
            <a:endParaRPr lang="en-US" sz="2400" dirty="0"/>
          </a:p>
        </p:txBody>
      </p:sp>
      <p:pic>
        <p:nvPicPr>
          <p:cNvPr id="6146" name="Picture 2" descr="http://t2.gstatic.com/images?q=tbn:ANd9GcTP5D91643mAPgA1_bXm1VSypffci89ObuqgL6foMti98gGjf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5662" y="3276600"/>
            <a:ext cx="3789264" cy="328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D.  Core and shell temperature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 core highest temperature-organs within body cavities</a:t>
            </a:r>
          </a:p>
          <a:p>
            <a:pPr lvl="1"/>
            <a:r>
              <a:rPr lang="en-US" sz="2000" dirty="0" smtClean="0"/>
              <a:t>a.  Temperature taken to measure health</a:t>
            </a:r>
          </a:p>
          <a:p>
            <a:pPr lvl="1"/>
            <a:r>
              <a:rPr lang="en-US" sz="2000" dirty="0" smtClean="0"/>
              <a:t>b.  Oral temperature often .7 degrees cooler than rectum</a:t>
            </a:r>
          </a:p>
          <a:p>
            <a:r>
              <a:rPr lang="en-US" sz="2400" dirty="0" smtClean="0"/>
              <a:t>2.  shell-skin represents the heat loss surface</a:t>
            </a:r>
          </a:p>
          <a:p>
            <a:pPr lvl="1"/>
            <a:r>
              <a:rPr lang="en-US" sz="2000" dirty="0" smtClean="0"/>
              <a:t>a.  Usually cooler than core</a:t>
            </a:r>
          </a:p>
          <a:p>
            <a:pPr lvl="1"/>
            <a:r>
              <a:rPr lang="en-US" sz="2000" dirty="0" smtClean="0"/>
              <a:t>b.  Varies widely with need to regulate</a:t>
            </a:r>
          </a:p>
          <a:p>
            <a:pPr lvl="1"/>
            <a:r>
              <a:rPr lang="en-US" sz="2000" dirty="0" smtClean="0"/>
              <a:t>c.  Varies 68-104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E.  Heat promoting effectors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 vasoconstriction of </a:t>
            </a:r>
            <a:r>
              <a:rPr lang="en-US" sz="2400" dirty="0" err="1" smtClean="0"/>
              <a:t>cutaneous</a:t>
            </a:r>
            <a:r>
              <a:rPr lang="en-US" sz="2400" dirty="0" smtClean="0"/>
              <a:t> vessels</a:t>
            </a:r>
          </a:p>
          <a:p>
            <a:endParaRPr lang="en-US" sz="2400" dirty="0" smtClean="0"/>
          </a:p>
          <a:p>
            <a:r>
              <a:rPr lang="en-US" sz="2400" dirty="0" smtClean="0"/>
              <a:t>2.  increase in metabolic rate with increased activity of the sympathetic nervous system</a:t>
            </a:r>
          </a:p>
          <a:p>
            <a:endParaRPr lang="en-US" sz="2400" dirty="0" smtClean="0"/>
          </a:p>
          <a:p>
            <a:r>
              <a:rPr lang="en-US" sz="2400" dirty="0" smtClean="0"/>
              <a:t>3.  Shivering</a:t>
            </a:r>
          </a:p>
          <a:p>
            <a:endParaRPr lang="en-US" sz="2400" dirty="0" smtClean="0"/>
          </a:p>
          <a:p>
            <a:r>
              <a:rPr lang="en-US" sz="2400" dirty="0" smtClean="0"/>
              <a:t>4.  Increased thyroid activity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F.  Heat loss mechanisms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 </a:t>
            </a:r>
            <a:r>
              <a:rPr lang="en-US" sz="2400" dirty="0" err="1" smtClean="0"/>
              <a:t>vasodilation</a:t>
            </a:r>
            <a:r>
              <a:rPr lang="en-US" sz="2400" dirty="0" smtClean="0"/>
              <a:t> of </a:t>
            </a:r>
            <a:r>
              <a:rPr lang="en-US" sz="2400" dirty="0" err="1" smtClean="0"/>
              <a:t>cutaneous</a:t>
            </a:r>
            <a:r>
              <a:rPr lang="en-US" sz="2400" dirty="0" smtClean="0"/>
              <a:t> vessels</a:t>
            </a:r>
          </a:p>
          <a:p>
            <a:endParaRPr lang="en-US" sz="2400" dirty="0" smtClean="0"/>
          </a:p>
          <a:p>
            <a:r>
              <a:rPr lang="en-US" sz="2400" dirty="0" smtClean="0"/>
              <a:t>2.  enhanced sweating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G.   Homeostatic imbalance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1.  hyperthermia</a:t>
            </a:r>
          </a:p>
          <a:p>
            <a:pPr>
              <a:buNone/>
            </a:pPr>
            <a:r>
              <a:rPr lang="en-US" sz="2800" dirty="0" smtClean="0"/>
              <a:t>	a.  Elevated body temperature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b.  Deactivates hypothalamus which is the control center for temperature regulation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c.  Heat control suspended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d.  Creates positive feedback cycle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e.  Increasing temperatures increase metabolic rate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f.  Increases heat production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g.  Skin becomes hot and dry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2.  </a:t>
            </a:r>
            <a:r>
              <a:rPr lang="en-US" sz="3200" dirty="0" smtClean="0"/>
              <a:t>F</a:t>
            </a:r>
            <a:r>
              <a:rPr lang="en-US" sz="3200" dirty="0" smtClean="0"/>
              <a:t>ever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a.  Controlled hyperthermia</a:t>
            </a:r>
          </a:p>
          <a:p>
            <a:r>
              <a:rPr lang="en-US" sz="2400" dirty="0" smtClean="0"/>
              <a:t>b.  Results from infection</a:t>
            </a:r>
          </a:p>
          <a:p>
            <a:r>
              <a:rPr lang="en-US" sz="2400" dirty="0" smtClean="0"/>
              <a:t>c.  WBC’ and other tissues release </a:t>
            </a:r>
            <a:r>
              <a:rPr lang="en-US" sz="2400" dirty="0" err="1" smtClean="0"/>
              <a:t>pyrogens</a:t>
            </a:r>
            <a:r>
              <a:rPr lang="en-US" sz="2400" dirty="0" smtClean="0"/>
              <a:t> (fire starters)</a:t>
            </a:r>
          </a:p>
          <a:p>
            <a:r>
              <a:rPr lang="en-US" sz="2400" dirty="0" smtClean="0"/>
              <a:t>d.  Hypothalamus thermostat reset</a:t>
            </a:r>
          </a:p>
          <a:p>
            <a:r>
              <a:rPr lang="en-US" sz="2400" dirty="0" smtClean="0"/>
              <a:t>e.  Body promotes heat promoting efforts</a:t>
            </a:r>
          </a:p>
          <a:p>
            <a:pPr lvl="1"/>
            <a:r>
              <a:rPr lang="en-US" sz="2000" dirty="0" smtClean="0"/>
              <a:t>Vasoconstriction and shivering</a:t>
            </a:r>
          </a:p>
          <a:p>
            <a:pPr lvl="1"/>
            <a:r>
              <a:rPr lang="en-US" sz="2000" dirty="0" smtClean="0"/>
              <a:t>Temperature rises</a:t>
            </a:r>
          </a:p>
          <a:p>
            <a:r>
              <a:rPr lang="en-US" sz="2400" dirty="0" smtClean="0"/>
              <a:t>f.  Increased temperature increases metabolic rate speeding rate of healing</a:t>
            </a:r>
          </a:p>
          <a:p>
            <a:r>
              <a:rPr lang="en-US" sz="2400" dirty="0" smtClean="0"/>
              <a:t>g.  Inhibits bacterial growth</a:t>
            </a:r>
            <a:endParaRPr lang="en-US" sz="2400" dirty="0"/>
          </a:p>
        </p:txBody>
      </p:sp>
      <p:pic>
        <p:nvPicPr>
          <p:cNvPr id="1026" name="Picture 2" descr="http://t0.gstatic.com/images?q=tbn:ANd9GcTt1UAyo1N49RZW2dOyZMNEP2GTIoxhPMKjhFdbUJK4cEbDBjc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3063" y="1752600"/>
            <a:ext cx="3649092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II.	Functions of skin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A.	Limit dehydration</a:t>
            </a:r>
          </a:p>
          <a:p>
            <a:r>
              <a:rPr lang="en-US" sz="2800" dirty="0" smtClean="0"/>
              <a:t>B.	Protection</a:t>
            </a:r>
          </a:p>
          <a:p>
            <a:r>
              <a:rPr lang="en-US" sz="2800" dirty="0" smtClean="0"/>
              <a:t>C.	Insulation</a:t>
            </a:r>
          </a:p>
          <a:p>
            <a:r>
              <a:rPr lang="en-US" sz="2800" dirty="0" smtClean="0"/>
              <a:t>D.	Sensory receptor</a:t>
            </a:r>
          </a:p>
          <a:p>
            <a:r>
              <a:rPr lang="en-US" sz="2800" dirty="0" smtClean="0"/>
              <a:t>E.	Temperature regulator</a:t>
            </a:r>
          </a:p>
          <a:p>
            <a:r>
              <a:rPr lang="en-US" sz="2800" dirty="0" smtClean="0"/>
              <a:t>F.  	Blood </a:t>
            </a:r>
            <a:r>
              <a:rPr lang="en-US" sz="2800" dirty="0" err="1" smtClean="0"/>
              <a:t>resevoir</a:t>
            </a:r>
            <a:endParaRPr lang="en-US" sz="2800" dirty="0" smtClean="0"/>
          </a:p>
          <a:p>
            <a:r>
              <a:rPr lang="en-US" sz="2800" dirty="0" smtClean="0"/>
              <a:t>G.	Excretion	</a:t>
            </a:r>
            <a:endParaRPr lang="en-US" sz="2800" dirty="0"/>
          </a:p>
        </p:txBody>
      </p:sp>
      <p:pic>
        <p:nvPicPr>
          <p:cNvPr id="1026" name="Picture 2" descr="http://t1.gstatic.com/images?q=tbn:ANd9GcSEa4OWHiMiE3--E-yY_KKwSmTOOgKY-Oo0BeqiASKvLM8ipK4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9357" y="2133600"/>
            <a:ext cx="4133169" cy="411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33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B.  Dermis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3810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1.	dense irregular connective tissue</a:t>
            </a:r>
            <a:br>
              <a:rPr lang="en-US" sz="2800" dirty="0" smtClean="0"/>
            </a:br>
            <a:r>
              <a:rPr lang="en-US" sz="2800" dirty="0" smtClean="0"/>
              <a:t>2.	binds body together</a:t>
            </a:r>
          </a:p>
          <a:p>
            <a:r>
              <a:rPr lang="en-US" sz="2800" dirty="0" smtClean="0"/>
              <a:t>3.	hide</a:t>
            </a:r>
          </a:p>
          <a:p>
            <a:r>
              <a:rPr lang="en-US" sz="2800" dirty="0" smtClean="0"/>
              <a:t>4.	tanned hides are called leather</a:t>
            </a:r>
          </a:p>
          <a:p>
            <a:r>
              <a:rPr lang="en-US" sz="2800" dirty="0" smtClean="0"/>
              <a:t>5.	Papillary</a:t>
            </a:r>
          </a:p>
          <a:p>
            <a:pPr lvl="1"/>
            <a:r>
              <a:rPr lang="en-US" sz="2400" dirty="0" smtClean="0"/>
              <a:t>a.  Peg-like projection</a:t>
            </a:r>
          </a:p>
          <a:p>
            <a:pPr lvl="1"/>
            <a:r>
              <a:rPr lang="en-US" sz="2400" dirty="0" smtClean="0"/>
              <a:t>b.  May contain dense capillary beds</a:t>
            </a:r>
          </a:p>
          <a:p>
            <a:pPr lvl="1"/>
            <a:r>
              <a:rPr lang="en-US" sz="2400" dirty="0" smtClean="0"/>
              <a:t>c.  Touch receptors-</a:t>
            </a:r>
            <a:r>
              <a:rPr lang="en-US" sz="2400" dirty="0" err="1" smtClean="0"/>
              <a:t>Meissner’s</a:t>
            </a:r>
            <a:r>
              <a:rPr lang="en-US" sz="2400" dirty="0" smtClean="0"/>
              <a:t> corpuscles</a:t>
            </a:r>
          </a:p>
          <a:p>
            <a:pPr lvl="1"/>
            <a:r>
              <a:rPr lang="en-US" sz="2400" dirty="0" smtClean="0"/>
              <a:t>d.  Dermal ridges on hand and feet</a:t>
            </a:r>
            <a:endParaRPr lang="en-US" sz="2400" dirty="0"/>
          </a:p>
        </p:txBody>
      </p:sp>
      <p:pic>
        <p:nvPicPr>
          <p:cNvPr id="17410" name="Picture 2" descr="http://t2.gstatic.com/images?q=tbn:ANd9GcQri8TLKq2WpqufwKXc2-QxZ_caFSTJhsTrR0UyDSqYpvZp0RdML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615" y="3657600"/>
            <a:ext cx="5151863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6.</a:t>
            </a:r>
            <a:r>
              <a:rPr lang="en-US" sz="2800" dirty="0"/>
              <a:t> </a:t>
            </a:r>
            <a:r>
              <a:rPr lang="en-US" sz="2800" dirty="0" smtClean="0"/>
              <a:t> Reticular layer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a.	2/3’s thickness of dermis</a:t>
            </a:r>
          </a:p>
          <a:p>
            <a:r>
              <a:rPr lang="en-US" sz="2800" dirty="0" smtClean="0"/>
              <a:t>b.	collagen gives strength and binds water</a:t>
            </a:r>
          </a:p>
          <a:p>
            <a:r>
              <a:rPr lang="en-US" sz="2800" dirty="0" smtClean="0"/>
              <a:t>c.	</a:t>
            </a:r>
            <a:r>
              <a:rPr lang="en-US" sz="2800" dirty="0" err="1" smtClean="0"/>
              <a:t>elastin</a:t>
            </a:r>
            <a:r>
              <a:rPr lang="en-US" sz="2800" dirty="0" smtClean="0"/>
              <a:t> stretch recoil</a:t>
            </a:r>
          </a:p>
          <a:p>
            <a:r>
              <a:rPr lang="en-US" sz="2800" dirty="0" smtClean="0"/>
              <a:t>d.	lines of cleavage</a:t>
            </a:r>
          </a:p>
          <a:p>
            <a:r>
              <a:rPr lang="en-US" sz="2800" dirty="0" smtClean="0"/>
              <a:t>e.	flexure lines-dermal folds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III.	Components of skin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A.	Epidermis</a:t>
            </a:r>
          </a:p>
          <a:p>
            <a:pPr lvl="1"/>
            <a:r>
              <a:rPr lang="en-US" sz="2400" dirty="0" smtClean="0"/>
              <a:t>1.  stratified </a:t>
            </a:r>
            <a:r>
              <a:rPr lang="en-US" sz="2400" dirty="0" err="1" smtClean="0"/>
              <a:t>squamous</a:t>
            </a:r>
            <a:endParaRPr lang="en-US" sz="2400" dirty="0" smtClean="0"/>
          </a:p>
          <a:p>
            <a:pPr lvl="1"/>
            <a:r>
              <a:rPr lang="en-US" sz="2400" dirty="0" smtClean="0"/>
              <a:t>2.   </a:t>
            </a:r>
            <a:r>
              <a:rPr lang="en-US" sz="2400" dirty="0" err="1" smtClean="0"/>
              <a:t>keratinocytes</a:t>
            </a:r>
            <a:endParaRPr lang="en-US" sz="2400" dirty="0" smtClean="0"/>
          </a:p>
          <a:p>
            <a:pPr lvl="1"/>
            <a:r>
              <a:rPr lang="en-US" sz="2400" dirty="0" smtClean="0"/>
              <a:t>3.  </a:t>
            </a:r>
            <a:r>
              <a:rPr lang="en-US" sz="2400" dirty="0" err="1" smtClean="0"/>
              <a:t>melanocytes</a:t>
            </a:r>
            <a:endParaRPr lang="en-US" sz="2400" dirty="0" smtClean="0"/>
          </a:p>
          <a:p>
            <a:pPr lvl="1"/>
            <a:r>
              <a:rPr lang="en-US" sz="2400" dirty="0" smtClean="0"/>
              <a:t>4.  </a:t>
            </a:r>
            <a:r>
              <a:rPr lang="en-US" sz="2400" dirty="0" err="1" smtClean="0"/>
              <a:t>Langerhan’s</a:t>
            </a:r>
            <a:r>
              <a:rPr lang="en-US" sz="2400" dirty="0" smtClean="0"/>
              <a:t> cells</a:t>
            </a:r>
          </a:p>
          <a:p>
            <a:pPr lvl="1"/>
            <a:r>
              <a:rPr lang="en-US" sz="2400" dirty="0" smtClean="0"/>
              <a:t>5.  Merkel cell</a:t>
            </a:r>
          </a:p>
          <a:p>
            <a:pPr lvl="1"/>
            <a:r>
              <a:rPr lang="en-US" sz="2400" dirty="0" smtClean="0"/>
              <a:t>6.  Nonvascular</a:t>
            </a:r>
            <a:endParaRPr lang="en-US" sz="2400" dirty="0"/>
          </a:p>
        </p:txBody>
      </p:sp>
      <p:pic>
        <p:nvPicPr>
          <p:cNvPr id="16386" name="Picture 2" descr="http://t1.gstatic.com/images?q=tbn:ANd9GcSVlph91Gwlk8_cjQbzkxqHb9DDV28qrCl-aHP1Ml_IfKsUvd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822202"/>
            <a:ext cx="4791076" cy="4521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7.	Homeostatic imbalance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09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a.	</a:t>
            </a:r>
            <a:r>
              <a:rPr lang="en-US" sz="2800" dirty="0" err="1" smtClean="0"/>
              <a:t>Striae</a:t>
            </a:r>
            <a:r>
              <a:rPr lang="en-US" sz="2800" dirty="0" smtClean="0"/>
              <a:t> (stretch marks)</a:t>
            </a:r>
          </a:p>
          <a:p>
            <a:r>
              <a:rPr lang="en-US" sz="2800" dirty="0" smtClean="0"/>
              <a:t>b.	Blister</a:t>
            </a:r>
            <a:endParaRPr lang="en-US" sz="2800" dirty="0"/>
          </a:p>
        </p:txBody>
      </p:sp>
      <p:pic>
        <p:nvPicPr>
          <p:cNvPr id="18434" name="Picture 2" descr="http://t0.gstatic.com/images?q=tbn:ANd9GcTIM5SVn26N1KlEd-qw8bgKgZ_SdrdgreKJxeIjIye5WHg-WE0Gq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914400"/>
            <a:ext cx="3810000" cy="4146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IV.	Skin color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A.	melanin</a:t>
            </a:r>
          </a:p>
          <a:p>
            <a:pPr lvl="1"/>
            <a:r>
              <a:rPr lang="en-US" sz="2400" dirty="0" smtClean="0"/>
              <a:t>1.  protective </a:t>
            </a:r>
          </a:p>
          <a:p>
            <a:pPr lvl="1"/>
            <a:r>
              <a:rPr lang="en-US" sz="2400" dirty="0" smtClean="0"/>
              <a:t>2.  absorbs UV</a:t>
            </a:r>
          </a:p>
          <a:p>
            <a:r>
              <a:rPr lang="en-US" sz="2800" dirty="0" smtClean="0"/>
              <a:t>B.	carotene</a:t>
            </a:r>
          </a:p>
          <a:p>
            <a:pPr lvl="1"/>
            <a:r>
              <a:rPr lang="en-US" sz="2400" dirty="0" smtClean="0"/>
              <a:t>1.  yellow/orange</a:t>
            </a:r>
          </a:p>
          <a:p>
            <a:pPr lvl="1"/>
            <a:r>
              <a:rPr lang="en-US" sz="2400" dirty="0" smtClean="0"/>
              <a:t>2.  </a:t>
            </a:r>
            <a:r>
              <a:rPr lang="en-US" sz="2400" dirty="0" err="1" smtClean="0"/>
              <a:t>statum</a:t>
            </a:r>
            <a:r>
              <a:rPr lang="en-US" sz="2400" dirty="0" smtClean="0"/>
              <a:t> </a:t>
            </a:r>
            <a:r>
              <a:rPr lang="en-US" sz="2400" dirty="0" err="1" smtClean="0"/>
              <a:t>corneum</a:t>
            </a:r>
            <a:endParaRPr lang="en-US" sz="2400" dirty="0" smtClean="0"/>
          </a:p>
          <a:p>
            <a:r>
              <a:rPr lang="en-US" sz="2800" dirty="0" smtClean="0"/>
              <a:t>C.	hemoglobin</a:t>
            </a:r>
            <a:endParaRPr lang="en-US" sz="2800" dirty="0"/>
          </a:p>
        </p:txBody>
      </p:sp>
      <p:pic>
        <p:nvPicPr>
          <p:cNvPr id="20482" name="Picture 2" descr="http://t0.gstatic.com/images?q=tbn:ANd9GcRXhfemFDwBBftdRn_RGms-Yd-PWuHzmuhxOwFy84gs_f9dK8wz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00200"/>
            <a:ext cx="4953000" cy="3966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D.  Homeostatic imbalance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</a:t>
            </a:r>
            <a:r>
              <a:rPr lang="en-US" sz="2800" dirty="0" err="1" smtClean="0"/>
              <a:t>erythema</a:t>
            </a:r>
            <a:endParaRPr lang="en-US" sz="2800" dirty="0" smtClean="0"/>
          </a:p>
          <a:p>
            <a:r>
              <a:rPr lang="en-US" sz="2800" dirty="0" smtClean="0"/>
              <a:t>2.  blanching</a:t>
            </a:r>
          </a:p>
          <a:p>
            <a:r>
              <a:rPr lang="en-US" sz="2800" dirty="0" smtClean="0"/>
              <a:t>3.  jaundice</a:t>
            </a:r>
          </a:p>
          <a:p>
            <a:r>
              <a:rPr lang="en-US" sz="2800" dirty="0" smtClean="0"/>
              <a:t>4.  hematomas</a:t>
            </a:r>
          </a:p>
          <a:p>
            <a:r>
              <a:rPr lang="en-US" sz="2800" dirty="0" smtClean="0"/>
              <a:t>5.  melanoma</a:t>
            </a:r>
            <a:endParaRPr lang="en-US" sz="2800" dirty="0"/>
          </a:p>
        </p:txBody>
      </p:sp>
      <p:pic>
        <p:nvPicPr>
          <p:cNvPr id="21506" name="Picture 2" descr="http://mycanceradvisor.com/wp-content/uploads/2009/06/ABCD-melanoma.skin_canc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276600"/>
            <a:ext cx="4381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616</Words>
  <Application>Microsoft Office PowerPoint</Application>
  <PresentationFormat>On-screen Show (4:3)</PresentationFormat>
  <Paragraphs>179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Integumentary System</vt:lpstr>
      <vt:lpstr>I. Properties of the skin</vt:lpstr>
      <vt:lpstr>II. Functions of skin</vt:lpstr>
      <vt:lpstr>B.  Dermis</vt:lpstr>
      <vt:lpstr>6.  Reticular layer  </vt:lpstr>
      <vt:lpstr>III. Components of skin</vt:lpstr>
      <vt:lpstr>7. Homeostatic imbalance</vt:lpstr>
      <vt:lpstr>IV. Skin color</vt:lpstr>
      <vt:lpstr>D.  Homeostatic imbalance</vt:lpstr>
      <vt:lpstr>V.  Skin appendages-epidermal derivatives</vt:lpstr>
      <vt:lpstr>2.  Apocrine sweat glands</vt:lpstr>
      <vt:lpstr>3.  Ceruminous glands</vt:lpstr>
      <vt:lpstr>B.  Sebaceous Glands</vt:lpstr>
      <vt:lpstr>6.  Imbalance terms</vt:lpstr>
      <vt:lpstr>C.  Hair follicles</vt:lpstr>
      <vt:lpstr>VI. Burns</vt:lpstr>
      <vt:lpstr>C.  Level of Severity</vt:lpstr>
      <vt:lpstr>VII.  Temperature regulation</vt:lpstr>
      <vt:lpstr>        B.  Body temperature results from balance between heat production and heat loss        </vt:lpstr>
      <vt:lpstr>C.  Normal body temperature 98.6</vt:lpstr>
      <vt:lpstr>D.  Core and shell temperature</vt:lpstr>
      <vt:lpstr>E.  Heat promoting effectors</vt:lpstr>
      <vt:lpstr>F.  Heat loss mechanisms</vt:lpstr>
      <vt:lpstr>G.   Homeostatic imbalance</vt:lpstr>
      <vt:lpstr>2.  Fever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Integumentary System</dc:title>
  <dc:creator>rthomas</dc:creator>
  <cp:lastModifiedBy>rthomas</cp:lastModifiedBy>
  <cp:revision>53</cp:revision>
  <dcterms:created xsi:type="dcterms:W3CDTF">2011-01-10T16:53:40Z</dcterms:created>
  <dcterms:modified xsi:type="dcterms:W3CDTF">2011-01-19T20:24:28Z</dcterms:modified>
</cp:coreProperties>
</file>