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5" r:id="rId17"/>
    <p:sldId id="277" r:id="rId18"/>
    <p:sldId id="278" r:id="rId19"/>
    <p:sldId id="279" r:id="rId20"/>
    <p:sldId id="28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4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C57449-BC51-4D35-8E06-4188450FAB9D}" type="datetimeFigureOut">
              <a:rPr lang="en-US" smtClean="0"/>
              <a:pPr/>
              <a:t>2/5/2011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22F67-52F8-4D8A-9778-4420C5CC7B6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Muscle Matters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  <p:pic>
        <p:nvPicPr>
          <p:cNvPr id="1026" name="Picture 2" descr="http://hilocog.org/wp-content/uploads/2009/08/u4v7100.jpg_320_320_0_9223372036854775000_0_1_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1752600"/>
            <a:ext cx="4419600" cy="477794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5638800" cy="7159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VI.  Events at </a:t>
            </a:r>
            <a:r>
              <a:rPr lang="en-US" sz="3200" dirty="0" err="1" smtClean="0"/>
              <a:t>myoneural</a:t>
            </a:r>
            <a:r>
              <a:rPr lang="en-US" sz="3200" dirty="0" smtClean="0"/>
              <a:t> junction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2895600" cy="5364163"/>
          </a:xfrm>
        </p:spPr>
        <p:txBody>
          <a:bodyPr/>
          <a:lstStyle/>
          <a:p>
            <a:r>
              <a:rPr lang="en-US" sz="2400" dirty="0" smtClean="0"/>
              <a:t>A.  Impulse arrives</a:t>
            </a:r>
          </a:p>
          <a:p>
            <a:r>
              <a:rPr lang="en-US" sz="2400" dirty="0" smtClean="0"/>
              <a:t>B.  Ca ion channels open</a:t>
            </a:r>
          </a:p>
          <a:p>
            <a:r>
              <a:rPr lang="en-US" sz="2400" dirty="0" smtClean="0"/>
              <a:t>C.  Rupture of synaptic vesicles</a:t>
            </a:r>
          </a:p>
          <a:p>
            <a:r>
              <a:rPr lang="en-US" sz="2400" dirty="0" smtClean="0"/>
              <a:t>D.  Ach diffuses</a:t>
            </a:r>
          </a:p>
          <a:p>
            <a:r>
              <a:rPr lang="en-US" sz="2400" dirty="0" smtClean="0"/>
              <a:t>E.  Ach attaches to receptor sites</a:t>
            </a:r>
          </a:p>
          <a:p>
            <a:r>
              <a:rPr lang="en-US" sz="2400" dirty="0" smtClean="0"/>
              <a:t>F.  Action potential generated on </a:t>
            </a:r>
            <a:r>
              <a:rPr lang="en-US" sz="2400" dirty="0" err="1" smtClean="0"/>
              <a:t>sarcolemma</a:t>
            </a:r>
            <a:endParaRPr lang="en-US" sz="2400" dirty="0" smtClean="0"/>
          </a:p>
          <a:p>
            <a:r>
              <a:rPr lang="en-US" sz="2400" dirty="0" smtClean="0"/>
              <a:t>G.  Cholinesterase</a:t>
            </a: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22530" name="Picture 2" descr="http://t1.gstatic.com/images?q=tbn:ANd9GcRRGzSwKjtQFfLDeibShOgqb43IBH1Oqv086AEXxD4g4I86Nc3RK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199" y="1447800"/>
            <a:ext cx="5481191" cy="3352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724400" cy="868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VII.  Sliding filament theory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2667000" cy="5287963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A.   Ca ions released from SR</a:t>
            </a:r>
          </a:p>
          <a:p>
            <a:r>
              <a:rPr lang="en-US" sz="2400" dirty="0" smtClean="0"/>
              <a:t>B.  Receptor sites on </a:t>
            </a:r>
            <a:r>
              <a:rPr lang="en-US" sz="2400" dirty="0" err="1" smtClean="0"/>
              <a:t>actin</a:t>
            </a:r>
            <a:r>
              <a:rPr lang="en-US" sz="2400" dirty="0" smtClean="0"/>
              <a:t> opened</a:t>
            </a:r>
          </a:p>
          <a:p>
            <a:r>
              <a:rPr lang="en-US" sz="2400" dirty="0" smtClean="0"/>
              <a:t>C.  Cross bridges on myosin attach to </a:t>
            </a:r>
            <a:r>
              <a:rPr lang="en-US" sz="2400" dirty="0" err="1" smtClean="0"/>
              <a:t>actin</a:t>
            </a:r>
            <a:endParaRPr lang="en-US" sz="2400" dirty="0" smtClean="0"/>
          </a:p>
          <a:p>
            <a:r>
              <a:rPr lang="en-US" sz="2400" dirty="0" smtClean="0"/>
              <a:t>D.  Power stroke pulling </a:t>
            </a:r>
            <a:r>
              <a:rPr lang="en-US" sz="2400" dirty="0" err="1" smtClean="0"/>
              <a:t>actin</a:t>
            </a:r>
            <a:r>
              <a:rPr lang="en-US" sz="2400" dirty="0" smtClean="0"/>
              <a:t> toward middle of </a:t>
            </a:r>
            <a:r>
              <a:rPr lang="en-US" sz="2400" dirty="0" err="1" smtClean="0"/>
              <a:t>sarcomere</a:t>
            </a:r>
            <a:endParaRPr lang="en-US" sz="2400" dirty="0" smtClean="0"/>
          </a:p>
          <a:p>
            <a:r>
              <a:rPr lang="en-US" sz="2400" dirty="0" smtClean="0"/>
              <a:t>E.  Ca ions reabsorbed at end of nerve stimulation </a:t>
            </a:r>
            <a:endParaRPr lang="en-US" sz="2400" dirty="0"/>
          </a:p>
        </p:txBody>
      </p:sp>
      <p:pic>
        <p:nvPicPr>
          <p:cNvPr id="23554" name="Picture 2" descr="http://t2.gstatic.com/images?q=tbn:ANd9GcSUDGAFsWiBeLTacxx0uH7vNxjlvQXvbbuJ1raeDwIxDtIllRK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95560" y="3429000"/>
            <a:ext cx="4781716" cy="2771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VIII.  Contraction of whole muscle</a:t>
            </a:r>
            <a:br>
              <a:rPr lang="en-US" sz="3200" dirty="0" smtClean="0"/>
            </a:br>
            <a:r>
              <a:rPr lang="en-US" sz="3200" dirty="0" smtClean="0"/>
              <a:t>	</a:t>
            </a:r>
            <a:r>
              <a:rPr lang="en-US" sz="3200" dirty="0" smtClean="0"/>
              <a:t>A.  Muscle twitch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657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motor unit responds with all or none response</a:t>
            </a:r>
          </a:p>
          <a:p>
            <a:r>
              <a:rPr lang="en-US" sz="2400" dirty="0" smtClean="0"/>
              <a:t>2.  either occurs or it doesn’t</a:t>
            </a:r>
          </a:p>
          <a:p>
            <a:r>
              <a:rPr lang="en-US" sz="2400" dirty="0" smtClean="0"/>
              <a:t>3.  why don’t we move in jerky fashion</a:t>
            </a:r>
          </a:p>
          <a:p>
            <a:endParaRPr lang="en-US" sz="2400" dirty="0"/>
          </a:p>
        </p:txBody>
      </p:sp>
      <p:pic>
        <p:nvPicPr>
          <p:cNvPr id="25602" name="Picture 2" descr="http://cyhsanatomy1.wikispaces.com/file/view/0199210896.twitch.1.jpg/49893959/0199210896.twitch.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0" y="1676400"/>
            <a:ext cx="4495800" cy="47455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191000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B.  Muscle summation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2895600" cy="51355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simple twitch</a:t>
            </a:r>
          </a:p>
          <a:p>
            <a:r>
              <a:rPr lang="en-US" sz="2400" dirty="0" smtClean="0"/>
              <a:t>2.  staircase</a:t>
            </a:r>
          </a:p>
          <a:p>
            <a:r>
              <a:rPr lang="en-US" sz="2400" dirty="0" smtClean="0"/>
              <a:t>3.  wave summation</a:t>
            </a:r>
          </a:p>
          <a:p>
            <a:r>
              <a:rPr lang="en-US" sz="2400" dirty="0" smtClean="0"/>
              <a:t>4.  tetanus</a:t>
            </a:r>
            <a:endParaRPr lang="en-US" sz="2400" dirty="0"/>
          </a:p>
        </p:txBody>
      </p:sp>
      <p:pic>
        <p:nvPicPr>
          <p:cNvPr id="26626" name="Picture 2" descr="http://media.wiley.com/Lux/05/21805.nfg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0012" y="1295400"/>
            <a:ext cx="4665388" cy="4562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4648200" cy="7921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C.  Motor unit recruitment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2667000" cy="5364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definition of motor unit</a:t>
            </a:r>
          </a:p>
          <a:p>
            <a:r>
              <a:rPr lang="en-US" sz="2400" dirty="0" smtClean="0"/>
              <a:t>2.  all operate on an all-or-none fashion</a:t>
            </a:r>
          </a:p>
          <a:p>
            <a:r>
              <a:rPr lang="en-US" sz="2400" dirty="0" smtClean="0"/>
              <a:t>3.  low  threshold</a:t>
            </a:r>
          </a:p>
          <a:p>
            <a:r>
              <a:rPr lang="en-US" sz="2400" dirty="0" smtClean="0"/>
              <a:t>4.  mid threshold</a:t>
            </a:r>
          </a:p>
          <a:p>
            <a:r>
              <a:rPr lang="en-US" sz="2400" dirty="0" smtClean="0"/>
              <a:t>5.  high threshold  </a:t>
            </a:r>
            <a:endParaRPr lang="en-US" sz="2400" dirty="0"/>
          </a:p>
        </p:txBody>
      </p:sp>
      <p:pic>
        <p:nvPicPr>
          <p:cNvPr id="27650" name="Picture 2" descr="http://t3.gstatic.com/images?q=tbn:ANd9GcTpZ4ZDgCfDywXq6wOZW6cZCkmDMb9LThkQRhYX4JVi_4X4tfp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2406" y="2743199"/>
            <a:ext cx="4501593" cy="3371851"/>
          </a:xfrm>
          <a:prstGeom prst="rect">
            <a:avLst/>
          </a:prstGeom>
          <a:noFill/>
        </p:spPr>
      </p:pic>
      <p:pic>
        <p:nvPicPr>
          <p:cNvPr id="27652" name="Picture 4" descr="http://t3.gstatic.com/images?q=tbn:ANd9GcQEoS21XrHFTwrDQrVFw1AXsBcF3nz9PoIboskpnrdwgD7HfmuW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28600"/>
            <a:ext cx="2552700" cy="23147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D.  Isotonic vs. isometric contraction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143000"/>
            <a:ext cx="4495800" cy="14478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isotonic contraction</a:t>
            </a:r>
          </a:p>
          <a:p>
            <a:endParaRPr lang="en-US" sz="2400" dirty="0" smtClean="0"/>
          </a:p>
          <a:p>
            <a:r>
              <a:rPr lang="en-US" sz="2400" dirty="0" smtClean="0"/>
              <a:t>2.  isometric contraction</a:t>
            </a:r>
            <a:endParaRPr lang="en-US" sz="2400" dirty="0"/>
          </a:p>
        </p:txBody>
      </p:sp>
      <p:pic>
        <p:nvPicPr>
          <p:cNvPr id="28674" name="Picture 2" descr="http://t0.gstatic.com/images?q=tbn:ANd9GcSwqlj0i1rRb9Z5h_CZM0ILUySxOWQXNJIsvZgIVslIOrdMWqX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59834" y="3124200"/>
            <a:ext cx="4950742" cy="2943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229600" cy="99060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IX.  Selected gross anatomy</a:t>
            </a:r>
            <a:br>
              <a:rPr lang="en-US" dirty="0" smtClean="0"/>
            </a:br>
            <a:r>
              <a:rPr lang="en-US" dirty="0" smtClean="0"/>
              <a:t>	</a:t>
            </a:r>
            <a:r>
              <a:rPr lang="en-US" dirty="0" smtClean="0"/>
              <a:t>A.  Head and neck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371600"/>
            <a:ext cx="2819400" cy="5181600"/>
          </a:xfrm>
        </p:spPr>
        <p:txBody>
          <a:bodyPr>
            <a:normAutofit/>
          </a:bodyPr>
          <a:lstStyle/>
          <a:p>
            <a:r>
              <a:rPr lang="en-US" sz="1800" dirty="0" smtClean="0"/>
              <a:t>1.  </a:t>
            </a:r>
            <a:r>
              <a:rPr lang="en-US" sz="1800" dirty="0" err="1" smtClean="0"/>
              <a:t>frontalis</a:t>
            </a:r>
            <a:endParaRPr lang="en-US" sz="1800" dirty="0" smtClean="0"/>
          </a:p>
          <a:p>
            <a:r>
              <a:rPr lang="en-US" sz="1800" dirty="0" smtClean="0"/>
              <a:t>2.  </a:t>
            </a:r>
            <a:r>
              <a:rPr lang="en-US" sz="1800" dirty="0" err="1" smtClean="0"/>
              <a:t>orbicularis</a:t>
            </a:r>
            <a:r>
              <a:rPr lang="en-US" sz="1800" dirty="0" smtClean="0"/>
              <a:t> </a:t>
            </a:r>
            <a:r>
              <a:rPr lang="en-US" sz="1800" dirty="0" err="1" smtClean="0"/>
              <a:t>oculi</a:t>
            </a:r>
            <a:endParaRPr lang="en-US" sz="1800" dirty="0" smtClean="0"/>
          </a:p>
          <a:p>
            <a:r>
              <a:rPr lang="en-US" sz="1800" dirty="0" smtClean="0"/>
              <a:t>3.  </a:t>
            </a:r>
            <a:r>
              <a:rPr lang="en-US" sz="1800" dirty="0" err="1" smtClean="0"/>
              <a:t>orbicularis</a:t>
            </a:r>
            <a:r>
              <a:rPr lang="en-US" sz="1800" dirty="0" smtClean="0"/>
              <a:t> </a:t>
            </a:r>
            <a:r>
              <a:rPr lang="en-US" sz="1800" dirty="0" err="1" smtClean="0"/>
              <a:t>oris</a:t>
            </a:r>
            <a:endParaRPr lang="en-US" sz="1800" dirty="0" smtClean="0"/>
          </a:p>
          <a:p>
            <a:r>
              <a:rPr lang="en-US" sz="1800" dirty="0" smtClean="0"/>
              <a:t>4.  </a:t>
            </a:r>
            <a:r>
              <a:rPr lang="en-US" sz="1800" dirty="0" err="1" smtClean="0"/>
              <a:t>zygomaticus</a:t>
            </a:r>
            <a:endParaRPr lang="en-US" sz="1800" dirty="0" smtClean="0"/>
          </a:p>
          <a:p>
            <a:r>
              <a:rPr lang="en-US" sz="1800" dirty="0" smtClean="0"/>
              <a:t>5.  </a:t>
            </a:r>
            <a:r>
              <a:rPr lang="en-US" sz="1800" dirty="0" err="1" smtClean="0"/>
              <a:t>buccinator</a:t>
            </a:r>
            <a:endParaRPr lang="en-US" sz="1800" dirty="0" smtClean="0"/>
          </a:p>
          <a:p>
            <a:r>
              <a:rPr lang="en-US" sz="1800" dirty="0" smtClean="0"/>
              <a:t>6.  </a:t>
            </a:r>
            <a:r>
              <a:rPr lang="en-US" sz="1800" dirty="0" err="1" smtClean="0"/>
              <a:t>masseter</a:t>
            </a:r>
            <a:endParaRPr lang="en-US" sz="1800" dirty="0" smtClean="0"/>
          </a:p>
          <a:p>
            <a:r>
              <a:rPr lang="en-US" sz="1800" dirty="0" smtClean="0"/>
              <a:t>7.  </a:t>
            </a:r>
            <a:r>
              <a:rPr lang="en-US" sz="1800" dirty="0" err="1" smtClean="0"/>
              <a:t>temporalis</a:t>
            </a:r>
            <a:endParaRPr lang="en-US" sz="1800" dirty="0" smtClean="0"/>
          </a:p>
          <a:p>
            <a:r>
              <a:rPr lang="en-US" sz="1800" dirty="0" smtClean="0"/>
              <a:t>8.  </a:t>
            </a:r>
            <a:r>
              <a:rPr lang="en-US" sz="1800" dirty="0" err="1" smtClean="0"/>
              <a:t>sternocleidomastod</a:t>
            </a:r>
            <a:endParaRPr lang="en-US" sz="1800" dirty="0" smtClean="0"/>
          </a:p>
          <a:p>
            <a:r>
              <a:rPr lang="en-US" sz="1800" dirty="0" smtClean="0"/>
              <a:t>9.  </a:t>
            </a:r>
            <a:r>
              <a:rPr lang="en-US" sz="1800" dirty="0" err="1" smtClean="0"/>
              <a:t>trapezius</a:t>
            </a:r>
            <a:endParaRPr lang="en-US" sz="1800" dirty="0" smtClean="0"/>
          </a:p>
          <a:p>
            <a:endParaRPr lang="en-US" sz="2400" dirty="0" smtClean="0"/>
          </a:p>
          <a:p>
            <a:endParaRPr lang="en-US" sz="2400" dirty="0"/>
          </a:p>
        </p:txBody>
      </p:sp>
      <p:pic>
        <p:nvPicPr>
          <p:cNvPr id="29698" name="Picture 2" descr="http://training.seer.cancer.gov/images/anatomy/muscular/head_neck_mus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2514600"/>
            <a:ext cx="5448300" cy="39147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4495800" cy="8382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B.  Anterior Trunk Muscles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3352800" cy="52117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</a:t>
            </a:r>
            <a:r>
              <a:rPr lang="en-US" sz="2400" dirty="0" err="1" smtClean="0"/>
              <a:t>pectoralis</a:t>
            </a:r>
            <a:r>
              <a:rPr lang="en-US" sz="2400" dirty="0" smtClean="0"/>
              <a:t> major</a:t>
            </a:r>
          </a:p>
          <a:p>
            <a:r>
              <a:rPr lang="en-US" sz="2400" dirty="0" smtClean="0"/>
              <a:t>2.  deltoid</a:t>
            </a:r>
          </a:p>
          <a:p>
            <a:r>
              <a:rPr lang="en-US" sz="2400" dirty="0" smtClean="0"/>
              <a:t>3.  external </a:t>
            </a:r>
            <a:r>
              <a:rPr lang="en-US" sz="2400" dirty="0" err="1" smtClean="0"/>
              <a:t>obliques</a:t>
            </a:r>
            <a:endParaRPr lang="en-US" sz="2400" dirty="0" smtClean="0"/>
          </a:p>
          <a:p>
            <a:r>
              <a:rPr lang="en-US" sz="2400" dirty="0" smtClean="0"/>
              <a:t>4.  rectus </a:t>
            </a:r>
            <a:r>
              <a:rPr lang="en-US" sz="2400" dirty="0" err="1" smtClean="0"/>
              <a:t>abdominis</a:t>
            </a:r>
            <a:endParaRPr lang="en-US" sz="2400" dirty="0"/>
          </a:p>
        </p:txBody>
      </p:sp>
      <p:pic>
        <p:nvPicPr>
          <p:cNvPr id="30722" name="Picture 2" descr="http://www.physioweb.org/IMAGES/chest_muscl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9816" y="1676400"/>
            <a:ext cx="5164185" cy="49911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C.  Posterior trunk muscles-</a:t>
            </a:r>
            <a:r>
              <a:rPr lang="en-US" sz="3200" dirty="0" err="1" smtClean="0"/>
              <a:t>latissimus</a:t>
            </a:r>
            <a:r>
              <a:rPr lang="en-US" sz="3200" dirty="0" smtClean="0"/>
              <a:t> </a:t>
            </a:r>
            <a:r>
              <a:rPr lang="en-US" sz="3200" dirty="0" err="1" smtClean="0"/>
              <a:t>dorsi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0480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arm pulling down as in striking  </a:t>
            </a:r>
            <a:r>
              <a:rPr lang="en-US" sz="2400" smtClean="0"/>
              <a:t>a blow</a:t>
            </a:r>
            <a:endParaRPr lang="en-US" sz="2400" dirty="0"/>
          </a:p>
        </p:txBody>
      </p:sp>
      <p:pic>
        <p:nvPicPr>
          <p:cNvPr id="31746" name="Picture 2" descr="http://t2.gstatic.com/images?q=tbn:ANd9GcRERx49NoY95kEDQSo326L-eA8wHw3Q8m9NZKtXzgXE7ZJMemg17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1219200"/>
            <a:ext cx="2143125" cy="2143125"/>
          </a:xfrm>
          <a:prstGeom prst="rect">
            <a:avLst/>
          </a:prstGeom>
          <a:noFill/>
        </p:spPr>
      </p:pic>
      <p:pic>
        <p:nvPicPr>
          <p:cNvPr id="31748" name="Picture 4" descr="http://www.breastcancer.org/Images/latissimus_dorsi_flap2%5B2%5D_tcm8-7905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3581400"/>
            <a:ext cx="2139878" cy="3038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D.  Leg muscles posterior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24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gluteus </a:t>
            </a:r>
            <a:r>
              <a:rPr lang="en-US" sz="2800" dirty="0" err="1" smtClean="0"/>
              <a:t>maximus</a:t>
            </a:r>
            <a:endParaRPr lang="en-US" sz="2800" dirty="0" smtClean="0"/>
          </a:p>
          <a:p>
            <a:r>
              <a:rPr lang="en-US" sz="2800" dirty="0" smtClean="0"/>
              <a:t>2.  gluteus </a:t>
            </a:r>
            <a:r>
              <a:rPr lang="en-US" sz="2800" dirty="0" err="1" smtClean="0"/>
              <a:t>medius</a:t>
            </a:r>
            <a:endParaRPr lang="en-US" sz="2800" dirty="0" smtClean="0"/>
          </a:p>
          <a:p>
            <a:r>
              <a:rPr lang="en-US" sz="2800" dirty="0" smtClean="0"/>
              <a:t>3.  hamstrings</a:t>
            </a:r>
          </a:p>
          <a:p>
            <a:r>
              <a:rPr lang="en-US" sz="2800" dirty="0" smtClean="0"/>
              <a:t>4.  </a:t>
            </a:r>
            <a:r>
              <a:rPr lang="en-US" sz="2800" dirty="0" err="1" smtClean="0"/>
              <a:t>gastrocnemius</a:t>
            </a:r>
            <a:endParaRPr lang="en-US" sz="2800" dirty="0"/>
          </a:p>
        </p:txBody>
      </p:sp>
      <p:pic>
        <p:nvPicPr>
          <p:cNvPr id="32776" name="Picture 8" descr="http://www.beebleblog.com/images/hamstrin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0" y="1295400"/>
            <a:ext cx="4114800" cy="44933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I.  Muscle types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29718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 Skeletal</a:t>
            </a:r>
          </a:p>
          <a:p>
            <a:pPr lvl="1"/>
            <a:r>
              <a:rPr lang="en-US" sz="2000" dirty="0" smtClean="0"/>
              <a:t>1.  voluntary</a:t>
            </a:r>
          </a:p>
          <a:p>
            <a:pPr lvl="1"/>
            <a:r>
              <a:rPr lang="en-US" sz="2000" dirty="0" smtClean="0"/>
              <a:t>2.  striated</a:t>
            </a:r>
          </a:p>
          <a:p>
            <a:pPr lvl="1"/>
            <a:r>
              <a:rPr lang="en-US" sz="2000" dirty="0" smtClean="0"/>
              <a:t>3.  structure</a:t>
            </a:r>
          </a:p>
          <a:p>
            <a:r>
              <a:rPr lang="en-US" sz="2400" dirty="0" smtClean="0"/>
              <a:t>B.  Visceral</a:t>
            </a:r>
          </a:p>
          <a:p>
            <a:pPr lvl="1"/>
            <a:r>
              <a:rPr lang="en-US" sz="2000" dirty="0" smtClean="0"/>
              <a:t>1.  involuntary</a:t>
            </a:r>
          </a:p>
          <a:p>
            <a:pPr lvl="1"/>
            <a:r>
              <a:rPr lang="en-US" sz="2000" dirty="0" smtClean="0"/>
              <a:t>2.  smooth</a:t>
            </a:r>
          </a:p>
          <a:p>
            <a:pPr lvl="1"/>
            <a:r>
              <a:rPr lang="en-US" sz="2000" dirty="0" smtClean="0"/>
              <a:t>3.  structure</a:t>
            </a:r>
          </a:p>
          <a:p>
            <a:r>
              <a:rPr lang="en-US" sz="2400" dirty="0" smtClean="0"/>
              <a:t>C.  Cardiac</a:t>
            </a:r>
          </a:p>
          <a:p>
            <a:pPr lvl="1"/>
            <a:r>
              <a:rPr lang="en-US" sz="2000" dirty="0" smtClean="0"/>
              <a:t>1.  location</a:t>
            </a:r>
          </a:p>
          <a:p>
            <a:pPr lvl="1"/>
            <a:r>
              <a:rPr lang="en-US" sz="2000" dirty="0" smtClean="0"/>
              <a:t>2.  structure</a:t>
            </a:r>
            <a:endParaRPr lang="en-US" sz="2000" dirty="0"/>
          </a:p>
        </p:txBody>
      </p:sp>
      <p:pic>
        <p:nvPicPr>
          <p:cNvPr id="6146" name="Picture 2" descr="http://www.wccusd.k12.ca.us/gompers/HealthScience/BodySystems/MuscleType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1295400"/>
            <a:ext cx="4823668" cy="3505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E.  Leg muscles anterior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2895600" cy="45259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quadriceps</a:t>
            </a:r>
          </a:p>
          <a:p>
            <a:r>
              <a:rPr lang="en-US" sz="2400" dirty="0" smtClean="0"/>
              <a:t>2.  </a:t>
            </a:r>
            <a:r>
              <a:rPr lang="en-US" sz="2400" dirty="0" err="1" smtClean="0"/>
              <a:t>tibialis</a:t>
            </a:r>
            <a:r>
              <a:rPr lang="en-US" sz="2400" dirty="0" smtClean="0"/>
              <a:t> anterior</a:t>
            </a:r>
          </a:p>
          <a:p>
            <a:endParaRPr lang="en-US" sz="2400" dirty="0"/>
          </a:p>
        </p:txBody>
      </p:sp>
      <p:pic>
        <p:nvPicPr>
          <p:cNvPr id="39938" name="Picture 2" descr="http://goodlooksecrets.com/wp-content/uploads/2010/06/Quadricep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1295400"/>
            <a:ext cx="3800475" cy="38004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II.  Muscle function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A.  Producing movement</a:t>
            </a:r>
          </a:p>
          <a:p>
            <a:pPr lvl="1"/>
            <a:r>
              <a:rPr lang="en-US" sz="2000" dirty="0" smtClean="0"/>
              <a:t>1.  skeletal</a:t>
            </a:r>
          </a:p>
          <a:p>
            <a:pPr lvl="1"/>
            <a:r>
              <a:rPr lang="en-US" sz="2000" dirty="0" smtClean="0"/>
              <a:t>2.  peristalsis </a:t>
            </a:r>
          </a:p>
          <a:p>
            <a:pPr lvl="1"/>
            <a:r>
              <a:rPr lang="en-US" sz="2000" dirty="0" smtClean="0"/>
              <a:t>3.  blood movement</a:t>
            </a:r>
          </a:p>
          <a:p>
            <a:r>
              <a:rPr lang="en-US" sz="2400" dirty="0" smtClean="0"/>
              <a:t>B.  Maintaining posture and position</a:t>
            </a:r>
          </a:p>
          <a:p>
            <a:r>
              <a:rPr lang="en-US" sz="2400" dirty="0" smtClean="0"/>
              <a:t>C.  Stabilizing joints</a:t>
            </a:r>
          </a:p>
          <a:p>
            <a:pPr lvl="1"/>
            <a:r>
              <a:rPr lang="en-US" sz="2000" dirty="0" smtClean="0"/>
              <a:t>1.  some joints have relatively poorly fitting </a:t>
            </a:r>
            <a:r>
              <a:rPr lang="en-US" sz="2000" dirty="0" err="1" smtClean="0"/>
              <a:t>articular</a:t>
            </a:r>
            <a:r>
              <a:rPr lang="en-US" sz="2000" dirty="0" smtClean="0"/>
              <a:t> surfaces</a:t>
            </a:r>
          </a:p>
          <a:p>
            <a:pPr lvl="1"/>
            <a:r>
              <a:rPr lang="en-US" sz="2000" dirty="0" smtClean="0"/>
              <a:t>2.  knee joint</a:t>
            </a:r>
          </a:p>
          <a:p>
            <a:r>
              <a:rPr lang="en-US" sz="2400" dirty="0" smtClean="0"/>
              <a:t>D.  Producing heat</a:t>
            </a:r>
          </a:p>
          <a:p>
            <a:r>
              <a:rPr lang="en-US" sz="2400" dirty="0" smtClean="0"/>
              <a:t>E.  Additional functions</a:t>
            </a:r>
          </a:p>
          <a:p>
            <a:pPr lvl="1"/>
            <a:r>
              <a:rPr lang="en-US" sz="2000" dirty="0" smtClean="0"/>
              <a:t>1.  protection</a:t>
            </a:r>
          </a:p>
          <a:p>
            <a:pPr lvl="1"/>
            <a:r>
              <a:rPr lang="en-US" sz="2000" dirty="0" smtClean="0"/>
              <a:t>2.  sphincters</a:t>
            </a:r>
          </a:p>
          <a:p>
            <a:pPr lvl="1"/>
            <a:r>
              <a:rPr lang="en-US" sz="2000" dirty="0" smtClean="0"/>
              <a:t>3.  </a:t>
            </a:r>
            <a:r>
              <a:rPr lang="en-US" sz="2000" dirty="0" err="1" smtClean="0"/>
              <a:t>arrector</a:t>
            </a:r>
            <a:r>
              <a:rPr lang="en-US" sz="2000" dirty="0" smtClean="0"/>
              <a:t> </a:t>
            </a:r>
            <a:r>
              <a:rPr lang="en-US" sz="2000" dirty="0" err="1" smtClean="0"/>
              <a:t>pili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562600" cy="7921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III. Organization of skeletal muscle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895600" cy="4983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 </a:t>
            </a:r>
            <a:r>
              <a:rPr lang="en-US" sz="2400" dirty="0" err="1" smtClean="0"/>
              <a:t>Fasicle</a:t>
            </a:r>
            <a:endParaRPr lang="en-US" sz="2400" dirty="0" smtClean="0"/>
          </a:p>
          <a:p>
            <a:r>
              <a:rPr lang="en-US" sz="2400" dirty="0" smtClean="0"/>
              <a:t>B.  </a:t>
            </a:r>
            <a:r>
              <a:rPr lang="en-US" sz="2400" dirty="0" err="1" smtClean="0"/>
              <a:t>Epimysium</a:t>
            </a:r>
            <a:endParaRPr lang="en-US" sz="2400" dirty="0" smtClean="0"/>
          </a:p>
          <a:p>
            <a:r>
              <a:rPr lang="en-US" sz="2400" dirty="0" smtClean="0"/>
              <a:t>C.  </a:t>
            </a:r>
            <a:r>
              <a:rPr lang="en-US" sz="2400" dirty="0" err="1" smtClean="0"/>
              <a:t>Perimsyium</a:t>
            </a:r>
            <a:endParaRPr lang="en-US" sz="2400" dirty="0" smtClean="0"/>
          </a:p>
          <a:p>
            <a:r>
              <a:rPr lang="en-US" sz="2400" dirty="0" smtClean="0"/>
              <a:t>D.  </a:t>
            </a:r>
            <a:r>
              <a:rPr lang="en-US" sz="2400" dirty="0" err="1" smtClean="0"/>
              <a:t>Endomysium</a:t>
            </a:r>
            <a:endParaRPr lang="en-US" sz="2400" dirty="0" smtClean="0"/>
          </a:p>
          <a:p>
            <a:r>
              <a:rPr lang="en-US" sz="2400" dirty="0" smtClean="0"/>
              <a:t>E.  Tendon</a:t>
            </a:r>
          </a:p>
          <a:p>
            <a:r>
              <a:rPr lang="en-US" sz="2400" dirty="0" smtClean="0"/>
              <a:t>F.  </a:t>
            </a:r>
            <a:r>
              <a:rPr lang="en-US" sz="2400" dirty="0" err="1" smtClean="0"/>
              <a:t>Sarcoplasmic</a:t>
            </a:r>
            <a:r>
              <a:rPr lang="en-US" sz="2400" dirty="0" smtClean="0"/>
              <a:t> reticulum</a:t>
            </a:r>
          </a:p>
          <a:p>
            <a:r>
              <a:rPr lang="en-US" sz="2400" dirty="0" smtClean="0"/>
              <a:t>G.  Myofibrils</a:t>
            </a:r>
          </a:p>
          <a:p>
            <a:pPr lvl="1"/>
            <a:r>
              <a:rPr lang="en-US" sz="2000" dirty="0" smtClean="0"/>
              <a:t>1.  </a:t>
            </a:r>
            <a:r>
              <a:rPr lang="en-US" sz="2000" dirty="0" err="1" smtClean="0"/>
              <a:t>actin</a:t>
            </a:r>
            <a:endParaRPr lang="en-US" sz="2000" dirty="0" smtClean="0"/>
          </a:p>
          <a:p>
            <a:pPr lvl="1"/>
            <a:r>
              <a:rPr lang="en-US" sz="2000" dirty="0" smtClean="0"/>
              <a:t>2.  myosin</a:t>
            </a:r>
            <a:endParaRPr lang="en-US" sz="2000" dirty="0"/>
          </a:p>
        </p:txBody>
      </p:sp>
      <p:pic>
        <p:nvPicPr>
          <p:cNvPr id="5122" name="Picture 2" descr="http://www.shoppingtrolley.net/skeletal%20muscle_clip_image00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1066800"/>
            <a:ext cx="5041446" cy="54292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838200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IV.  Microscopic structure of voluntary muscle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2819400" cy="4983163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 </a:t>
            </a:r>
            <a:r>
              <a:rPr lang="en-US" sz="2400" dirty="0" err="1" smtClean="0"/>
              <a:t>Sarcoplasmic</a:t>
            </a:r>
            <a:r>
              <a:rPr lang="en-US" sz="2400" dirty="0" smtClean="0"/>
              <a:t> reticulum</a:t>
            </a:r>
          </a:p>
          <a:p>
            <a:pPr lvl="1"/>
            <a:r>
              <a:rPr lang="en-US" sz="2000" dirty="0" smtClean="0"/>
              <a:t>1.  structure</a:t>
            </a:r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r>
              <a:rPr lang="en-US" sz="2000" dirty="0" smtClean="0"/>
              <a:t>2.  function</a:t>
            </a:r>
            <a:endParaRPr lang="en-US" sz="2000" dirty="0"/>
          </a:p>
        </p:txBody>
      </p:sp>
      <p:pic>
        <p:nvPicPr>
          <p:cNvPr id="4100" name="Picture 4" descr="http://content.answcdn.com/main/content/img/oxford/Oxford_Body/019852403x.skeletal-muscle.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209800"/>
            <a:ext cx="4352925" cy="27336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19600" cy="8683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B.  Structure of </a:t>
            </a:r>
            <a:r>
              <a:rPr lang="en-US" sz="3200" dirty="0" err="1" smtClean="0"/>
              <a:t>sarcomere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124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1.  </a:t>
            </a:r>
            <a:r>
              <a:rPr lang="en-US" sz="2800" dirty="0" err="1" smtClean="0"/>
              <a:t>sarcomere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2.  Z lines</a:t>
            </a:r>
          </a:p>
          <a:p>
            <a:pPr>
              <a:buNone/>
            </a:pPr>
            <a:r>
              <a:rPr lang="en-US" sz="2800" dirty="0"/>
              <a:t>	</a:t>
            </a:r>
            <a:r>
              <a:rPr lang="en-US" sz="2800" dirty="0" smtClean="0"/>
              <a:t>3.  I bands</a:t>
            </a:r>
          </a:p>
          <a:p>
            <a:pPr lvl="1"/>
            <a:r>
              <a:rPr lang="en-US" sz="2400" dirty="0" smtClean="0"/>
              <a:t>Light bands</a:t>
            </a:r>
          </a:p>
          <a:p>
            <a:pPr lvl="1"/>
            <a:r>
              <a:rPr lang="en-US" sz="2400" dirty="0" err="1" smtClean="0"/>
              <a:t>actin</a:t>
            </a:r>
            <a:endParaRPr lang="en-US" sz="2400" dirty="0" smtClean="0"/>
          </a:p>
          <a:p>
            <a:r>
              <a:rPr lang="en-US" sz="2800" dirty="0" smtClean="0"/>
              <a:t>4.  A bands</a:t>
            </a:r>
          </a:p>
          <a:p>
            <a:pPr lvl="1"/>
            <a:r>
              <a:rPr lang="en-US" sz="2400" dirty="0" smtClean="0"/>
              <a:t>Dark bands</a:t>
            </a:r>
            <a:endParaRPr lang="en-US" sz="2000" dirty="0" smtClean="0"/>
          </a:p>
          <a:p>
            <a:pPr lvl="1"/>
            <a:r>
              <a:rPr lang="en-US" sz="2000" dirty="0" smtClean="0"/>
              <a:t>myosin</a:t>
            </a:r>
            <a:endParaRPr lang="en-US" sz="2400" dirty="0" smtClean="0"/>
          </a:p>
        </p:txBody>
      </p:sp>
      <p:pic>
        <p:nvPicPr>
          <p:cNvPr id="18434" name="Picture 2" descr="http://t2.gstatic.com/images?q=tbn:ANd9GcQzRPwcVIIAYrlWzWIaVevwCHFQeDin97M6pMsoUCVQ5AhbmnT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7772" y="1600200"/>
            <a:ext cx="5106228" cy="3429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Another View of a </a:t>
            </a:r>
            <a:r>
              <a:rPr lang="en-US" sz="3200" dirty="0" err="1" smtClean="0"/>
              <a:t>Sarcomere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3124200" cy="46481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A.  Myosin</a:t>
            </a:r>
          </a:p>
          <a:p>
            <a:pPr lvl="1"/>
            <a:r>
              <a:rPr lang="en-US" sz="2000" dirty="0" smtClean="0"/>
              <a:t>1.  thick </a:t>
            </a:r>
            <a:r>
              <a:rPr lang="en-US" sz="2000" dirty="0" err="1" smtClean="0"/>
              <a:t>myofilament</a:t>
            </a:r>
            <a:endParaRPr lang="en-US" sz="2000" dirty="0" smtClean="0"/>
          </a:p>
          <a:p>
            <a:pPr lvl="1"/>
            <a:r>
              <a:rPr lang="en-US" sz="2000" dirty="0" smtClean="0"/>
              <a:t>2.  cross bridges</a:t>
            </a:r>
          </a:p>
          <a:p>
            <a:pPr lvl="1"/>
            <a:r>
              <a:rPr lang="en-US" sz="2000" dirty="0" smtClean="0"/>
              <a:t>3.  </a:t>
            </a:r>
            <a:r>
              <a:rPr lang="en-US" sz="2000" dirty="0" err="1" smtClean="0"/>
              <a:t>ATPase</a:t>
            </a:r>
            <a:r>
              <a:rPr lang="en-US" sz="2000" dirty="0" smtClean="0"/>
              <a:t> enzymes</a:t>
            </a:r>
          </a:p>
          <a:p>
            <a:r>
              <a:rPr lang="en-US" sz="2400" dirty="0" smtClean="0"/>
              <a:t>B.  </a:t>
            </a:r>
            <a:r>
              <a:rPr lang="en-US" sz="2400" dirty="0" err="1" smtClean="0"/>
              <a:t>Actin</a:t>
            </a:r>
            <a:endParaRPr lang="en-US" sz="2400" dirty="0" smtClean="0"/>
          </a:p>
          <a:p>
            <a:pPr lvl="1"/>
            <a:r>
              <a:rPr lang="en-US" sz="2000" dirty="0" smtClean="0"/>
              <a:t>1.  receptor sites</a:t>
            </a:r>
          </a:p>
          <a:p>
            <a:pPr lvl="1"/>
            <a:r>
              <a:rPr lang="en-US" sz="2000" dirty="0" smtClean="0"/>
              <a:t>2.  regulatory proteins</a:t>
            </a:r>
            <a:endParaRPr lang="en-US" sz="2000" dirty="0"/>
          </a:p>
        </p:txBody>
      </p:sp>
      <p:pic>
        <p:nvPicPr>
          <p:cNvPr id="19458" name="Picture 2" descr="http://ohioline.osu.edu/sc172/images/sc172_4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0467" y="1219200"/>
            <a:ext cx="4236333" cy="4648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200" dirty="0" smtClean="0"/>
              <a:t>V.  Muscle-Nerve Connection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3124200" cy="4525963"/>
          </a:xfrm>
        </p:spPr>
        <p:txBody>
          <a:bodyPr/>
          <a:lstStyle/>
          <a:p>
            <a:r>
              <a:rPr lang="en-US" dirty="0"/>
              <a:t>A</a:t>
            </a:r>
            <a:r>
              <a:rPr lang="en-US" dirty="0" smtClean="0"/>
              <a:t>.  Motor unit</a:t>
            </a:r>
          </a:p>
          <a:p>
            <a:pPr lvl="1"/>
            <a:r>
              <a:rPr lang="en-US" dirty="0"/>
              <a:t>1</a:t>
            </a:r>
            <a:r>
              <a:rPr lang="en-US" dirty="0" smtClean="0"/>
              <a:t>.  Definition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2</a:t>
            </a:r>
            <a:r>
              <a:rPr lang="en-US" dirty="0" smtClean="0"/>
              <a:t>.  Size</a:t>
            </a:r>
          </a:p>
          <a:p>
            <a:pPr lvl="1"/>
            <a:endParaRPr lang="en-US" dirty="0" smtClean="0"/>
          </a:p>
        </p:txBody>
      </p:sp>
      <p:pic>
        <p:nvPicPr>
          <p:cNvPr id="20482" name="Picture 2" descr="http://t3.gstatic.com/images?q=tbn:ANd9GcS0lhembvN8vjS3uixZqthrIouoFLXkNeEdSZSjbpppDwDgaTbv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08754" y="1447800"/>
            <a:ext cx="5060459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52400"/>
            <a:ext cx="4114800" cy="639762"/>
          </a:xfrm>
        </p:spPr>
        <p:txBody>
          <a:bodyPr>
            <a:normAutofit/>
          </a:bodyPr>
          <a:lstStyle/>
          <a:p>
            <a:pPr algn="l"/>
            <a:r>
              <a:rPr lang="en-US" sz="3200" dirty="0" smtClean="0"/>
              <a:t>B.  </a:t>
            </a:r>
            <a:r>
              <a:rPr lang="en-US" sz="3200" dirty="0" err="1" smtClean="0"/>
              <a:t>Myoneural</a:t>
            </a:r>
            <a:r>
              <a:rPr lang="en-US" sz="3200" dirty="0" smtClean="0"/>
              <a:t> junction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1"/>
            <a:ext cx="7239000" cy="190499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1.  neuromuscular junction</a:t>
            </a:r>
          </a:p>
          <a:p>
            <a:r>
              <a:rPr lang="en-US" sz="2400" dirty="0" smtClean="0"/>
              <a:t>2.  neurotransmitter-</a:t>
            </a:r>
            <a:r>
              <a:rPr lang="en-US" sz="2400" dirty="0" err="1" smtClean="0"/>
              <a:t>acetycholine</a:t>
            </a:r>
            <a:endParaRPr lang="en-US" sz="2400" dirty="0" smtClean="0"/>
          </a:p>
          <a:p>
            <a:r>
              <a:rPr lang="en-US" sz="2400" dirty="0" smtClean="0"/>
              <a:t>3.  synaptic cleft</a:t>
            </a:r>
          </a:p>
          <a:p>
            <a:r>
              <a:rPr lang="en-US" sz="2400" dirty="0" smtClean="0"/>
              <a:t>4.  </a:t>
            </a:r>
            <a:r>
              <a:rPr lang="en-US" sz="2400" dirty="0" err="1" smtClean="0"/>
              <a:t>subneural</a:t>
            </a:r>
            <a:r>
              <a:rPr lang="en-US" sz="2400" dirty="0" smtClean="0"/>
              <a:t> folds</a:t>
            </a:r>
            <a:endParaRPr lang="en-US" sz="2400" dirty="0"/>
          </a:p>
        </p:txBody>
      </p:sp>
      <p:pic>
        <p:nvPicPr>
          <p:cNvPr id="1026" name="Picture 2" descr="http://t0.gstatic.com/images?q=tbn:ANd9GcS0ncsHTxONOHkwW0AzK2j-HAZd_4H9LjuP4S4j0mSyNeFYISXP2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33600" y="3124200"/>
            <a:ext cx="6191251" cy="33307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514</Words>
  <Application>Microsoft Office PowerPoint</Application>
  <PresentationFormat>On-screen Show (4:3)</PresentationFormat>
  <Paragraphs>130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Muscle Matters</vt:lpstr>
      <vt:lpstr>I.  Muscle types</vt:lpstr>
      <vt:lpstr>II.  Muscle function</vt:lpstr>
      <vt:lpstr>III. Organization of skeletal muscle</vt:lpstr>
      <vt:lpstr>IV.  Microscopic structure of voluntary muscle</vt:lpstr>
      <vt:lpstr>B.  Structure of sarcomere</vt:lpstr>
      <vt:lpstr>Another View of a Sarcomere</vt:lpstr>
      <vt:lpstr>V.  Muscle-Nerve Connection</vt:lpstr>
      <vt:lpstr>B.  Myoneural junction</vt:lpstr>
      <vt:lpstr>VI.  Events at myoneural junction</vt:lpstr>
      <vt:lpstr>VII.  Sliding filament theory</vt:lpstr>
      <vt:lpstr>VIII.  Contraction of whole muscle  A.  Muscle twitch</vt:lpstr>
      <vt:lpstr>B.  Muscle summation</vt:lpstr>
      <vt:lpstr>C.  Motor unit recruitment</vt:lpstr>
      <vt:lpstr>D.  Isotonic vs. isometric contraction</vt:lpstr>
      <vt:lpstr>IX.  Selected gross anatomy  A.  Head and neck</vt:lpstr>
      <vt:lpstr>B.  Anterior Trunk Muscles</vt:lpstr>
      <vt:lpstr>C.  Posterior trunk muscles-latissimus dorsi</vt:lpstr>
      <vt:lpstr>D.  Leg muscles posterior</vt:lpstr>
      <vt:lpstr>E.  Leg muscles anterior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Muscle Matters</dc:title>
  <dc:creator>rthomas</dc:creator>
  <cp:lastModifiedBy>Windows User</cp:lastModifiedBy>
  <cp:revision>32</cp:revision>
  <dcterms:created xsi:type="dcterms:W3CDTF">2011-02-04T14:47:48Z</dcterms:created>
  <dcterms:modified xsi:type="dcterms:W3CDTF">2011-02-05T18:17:01Z</dcterms:modified>
</cp:coreProperties>
</file>