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67" r:id="rId20"/>
    <p:sldId id="275" r:id="rId21"/>
    <p:sldId id="276" r:id="rId22"/>
    <p:sldId id="277" r:id="rId23"/>
    <p:sldId id="278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56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1C514-3387-4FD6-8B87-65657138E1F7}" type="datetimeFigureOut">
              <a:rPr lang="en-US" smtClean="0"/>
              <a:t>4/27/2011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53B63-B40D-473D-A597-7A0B0F307B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1114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1C514-3387-4FD6-8B87-65657138E1F7}" type="datetimeFigureOut">
              <a:rPr lang="en-US" smtClean="0"/>
              <a:t>4/27/2011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53B63-B40D-473D-A597-7A0B0F307B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19042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1C514-3387-4FD6-8B87-65657138E1F7}" type="datetimeFigureOut">
              <a:rPr lang="en-US" smtClean="0"/>
              <a:t>4/27/2011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53B63-B40D-473D-A597-7A0B0F307B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04529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1C514-3387-4FD6-8B87-65657138E1F7}" type="datetimeFigureOut">
              <a:rPr lang="en-US" smtClean="0"/>
              <a:t>4/27/2011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53B63-B40D-473D-A597-7A0B0F307B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82924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1C514-3387-4FD6-8B87-65657138E1F7}" type="datetimeFigureOut">
              <a:rPr lang="en-US" smtClean="0"/>
              <a:t>4/27/2011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53B63-B40D-473D-A597-7A0B0F307B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6754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1C514-3387-4FD6-8B87-65657138E1F7}" type="datetimeFigureOut">
              <a:rPr lang="en-US" smtClean="0"/>
              <a:t>4/27/2011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53B63-B40D-473D-A597-7A0B0F307B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72697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1C514-3387-4FD6-8B87-65657138E1F7}" type="datetimeFigureOut">
              <a:rPr lang="en-US" smtClean="0"/>
              <a:t>4/27/2011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53B63-B40D-473D-A597-7A0B0F307B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06595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1C514-3387-4FD6-8B87-65657138E1F7}" type="datetimeFigureOut">
              <a:rPr lang="en-US" smtClean="0"/>
              <a:t>4/27/2011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53B63-B40D-473D-A597-7A0B0F307B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7630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1C514-3387-4FD6-8B87-65657138E1F7}" type="datetimeFigureOut">
              <a:rPr lang="en-US" smtClean="0"/>
              <a:t>4/27/2011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53B63-B40D-473D-A597-7A0B0F307B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06914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1C514-3387-4FD6-8B87-65657138E1F7}" type="datetimeFigureOut">
              <a:rPr lang="en-US" smtClean="0"/>
              <a:t>4/27/2011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53B63-B40D-473D-A597-7A0B0F307B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5413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1C514-3387-4FD6-8B87-65657138E1F7}" type="datetimeFigureOut">
              <a:rPr lang="en-US" smtClean="0"/>
              <a:t>4/27/2011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53B63-B40D-473D-A597-7A0B0F307B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9873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71C514-3387-4FD6-8B87-65657138E1F7}" type="datetimeFigureOut">
              <a:rPr lang="en-US" smtClean="0"/>
              <a:t>4/27/2011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653B63-B40D-473D-A597-7A0B0F307B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28641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gi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vtv1.com/player.aspx?itemnum=735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RS1ti23SUSw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457200"/>
            <a:ext cx="7772400" cy="1470025"/>
          </a:xfrm>
        </p:spPr>
        <p:txBody>
          <a:bodyPr/>
          <a:lstStyle/>
          <a:p>
            <a:r>
              <a:rPr lang="en-US" dirty="0" smtClean="0"/>
              <a:t>Reproductive Biology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http://t3.gstatic.com/images?q=tbn:ANd9GcTe44Yy9XGgr3BJKkyVCU9jUGgpQhmzNGyI3UGQPmO5RvbUsk3-9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1715" y="2209800"/>
            <a:ext cx="6123214" cy="342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569530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200" dirty="0" smtClean="0"/>
              <a:t>3.  Bulbourethral glands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3733800" cy="5334000"/>
          </a:xfrm>
        </p:spPr>
        <p:txBody>
          <a:bodyPr>
            <a:normAutofit/>
          </a:bodyPr>
          <a:lstStyle/>
          <a:p>
            <a:pPr marL="457200" indent="-457200">
              <a:buAutoNum type="alphaLcPeriod"/>
            </a:pPr>
            <a:r>
              <a:rPr lang="en-US" sz="2400" dirty="0" smtClean="0"/>
              <a:t>Also called Cowper’s glands</a:t>
            </a:r>
          </a:p>
          <a:p>
            <a:pPr marL="457200" indent="-457200">
              <a:buAutoNum type="alphaLcPeriod"/>
            </a:pPr>
            <a:r>
              <a:rPr lang="en-US" sz="2400" dirty="0" smtClean="0"/>
              <a:t>Base of prostate-size of peas</a:t>
            </a:r>
          </a:p>
          <a:p>
            <a:pPr marL="457200" indent="-457200">
              <a:buAutoNum type="alphaLcPeriod"/>
            </a:pPr>
            <a:r>
              <a:rPr lang="en-US" sz="2400" dirty="0" smtClean="0"/>
              <a:t>First to empty with ejaculation</a:t>
            </a:r>
          </a:p>
          <a:p>
            <a:pPr marL="457200" indent="-457200">
              <a:buAutoNum type="alphaLcPeriod"/>
            </a:pPr>
            <a:r>
              <a:rPr lang="en-US" sz="2400" dirty="0" smtClean="0"/>
              <a:t>Cleanse and neutralizes penile urethra</a:t>
            </a:r>
          </a:p>
          <a:p>
            <a:pPr marL="457200" indent="-457200">
              <a:buAutoNum type="alphaLcPeriod"/>
            </a:pPr>
            <a:r>
              <a:rPr lang="en-US" sz="2400" dirty="0" smtClean="0"/>
              <a:t>Also minor lubricant for coitus</a:t>
            </a:r>
            <a:endParaRPr lang="en-US" sz="2400" dirty="0"/>
          </a:p>
        </p:txBody>
      </p:sp>
      <p:pic>
        <p:nvPicPr>
          <p:cNvPr id="1026" name="Picture 2" descr="http://www.somalab.net/pages/images/cowpers_gland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7908" y="1600200"/>
            <a:ext cx="4393692" cy="472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962804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200" dirty="0" smtClean="0"/>
              <a:t>4.  Seminal fluid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AutoNum type="alphaLcPeriod"/>
            </a:pPr>
            <a:r>
              <a:rPr lang="en-US" sz="2400" dirty="0" smtClean="0"/>
              <a:t>Mature sperm are streamlined missiles </a:t>
            </a:r>
          </a:p>
          <a:p>
            <a:pPr marL="457200" indent="-457200">
              <a:buAutoNum type="alphaLcPeriod"/>
            </a:pPr>
            <a:r>
              <a:rPr lang="en-US" sz="2400" dirty="0" smtClean="0"/>
              <a:t>Need nutrient source-fructose from seminal vesicle</a:t>
            </a:r>
          </a:p>
          <a:p>
            <a:pPr marL="457200" indent="-457200">
              <a:buAutoNum type="alphaLcPeriod"/>
            </a:pPr>
            <a:r>
              <a:rPr lang="en-US" sz="2400" dirty="0" smtClean="0"/>
              <a:t>Need buffer from prostate</a:t>
            </a:r>
          </a:p>
          <a:p>
            <a:pPr marL="457200" indent="-457200">
              <a:buAutoNum type="alphaLcPeriod"/>
            </a:pPr>
            <a:r>
              <a:rPr lang="en-US" sz="2400" dirty="0" smtClean="0"/>
              <a:t>Prostaglandins cause smooth muscle to contract</a:t>
            </a:r>
          </a:p>
          <a:p>
            <a:pPr marL="457200" indent="-457200">
              <a:buAutoNum type="alphaLcPeriod"/>
            </a:pPr>
            <a:r>
              <a:rPr lang="en-US" sz="2400" dirty="0" smtClean="0"/>
              <a:t>Fibrinogen and </a:t>
            </a:r>
            <a:r>
              <a:rPr lang="en-US" sz="2400" dirty="0" err="1" smtClean="0"/>
              <a:t>profibrinolysin</a:t>
            </a:r>
            <a:endParaRPr lang="en-US" sz="2400" dirty="0" smtClean="0"/>
          </a:p>
          <a:p>
            <a:pPr marL="457200" indent="-457200">
              <a:buAutoNum type="alphaLcPeriod"/>
            </a:pPr>
            <a:r>
              <a:rPr lang="en-US" sz="2400" dirty="0" smtClean="0"/>
              <a:t>Inhibitors of female immune system</a:t>
            </a:r>
          </a:p>
          <a:p>
            <a:pPr marL="457200" indent="-457200">
              <a:buAutoNum type="alphaLcPeriod"/>
            </a:pPr>
            <a:r>
              <a:rPr lang="en-US" sz="2400" dirty="0" smtClean="0"/>
              <a:t>Dilutes sperm</a:t>
            </a:r>
          </a:p>
          <a:p>
            <a:pPr marL="457200" indent="-457200">
              <a:buAutoNum type="alphaLcPeriod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45143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200" dirty="0" smtClean="0"/>
              <a:t>F.  Male parts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572000" cy="452596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1.  scrotum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  a.  Air conditioner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  b.  Rather exposed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  c.  Cooler temperatures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  d.  Best produced 93 degrees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  e.  Bikers’ problems</a:t>
            </a:r>
          </a:p>
          <a:p>
            <a:endParaRPr lang="en-US" sz="2400" dirty="0"/>
          </a:p>
        </p:txBody>
      </p:sp>
      <p:pic>
        <p:nvPicPr>
          <p:cNvPr id="2050" name="Picture 2" descr="http://4.bp.blogspot.com/_qvfOlkaLgz8/Sxu_hChufkI/AAAAAAAAAHA/bnDz19iD9Kw/s400/lf17_scrotum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1447800"/>
            <a:ext cx="2505075" cy="3333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74199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1981200" cy="563562"/>
          </a:xfrm>
        </p:spPr>
        <p:txBody>
          <a:bodyPr>
            <a:normAutofit fontScale="90000"/>
          </a:bodyPr>
          <a:lstStyle/>
          <a:p>
            <a:pPr algn="l"/>
            <a:r>
              <a:rPr lang="en-US" sz="3200" dirty="0" smtClean="0"/>
              <a:t>2.  Penis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3810000" cy="5287963"/>
          </a:xfrm>
        </p:spPr>
        <p:txBody>
          <a:bodyPr>
            <a:normAutofit/>
          </a:bodyPr>
          <a:lstStyle/>
          <a:p>
            <a:pPr marL="457200" indent="-457200">
              <a:buAutoNum type="alphaLcPeriod"/>
            </a:pPr>
            <a:r>
              <a:rPr lang="en-US" sz="2000" dirty="0" smtClean="0"/>
              <a:t>Corpora </a:t>
            </a:r>
            <a:r>
              <a:rPr lang="en-US" sz="2000" dirty="0" err="1" smtClean="0"/>
              <a:t>cavernosa</a:t>
            </a:r>
            <a:endParaRPr lang="en-US" sz="2000" dirty="0" smtClean="0"/>
          </a:p>
          <a:p>
            <a:pPr marL="457200" indent="-457200">
              <a:buAutoNum type="alphaLcPeriod"/>
            </a:pPr>
            <a:r>
              <a:rPr lang="en-US" sz="2000" dirty="0" smtClean="0"/>
              <a:t>Corpus </a:t>
            </a:r>
            <a:r>
              <a:rPr lang="en-US" sz="2000" dirty="0" err="1" smtClean="0"/>
              <a:t>spongiosum</a:t>
            </a:r>
            <a:endParaRPr lang="en-US" sz="2000" dirty="0" smtClean="0"/>
          </a:p>
          <a:p>
            <a:pPr marL="457200" indent="-457200">
              <a:buAutoNum type="alphaLcPeriod"/>
            </a:pPr>
            <a:r>
              <a:rPr lang="en-US" sz="2000" dirty="0" smtClean="0"/>
              <a:t>Urethra</a:t>
            </a:r>
          </a:p>
          <a:p>
            <a:pPr marL="457200" indent="-457200">
              <a:buAutoNum type="alphaLcPeriod"/>
            </a:pPr>
            <a:r>
              <a:rPr lang="en-US" sz="2000" dirty="0" smtClean="0"/>
              <a:t>Glans penis</a:t>
            </a:r>
          </a:p>
          <a:p>
            <a:pPr marL="457200" indent="-457200">
              <a:buAutoNum type="alphaLcPeriod"/>
            </a:pPr>
            <a:r>
              <a:rPr lang="en-US" sz="2000" dirty="0" smtClean="0"/>
              <a:t>Prepuce</a:t>
            </a:r>
          </a:p>
          <a:p>
            <a:pPr marL="457200" indent="-457200">
              <a:buAutoNum type="alphaLcPeriod"/>
            </a:pPr>
            <a:r>
              <a:rPr lang="en-US" sz="2000" dirty="0" smtClean="0"/>
              <a:t>Mechanics of an erection</a:t>
            </a:r>
            <a:endParaRPr lang="en-US" sz="2000" dirty="0"/>
          </a:p>
        </p:txBody>
      </p:sp>
      <p:pic>
        <p:nvPicPr>
          <p:cNvPr id="3074" name="Picture 2" descr="http://scienceblogs.com/neurotopia/penis-anatomy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3657600"/>
            <a:ext cx="3333750" cy="2752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enagoski.files.wordpress.com/2010/09/penis-chambers.jpg?w=50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228600"/>
            <a:ext cx="4076700" cy="3057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59504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3581400" cy="944562"/>
          </a:xfrm>
        </p:spPr>
        <p:txBody>
          <a:bodyPr>
            <a:normAutofit/>
          </a:bodyPr>
          <a:lstStyle/>
          <a:p>
            <a:pPr algn="l"/>
            <a:r>
              <a:rPr lang="en-US" sz="3200" dirty="0" smtClean="0"/>
              <a:t>G.  </a:t>
            </a:r>
            <a:r>
              <a:rPr lang="en-US" sz="3200" dirty="0" smtClean="0"/>
              <a:t>Spermatogenesis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1"/>
            <a:ext cx="3048000" cy="31242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1.  occurs in seminiferous tubule</a:t>
            </a:r>
          </a:p>
          <a:p>
            <a:r>
              <a:rPr lang="en-US" sz="2400" dirty="0" smtClean="0"/>
              <a:t>2.  spermatozoa</a:t>
            </a:r>
          </a:p>
          <a:p>
            <a:r>
              <a:rPr lang="en-US" sz="2400" dirty="0" smtClean="0"/>
              <a:t>a.  </a:t>
            </a:r>
            <a:r>
              <a:rPr lang="en-US" sz="2400" dirty="0" smtClean="0"/>
              <a:t>acrosome</a:t>
            </a:r>
            <a:endParaRPr lang="en-US" sz="2400" dirty="0" smtClean="0"/>
          </a:p>
          <a:p>
            <a:r>
              <a:rPr lang="en-US" sz="2400" dirty="0" smtClean="0"/>
              <a:t>b.  </a:t>
            </a:r>
            <a:r>
              <a:rPr lang="en-US" sz="2400" dirty="0" smtClean="0"/>
              <a:t>head</a:t>
            </a:r>
            <a:endParaRPr lang="en-US" sz="2400" dirty="0" smtClean="0"/>
          </a:p>
          <a:p>
            <a:r>
              <a:rPr lang="en-US" sz="2400" dirty="0" smtClean="0"/>
              <a:t>c.  </a:t>
            </a:r>
            <a:r>
              <a:rPr lang="en-US" sz="2400" dirty="0" err="1"/>
              <a:t>m</a:t>
            </a:r>
            <a:r>
              <a:rPr lang="en-US" sz="2400" dirty="0" err="1" smtClean="0"/>
              <a:t>idpiece</a:t>
            </a:r>
            <a:endParaRPr lang="en-US" sz="2400" dirty="0" smtClean="0"/>
          </a:p>
          <a:p>
            <a:r>
              <a:rPr lang="en-US" sz="2400" dirty="0" smtClean="0"/>
              <a:t>d.  </a:t>
            </a:r>
            <a:r>
              <a:rPr lang="en-US" sz="2400" dirty="0" smtClean="0"/>
              <a:t>flagella</a:t>
            </a:r>
            <a:endParaRPr lang="en-US" sz="2400" dirty="0" smtClean="0"/>
          </a:p>
          <a:p>
            <a:endParaRPr lang="en-US" sz="2400" dirty="0" smtClean="0"/>
          </a:p>
          <a:p>
            <a:endParaRPr lang="en-US" sz="2400" dirty="0"/>
          </a:p>
        </p:txBody>
      </p:sp>
      <p:pic>
        <p:nvPicPr>
          <p:cNvPr id="4098" name="Picture 2" descr="http://t3.gstatic.com/images?q=tbn:ANd9GcRtO9SfNLaGvjITrNJAeIpkWIv_doPgPmcxBvMZqHbtMCFsVMz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06333" y="304800"/>
            <a:ext cx="4504267" cy="2895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http://www.3dscience.com/img/Products/3D_Models/Biology/Cells/Sperm_Egg/3d_human_reproductive_cells_web0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3505200"/>
            <a:ext cx="28575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172985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200" dirty="0" smtClean="0"/>
              <a:t>3.  Defective sperm and numbers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505200" cy="4525963"/>
          </a:xfrm>
        </p:spPr>
        <p:txBody>
          <a:bodyPr>
            <a:normAutofit/>
          </a:bodyPr>
          <a:lstStyle/>
          <a:p>
            <a:pPr marL="457200" indent="-457200">
              <a:buAutoNum type="alphaLcPeriod"/>
            </a:pPr>
            <a:r>
              <a:rPr lang="en-US" sz="2400" dirty="0" smtClean="0"/>
              <a:t>Defective morphology</a:t>
            </a:r>
          </a:p>
          <a:p>
            <a:pPr marL="457200" indent="-457200">
              <a:buAutoNum type="alphaLcPeriod"/>
            </a:pPr>
            <a:r>
              <a:rPr lang="en-US" sz="2400" dirty="0" smtClean="0"/>
              <a:t>Low sperm count</a:t>
            </a:r>
          </a:p>
          <a:p>
            <a:pPr marL="457200" indent="-457200">
              <a:buAutoNum type="alphaLcPeriod"/>
            </a:pPr>
            <a:r>
              <a:rPr lang="en-US" sz="2400" dirty="0" smtClean="0"/>
              <a:t>10 million/ml</a:t>
            </a:r>
          </a:p>
          <a:p>
            <a:pPr marL="457200" indent="-457200">
              <a:buAutoNum type="alphaLcPeriod"/>
            </a:pPr>
            <a:r>
              <a:rPr lang="en-US" sz="2400" dirty="0" err="1" smtClean="0"/>
              <a:t>Varicocoel</a:t>
            </a:r>
            <a:endParaRPr lang="en-US" sz="2400" dirty="0" smtClean="0"/>
          </a:p>
          <a:p>
            <a:pPr marL="457200" indent="-457200">
              <a:buAutoNum type="alphaLcPeriod"/>
            </a:pPr>
            <a:r>
              <a:rPr lang="en-US" sz="2400" dirty="0" err="1" smtClean="0"/>
              <a:t>Cryptochordism</a:t>
            </a:r>
            <a:endParaRPr lang="en-US" sz="2400" dirty="0" smtClean="0"/>
          </a:p>
          <a:p>
            <a:pPr marL="457200" indent="-457200">
              <a:buAutoNum type="alphaLcPeriod"/>
            </a:pPr>
            <a:r>
              <a:rPr lang="en-US" sz="2400" smtClean="0"/>
              <a:t>Retrograde ejaculation</a:t>
            </a:r>
          </a:p>
          <a:p>
            <a:pPr marL="457200" indent="-457200">
              <a:buAutoNum type="alphaLcPeriod"/>
            </a:pPr>
            <a:endParaRPr lang="en-US" sz="2400" dirty="0" smtClean="0"/>
          </a:p>
          <a:p>
            <a:pPr marL="457200" indent="-457200">
              <a:buAutoNum type="alphaLcPeriod"/>
            </a:pPr>
            <a:endParaRPr lang="en-US" sz="2400" dirty="0"/>
          </a:p>
        </p:txBody>
      </p:sp>
      <p:pic>
        <p:nvPicPr>
          <p:cNvPr id="5122" name="Picture 2" descr="http://www.ias.ac.in/currsci/nov10/nov10images/92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1760220"/>
            <a:ext cx="4000500" cy="47739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748436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pPr algn="l"/>
            <a:r>
              <a:rPr lang="en-US" sz="3200" dirty="0" smtClean="0"/>
              <a:t>H.  Testosterone production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4419600" cy="5135563"/>
          </a:xfrm>
        </p:spPr>
        <p:txBody>
          <a:bodyPr>
            <a:normAutofit lnSpcReduction="10000"/>
          </a:bodyPr>
          <a:lstStyle/>
          <a:p>
            <a:pPr marL="457200" indent="-457200">
              <a:buAutoNum type="arabicPeriod"/>
            </a:pPr>
            <a:r>
              <a:rPr lang="en-US" sz="2400" dirty="0" smtClean="0"/>
              <a:t>Interstitial cells of </a:t>
            </a:r>
            <a:r>
              <a:rPr lang="en-US" sz="2400" dirty="0" err="1" smtClean="0"/>
              <a:t>Leydig</a:t>
            </a:r>
            <a:endParaRPr lang="en-US" sz="2400" dirty="0" smtClean="0"/>
          </a:p>
          <a:p>
            <a:pPr marL="457200" indent="-457200">
              <a:buAutoNum type="arabicPeriod"/>
            </a:pPr>
            <a:r>
              <a:rPr lang="en-US" sz="2400" dirty="0" smtClean="0"/>
              <a:t>In response to LH production by the anterior pituitary</a:t>
            </a:r>
          </a:p>
          <a:p>
            <a:pPr marL="457200" indent="-457200">
              <a:buAutoNum type="arabicPeriod"/>
            </a:pPr>
            <a:r>
              <a:rPr lang="en-US" sz="2400" dirty="0" smtClean="0"/>
              <a:t>Occurs at about the age of 12</a:t>
            </a:r>
          </a:p>
          <a:p>
            <a:pPr marL="457200" indent="-457200">
              <a:buAutoNum type="arabicPeriod"/>
            </a:pPr>
            <a:r>
              <a:rPr lang="en-US" sz="2400" dirty="0" smtClean="0"/>
              <a:t>Maturation of male reproductive parts</a:t>
            </a:r>
          </a:p>
          <a:p>
            <a:pPr marL="457200" indent="-457200">
              <a:buAutoNum type="arabicPeriod"/>
            </a:pPr>
            <a:r>
              <a:rPr lang="en-US" sz="2400" dirty="0" smtClean="0"/>
              <a:t>Stimulates production of sperm along with FSH</a:t>
            </a:r>
          </a:p>
          <a:p>
            <a:pPr marL="457200" indent="-457200">
              <a:buAutoNum type="arabicPeriod"/>
            </a:pPr>
            <a:r>
              <a:rPr lang="en-US" sz="2400" dirty="0" smtClean="0"/>
              <a:t>Produces male secondary sexual traits such as hair growth patterns, deepening of the voice, skeletal muscle development </a:t>
            </a:r>
            <a:endParaRPr lang="en-US" sz="2400" dirty="0"/>
          </a:p>
        </p:txBody>
      </p:sp>
      <p:pic>
        <p:nvPicPr>
          <p:cNvPr id="1026" name="Picture 2" descr="http://faculty.une.edu/com/abell/histo/leydigw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4912" y="2971800"/>
            <a:ext cx="4114800" cy="3086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55817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25" y="136524"/>
            <a:ext cx="3166908" cy="792162"/>
          </a:xfrm>
        </p:spPr>
        <p:txBody>
          <a:bodyPr>
            <a:normAutofit/>
          </a:bodyPr>
          <a:lstStyle/>
          <a:p>
            <a:pPr algn="l"/>
            <a:r>
              <a:rPr lang="en-US" sz="3200" dirty="0" smtClean="0"/>
              <a:t>III.  Female parts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3276600" cy="5211763"/>
          </a:xfrm>
        </p:spPr>
        <p:txBody>
          <a:bodyPr>
            <a:normAutofit/>
          </a:bodyPr>
          <a:lstStyle/>
          <a:p>
            <a:pPr marL="457200" indent="-457200">
              <a:buAutoNum type="alphaUcPeriod"/>
            </a:pPr>
            <a:r>
              <a:rPr lang="en-US" sz="2400" dirty="0" smtClean="0"/>
              <a:t>Ovary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 1.  ovarian follicles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 2.  oocyte and follicular cells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 3.  </a:t>
            </a:r>
            <a:r>
              <a:rPr lang="en-US" sz="2400" dirty="0" err="1" smtClean="0"/>
              <a:t>antrum</a:t>
            </a:r>
            <a:r>
              <a:rPr lang="en-US" sz="2400" dirty="0" smtClean="0"/>
              <a:t> with follicular fluid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 4.  </a:t>
            </a:r>
            <a:r>
              <a:rPr lang="en-US" sz="2400" dirty="0" err="1" smtClean="0"/>
              <a:t>Graafian</a:t>
            </a:r>
            <a:r>
              <a:rPr lang="en-US" sz="2400" dirty="0" smtClean="0"/>
              <a:t> follicle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 5.  ovulation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 6.  </a:t>
            </a:r>
            <a:r>
              <a:rPr lang="en-US" sz="2400" dirty="0" err="1" smtClean="0"/>
              <a:t>corupus</a:t>
            </a:r>
            <a:r>
              <a:rPr lang="en-US" sz="2400" dirty="0" smtClean="0"/>
              <a:t> </a:t>
            </a:r>
            <a:r>
              <a:rPr lang="en-US" sz="2400" dirty="0" err="1" smtClean="0"/>
              <a:t>luteum</a:t>
            </a:r>
            <a:endParaRPr lang="en-US" sz="2400" dirty="0" smtClean="0"/>
          </a:p>
          <a:p>
            <a:pPr marL="457200" indent="-457200">
              <a:buAutoNum type="alphaUcPeriod"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 </a:t>
            </a:r>
            <a:endParaRPr lang="en-US" sz="2400" dirty="0"/>
          </a:p>
        </p:txBody>
      </p:sp>
      <p:pic>
        <p:nvPicPr>
          <p:cNvPr id="2050" name="Picture 2" descr="http://www.homebusinessandfamilylife.com/images/Female_reproductive_system_latera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117474"/>
            <a:ext cx="5086350" cy="32353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http://www.theintellectualdevotional.com/blog/wp-content/uploads/2010/01/ovary-schematic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8150" y="3890962"/>
            <a:ext cx="4762500" cy="2705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187053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200" dirty="0" smtClean="0"/>
              <a:t>B.  Duct system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495800" cy="4525963"/>
          </a:xfrm>
        </p:spPr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en-US" sz="2400" dirty="0" smtClean="0"/>
              <a:t>Fallopian tubes</a:t>
            </a:r>
          </a:p>
          <a:p>
            <a:pPr marL="457200" indent="-457200">
              <a:buAutoNum type="arabicPeriod"/>
            </a:pPr>
            <a:r>
              <a:rPr lang="en-US" sz="2400" dirty="0" smtClean="0"/>
              <a:t>Fimbriae</a:t>
            </a:r>
          </a:p>
          <a:p>
            <a:pPr marL="457200" indent="-457200">
              <a:buAutoNum type="arabicPeriod"/>
            </a:pPr>
            <a:r>
              <a:rPr lang="en-US" sz="2400" dirty="0" smtClean="0"/>
              <a:t>Uterus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 a.  Body, fundus, cervix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 b.  Endometrium, myometrium</a:t>
            </a:r>
          </a:p>
          <a:p>
            <a:pPr marL="457200" indent="-457200">
              <a:buAutoNum type="arabicPeriod" startAt="4"/>
            </a:pPr>
            <a:r>
              <a:rPr lang="en-US" sz="2400" dirty="0" smtClean="0"/>
              <a:t>Vagina-birth canal</a:t>
            </a:r>
          </a:p>
          <a:p>
            <a:pPr marL="457200" indent="-457200">
              <a:buAutoNum type="arabicPeriod" startAt="4"/>
            </a:pPr>
            <a:endParaRPr lang="en-US" sz="2400" dirty="0" smtClean="0"/>
          </a:p>
        </p:txBody>
      </p:sp>
      <p:pic>
        <p:nvPicPr>
          <p:cNvPr id="3074" name="Picture 2" descr="http://t2.gstatic.com/images?q=tbn:ANd9GcQyC9ffrsYXeq3Yy-bceb89xNx7oigDptdH2MNFDb-ueTgHi9hK2w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5848" y="2971800"/>
            <a:ext cx="4027663" cy="3733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855406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200" dirty="0" smtClean="0"/>
              <a:t>C.  Female external genitalia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581400" cy="4525963"/>
          </a:xfrm>
        </p:spPr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en-US" sz="2000" dirty="0" smtClean="0"/>
              <a:t>Mons pubis</a:t>
            </a:r>
          </a:p>
          <a:p>
            <a:pPr marL="457200" indent="-457200">
              <a:buAutoNum type="arabicPeriod"/>
            </a:pPr>
            <a:r>
              <a:rPr lang="en-US" sz="2000" dirty="0" smtClean="0"/>
              <a:t>Labia </a:t>
            </a:r>
            <a:r>
              <a:rPr lang="en-US" sz="2000" dirty="0" err="1" smtClean="0"/>
              <a:t>majora</a:t>
            </a:r>
            <a:endParaRPr lang="en-US" sz="2000" dirty="0" smtClean="0"/>
          </a:p>
          <a:p>
            <a:pPr marL="457200" indent="-457200">
              <a:buAutoNum type="arabicPeriod"/>
            </a:pPr>
            <a:r>
              <a:rPr lang="en-US" sz="2000" dirty="0" smtClean="0"/>
              <a:t>Labia </a:t>
            </a:r>
            <a:r>
              <a:rPr lang="en-US" sz="2000" dirty="0" err="1" smtClean="0"/>
              <a:t>minora</a:t>
            </a:r>
            <a:endParaRPr lang="en-US" sz="2000" dirty="0" smtClean="0"/>
          </a:p>
          <a:p>
            <a:pPr marL="457200" indent="-457200">
              <a:buAutoNum type="arabicPeriod"/>
            </a:pPr>
            <a:r>
              <a:rPr lang="en-US" sz="2000" dirty="0" smtClean="0"/>
              <a:t>Vestibule</a:t>
            </a:r>
          </a:p>
          <a:p>
            <a:pPr marL="457200" indent="-457200">
              <a:buAutoNum type="arabicPeriod"/>
            </a:pPr>
            <a:r>
              <a:rPr lang="en-US" sz="2000" dirty="0" smtClean="0"/>
              <a:t>Clitoris</a:t>
            </a:r>
          </a:p>
          <a:p>
            <a:pPr marL="457200" indent="-457200">
              <a:buAutoNum type="arabicPeriod"/>
            </a:pPr>
            <a:r>
              <a:rPr lang="en-US" sz="2000" dirty="0" smtClean="0"/>
              <a:t>Perineum</a:t>
            </a:r>
            <a:endParaRPr lang="en-US" sz="2000" dirty="0"/>
          </a:p>
        </p:txBody>
      </p:sp>
      <p:pic>
        <p:nvPicPr>
          <p:cNvPr id="4098" name="Picture 2" descr="http://t1.gstatic.com/images?q=tbn:ANd9GcRVzH8XDP9pvs7t1o8zBsifsYUFqqhEhRIyyD5IsKk9tHZE_Wz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1893733"/>
            <a:ext cx="3938587" cy="47070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692997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997" y="76200"/>
            <a:ext cx="3581400" cy="792162"/>
          </a:xfrm>
        </p:spPr>
        <p:txBody>
          <a:bodyPr>
            <a:normAutofit/>
          </a:bodyPr>
          <a:lstStyle/>
          <a:p>
            <a:pPr algn="l"/>
            <a:r>
              <a:rPr lang="en-US" sz="3200" dirty="0" smtClean="0"/>
              <a:t>I.  Need for Meiosis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3200400" cy="5553076"/>
          </a:xfrm>
        </p:spPr>
        <p:txBody>
          <a:bodyPr>
            <a:normAutofit/>
          </a:bodyPr>
          <a:lstStyle/>
          <a:p>
            <a:r>
              <a:rPr lang="en-US" sz="2400" dirty="0" smtClean="0"/>
              <a:t>A.  Human chromosome number = 46</a:t>
            </a:r>
          </a:p>
          <a:p>
            <a:r>
              <a:rPr lang="en-US" sz="2400" dirty="0" smtClean="0"/>
              <a:t>B.  Mitosis</a:t>
            </a:r>
          </a:p>
          <a:p>
            <a:r>
              <a:rPr lang="en-US" sz="2400" dirty="0" smtClean="0"/>
              <a:t>C.  Meiosis</a:t>
            </a:r>
          </a:p>
          <a:p>
            <a:r>
              <a:rPr lang="en-US" sz="2400" dirty="0" smtClean="0"/>
              <a:t>1.  purpose</a:t>
            </a:r>
          </a:p>
          <a:p>
            <a:r>
              <a:rPr lang="en-US" sz="2400" dirty="0" smtClean="0"/>
              <a:t>2.  location</a:t>
            </a:r>
          </a:p>
          <a:p>
            <a:r>
              <a:rPr lang="en-US" sz="2400" dirty="0" smtClean="0"/>
              <a:t>3.  difference in male and female meiosis</a:t>
            </a:r>
          </a:p>
        </p:txBody>
      </p:sp>
      <p:pic>
        <p:nvPicPr>
          <p:cNvPr id="2050" name="Picture 2" descr="http://t1.gstatic.com/images?q=tbn:ANd9GcRciGU2tS0HhQVUEsYNTjy_58pBty1_IycoryeNysauiBX1klf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3408" y="3505200"/>
            <a:ext cx="4467692" cy="29622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134681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12" y="152400"/>
            <a:ext cx="6019800" cy="868362"/>
          </a:xfrm>
        </p:spPr>
        <p:txBody>
          <a:bodyPr>
            <a:normAutofit/>
          </a:bodyPr>
          <a:lstStyle/>
          <a:p>
            <a:pPr algn="l"/>
            <a:r>
              <a:rPr lang="en-US" sz="3200" dirty="0" smtClean="0"/>
              <a:t>IV.  Female reproductive functions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2895600" cy="5562601"/>
          </a:xfrm>
        </p:spPr>
        <p:txBody>
          <a:bodyPr>
            <a:normAutofit/>
          </a:bodyPr>
          <a:lstStyle/>
          <a:p>
            <a:pPr marL="457200" indent="-457200">
              <a:buAutoNum type="alphaUcPeriod"/>
            </a:pPr>
            <a:r>
              <a:rPr lang="en-US" sz="2400" dirty="0" smtClean="0"/>
              <a:t>Oogenesis</a:t>
            </a:r>
          </a:p>
          <a:p>
            <a:pPr marL="457200" indent="-457200">
              <a:buAutoNum type="arabicPeriod"/>
            </a:pPr>
            <a:r>
              <a:rPr lang="en-US" sz="2400" dirty="0" err="1" smtClean="0"/>
              <a:t>Oogonium</a:t>
            </a:r>
            <a:endParaRPr lang="en-US" sz="2400" dirty="0" smtClean="0"/>
          </a:p>
          <a:p>
            <a:pPr marL="457200" indent="-457200">
              <a:buAutoNum type="arabicPeriod"/>
            </a:pPr>
            <a:r>
              <a:rPr lang="en-US" sz="2400" dirty="0" smtClean="0"/>
              <a:t>Primary oocyte</a:t>
            </a:r>
          </a:p>
          <a:p>
            <a:pPr marL="457200" indent="-457200">
              <a:buAutoNum type="arabicPeriod"/>
            </a:pPr>
            <a:r>
              <a:rPr lang="en-US" sz="2400" dirty="0" smtClean="0"/>
              <a:t>Meiosis I</a:t>
            </a:r>
          </a:p>
          <a:p>
            <a:pPr marL="457200" indent="-457200">
              <a:buAutoNum type="arabicPeriod"/>
            </a:pPr>
            <a:r>
              <a:rPr lang="en-US" sz="2400" dirty="0" smtClean="0"/>
              <a:t>ovulation</a:t>
            </a:r>
          </a:p>
          <a:p>
            <a:pPr marL="457200" indent="-457200">
              <a:buAutoNum type="arabicPeriod"/>
            </a:pPr>
            <a:r>
              <a:rPr lang="en-US" sz="2400" dirty="0" smtClean="0"/>
              <a:t>Meiosis II </a:t>
            </a:r>
          </a:p>
          <a:p>
            <a:pPr marL="457200" indent="-457200">
              <a:buAutoNum type="arabicPeriod"/>
            </a:pPr>
            <a:endParaRPr lang="en-US" sz="2400" dirty="0"/>
          </a:p>
        </p:txBody>
      </p:sp>
      <p:pic>
        <p:nvPicPr>
          <p:cNvPr id="5122" name="Picture 2" descr="http://legacy.owensboro.kctcs.edu/gcaplan/anat2/notes/Image714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8297" y="1981200"/>
            <a:ext cx="5776653" cy="4724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849748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25" y="19050"/>
            <a:ext cx="4419600" cy="715962"/>
          </a:xfrm>
        </p:spPr>
        <p:txBody>
          <a:bodyPr>
            <a:normAutofit/>
          </a:bodyPr>
          <a:lstStyle/>
          <a:p>
            <a:pPr algn="l"/>
            <a:r>
              <a:rPr lang="en-US" sz="3200" dirty="0" smtClean="0"/>
              <a:t>B.  Hormonal interactions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2895600" cy="5715000"/>
          </a:xfrm>
        </p:spPr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en-US" sz="2400" dirty="0" smtClean="0"/>
              <a:t>Pituitary hormones</a:t>
            </a:r>
          </a:p>
          <a:p>
            <a:pPr marL="457200" indent="-457200">
              <a:buAutoNum type="arabicPeriod"/>
            </a:pPr>
            <a:r>
              <a:rPr lang="en-US" sz="2400" dirty="0" smtClean="0"/>
              <a:t>Ovarian events</a:t>
            </a:r>
          </a:p>
          <a:p>
            <a:pPr marL="457200" indent="-457200">
              <a:buAutoNum type="arabicPeriod"/>
            </a:pPr>
            <a:r>
              <a:rPr lang="en-US" sz="2400" dirty="0" smtClean="0"/>
              <a:t>Ovarian hormone fluctuations</a:t>
            </a:r>
          </a:p>
          <a:p>
            <a:pPr marL="457200" indent="-457200">
              <a:buAutoNum type="arabicPeriod"/>
            </a:pPr>
            <a:r>
              <a:rPr lang="en-US" sz="2400" dirty="0" smtClean="0"/>
              <a:t>Uterine lining </a:t>
            </a:r>
            <a:r>
              <a:rPr lang="en-US" sz="2400" dirty="0" err="1" smtClean="0"/>
              <a:t>evernts</a:t>
            </a:r>
            <a:endParaRPr lang="en-US" sz="2400" dirty="0"/>
          </a:p>
        </p:txBody>
      </p:sp>
      <p:pic>
        <p:nvPicPr>
          <p:cNvPr id="6146" name="Picture 2" descr="http://9e.devbio.com/images/ch19/11.HMEM.01.thumb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1182557"/>
            <a:ext cx="4914900" cy="56421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479295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And then there was baby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http://www.evtv1.com/player.aspx?itemnum=735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4348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Fetal development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>
                <a:hlinkClick r:id="rId2"/>
              </a:rPr>
              <a:t>http://www.youtube.com/watch?v=RS1ti23SUSw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115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3124200" cy="1143000"/>
          </a:xfrm>
        </p:spPr>
        <p:txBody>
          <a:bodyPr>
            <a:normAutofit/>
          </a:bodyPr>
          <a:lstStyle/>
          <a:p>
            <a:pPr algn="l"/>
            <a:r>
              <a:rPr lang="en-US" sz="3200" dirty="0" smtClean="0"/>
              <a:t>II.  Male parts</a:t>
            </a:r>
            <a:br>
              <a:rPr lang="en-US" sz="3200" dirty="0" smtClean="0"/>
            </a:br>
            <a:r>
              <a:rPr lang="en-US" sz="3200" dirty="0"/>
              <a:t>	</a:t>
            </a:r>
            <a:r>
              <a:rPr lang="en-US" sz="3200" dirty="0" smtClean="0"/>
              <a:t>A.  Testes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2743200" cy="4830763"/>
          </a:xfrm>
        </p:spPr>
        <p:txBody>
          <a:bodyPr>
            <a:normAutofit/>
          </a:bodyPr>
          <a:lstStyle/>
          <a:p>
            <a:r>
              <a:rPr lang="en-US" sz="2000" dirty="0" smtClean="0"/>
              <a:t>1.  produces sperm in seminiferous tubule</a:t>
            </a:r>
          </a:p>
          <a:p>
            <a:r>
              <a:rPr lang="en-US" sz="2000" dirty="0" smtClean="0"/>
              <a:t>2.  approximately 700 feet long</a:t>
            </a:r>
          </a:p>
          <a:p>
            <a:r>
              <a:rPr lang="en-US" sz="2000" dirty="0" smtClean="0"/>
              <a:t>3.  site of male meiosis</a:t>
            </a:r>
          </a:p>
          <a:p>
            <a:r>
              <a:rPr lang="en-US" sz="2000" dirty="0" smtClean="0"/>
              <a:t>4.  interstitial cells also located in testes</a:t>
            </a:r>
          </a:p>
          <a:p>
            <a:r>
              <a:rPr lang="en-US" sz="2000" dirty="0" smtClean="0"/>
              <a:t>5.  producers of testosterone</a:t>
            </a:r>
            <a:endParaRPr lang="en-US" sz="2000" dirty="0"/>
          </a:p>
        </p:txBody>
      </p:sp>
      <p:pic>
        <p:nvPicPr>
          <p:cNvPr id="3074" name="Picture 2" descr="http://www.edutv.com/books/human_creation/images_human_creation/yaratilis19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1006" y="1752600"/>
            <a:ext cx="3399119" cy="4629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8099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9378"/>
            <a:ext cx="2667000" cy="981222"/>
          </a:xfrm>
        </p:spPr>
        <p:txBody>
          <a:bodyPr>
            <a:normAutofit/>
          </a:bodyPr>
          <a:lstStyle/>
          <a:p>
            <a:pPr algn="l"/>
            <a:r>
              <a:rPr lang="en-US" sz="3200" dirty="0" smtClean="0"/>
              <a:t>B.  Epididymis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3429000" cy="521176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1.  location</a:t>
            </a:r>
          </a:p>
          <a:p>
            <a:r>
              <a:rPr lang="en-US" sz="2400" dirty="0" smtClean="0"/>
              <a:t>2.  20 feet</a:t>
            </a:r>
          </a:p>
          <a:p>
            <a:r>
              <a:rPr lang="en-US" sz="2400" dirty="0" smtClean="0"/>
              <a:t>3.  twenty days to pass through</a:t>
            </a:r>
          </a:p>
          <a:p>
            <a:r>
              <a:rPr lang="en-US" sz="2400" dirty="0" smtClean="0"/>
              <a:t>4.  undergo maturation </a:t>
            </a:r>
          </a:p>
          <a:p>
            <a:r>
              <a:rPr lang="en-US" sz="2400" dirty="0" smtClean="0"/>
              <a:t>5.  storage organ</a:t>
            </a:r>
          </a:p>
          <a:p>
            <a:r>
              <a:rPr lang="en-US" sz="2400" dirty="0" smtClean="0"/>
              <a:t>6.  contracts upon ejaculation sending sperm on to next part of journey</a:t>
            </a:r>
            <a:endParaRPr lang="en-US" sz="2400" dirty="0"/>
          </a:p>
        </p:txBody>
      </p:sp>
      <p:pic>
        <p:nvPicPr>
          <p:cNvPr id="4098" name="Picture 2" descr="http://www.prostatitisdr.com/img/epididymiti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1342406"/>
            <a:ext cx="3162300" cy="46202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67807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274" y="76200"/>
            <a:ext cx="8229600" cy="792162"/>
          </a:xfrm>
        </p:spPr>
        <p:txBody>
          <a:bodyPr>
            <a:normAutofit/>
          </a:bodyPr>
          <a:lstStyle/>
          <a:p>
            <a:pPr algn="l"/>
            <a:r>
              <a:rPr lang="en-US" sz="3200" dirty="0" smtClean="0"/>
              <a:t>C.  Vas deferens or </a:t>
            </a:r>
            <a:r>
              <a:rPr lang="en-US" sz="3200" dirty="0" err="1" smtClean="0"/>
              <a:t>ductus</a:t>
            </a:r>
            <a:r>
              <a:rPr lang="en-US" sz="3200" dirty="0" smtClean="0"/>
              <a:t> deferens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838200"/>
            <a:ext cx="4038600" cy="5410200"/>
          </a:xfrm>
        </p:spPr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en-US" sz="2400" dirty="0" smtClean="0"/>
              <a:t>Travels from epididymis to urethra</a:t>
            </a:r>
          </a:p>
          <a:p>
            <a:pPr marL="457200" indent="-457200">
              <a:buAutoNum type="arabicPeriod"/>
            </a:pPr>
            <a:r>
              <a:rPr lang="en-US" sz="2400" dirty="0" smtClean="0"/>
              <a:t>Travels through the inguinal canal with the spermatic cord-blood vessels and nerves</a:t>
            </a:r>
          </a:p>
          <a:p>
            <a:pPr marL="457200" indent="-457200">
              <a:buAutoNum type="arabicPeriod"/>
            </a:pPr>
            <a:r>
              <a:rPr lang="en-US" sz="2400" dirty="0" smtClean="0"/>
              <a:t>Expands into the ampulla</a:t>
            </a:r>
          </a:p>
          <a:p>
            <a:pPr marL="457200" indent="-457200">
              <a:buAutoNum type="arabicPeriod"/>
            </a:pPr>
            <a:r>
              <a:rPr lang="en-US" sz="2400" dirty="0" smtClean="0"/>
              <a:t>Then enters ejaculatory duct</a:t>
            </a:r>
            <a:endParaRPr lang="en-US" sz="2400" dirty="0"/>
          </a:p>
        </p:txBody>
      </p:sp>
      <p:pic>
        <p:nvPicPr>
          <p:cNvPr id="5122" name="Picture 2" descr="http://academic.kellogg.edu/herbrandsonc/bio201_mckinley/f28-15a_duct_system_in__c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1066800"/>
            <a:ext cx="3743325" cy="50958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21974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2438400" cy="792162"/>
          </a:xfrm>
        </p:spPr>
        <p:txBody>
          <a:bodyPr>
            <a:normAutofit fontScale="90000"/>
          </a:bodyPr>
          <a:lstStyle/>
          <a:p>
            <a:pPr algn="l"/>
            <a:r>
              <a:rPr lang="en-US" sz="3200" dirty="0" smtClean="0"/>
              <a:t>5.  Vasectomy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3352800" cy="5410200"/>
          </a:xfrm>
        </p:spPr>
        <p:txBody>
          <a:bodyPr>
            <a:normAutofit/>
          </a:bodyPr>
          <a:lstStyle/>
          <a:p>
            <a:pPr marL="457200" indent="-457200">
              <a:buAutoNum type="alphaLcPeriod"/>
            </a:pPr>
            <a:r>
              <a:rPr lang="en-US" sz="2400" dirty="0" smtClean="0"/>
              <a:t>Part of vas lies in scrotum</a:t>
            </a:r>
          </a:p>
          <a:p>
            <a:pPr marL="457200" indent="-457200">
              <a:buAutoNum type="alphaLcPeriod"/>
            </a:pPr>
            <a:r>
              <a:rPr lang="en-US" sz="2400" dirty="0" smtClean="0"/>
              <a:t>Local </a:t>
            </a:r>
          </a:p>
          <a:p>
            <a:pPr marL="457200" indent="-457200">
              <a:buAutoNum type="alphaLcPeriod"/>
            </a:pPr>
            <a:r>
              <a:rPr lang="en-US" sz="2400" dirty="0" smtClean="0"/>
              <a:t>Small incision</a:t>
            </a:r>
          </a:p>
          <a:p>
            <a:pPr marL="457200" indent="-457200">
              <a:buAutoNum type="alphaLcPeriod"/>
            </a:pPr>
            <a:r>
              <a:rPr lang="en-US" sz="2400" dirty="0" smtClean="0"/>
              <a:t>Cuts and ligates</a:t>
            </a:r>
          </a:p>
          <a:p>
            <a:pPr marL="457200" indent="-457200">
              <a:buAutoNum type="alphaLcPeriod"/>
            </a:pPr>
            <a:r>
              <a:rPr lang="en-US" sz="2400" dirty="0" smtClean="0"/>
              <a:t>Sterile but not impotent</a:t>
            </a:r>
            <a:endParaRPr lang="en-US" sz="2400" dirty="0"/>
          </a:p>
        </p:txBody>
      </p:sp>
      <p:pic>
        <p:nvPicPr>
          <p:cNvPr id="6146" name="Picture 2" descr="http://t3.gstatic.com/images?q=tbn:ANd9GcSBAgpdfinCGxJ-11Qxg5ccQmu-JmDmvIOoT_7FAjcBwRLR_s-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10024"/>
            <a:ext cx="3553607" cy="36424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http://t3.gstatic.com/images?q=tbn:ANd9GcQIsq6-W6kffkRDqluZ4_Rfl2WiuV6iWgXqrVlpt_NIhyzJdW9u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60764" y="4343400"/>
            <a:ext cx="3550644" cy="22669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484576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2057400" cy="715962"/>
          </a:xfrm>
        </p:spPr>
        <p:txBody>
          <a:bodyPr>
            <a:normAutofit/>
          </a:bodyPr>
          <a:lstStyle/>
          <a:p>
            <a:pPr algn="l"/>
            <a:r>
              <a:rPr lang="en-US" sz="3200" dirty="0" smtClean="0"/>
              <a:t>D.  Urethra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3276600" cy="5135563"/>
          </a:xfrm>
        </p:spPr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en-US" sz="2400" dirty="0" smtClean="0"/>
              <a:t>Prostatic urethra</a:t>
            </a:r>
          </a:p>
          <a:p>
            <a:pPr marL="457200" indent="-457200">
              <a:buAutoNum type="arabicPeriod"/>
            </a:pPr>
            <a:r>
              <a:rPr lang="en-US" sz="2400" dirty="0" smtClean="0"/>
              <a:t>Membranous urethra</a:t>
            </a:r>
          </a:p>
          <a:p>
            <a:pPr marL="457200" indent="-457200">
              <a:buAutoNum type="arabicPeriod"/>
            </a:pPr>
            <a:r>
              <a:rPr lang="en-US" sz="2400" dirty="0" smtClean="0"/>
              <a:t>Spongy or penile urethra</a:t>
            </a:r>
          </a:p>
          <a:p>
            <a:pPr marL="457200" indent="-457200">
              <a:buAutoNum type="arabicPeriod"/>
            </a:pPr>
            <a:r>
              <a:rPr lang="en-US" sz="2400" dirty="0" smtClean="0"/>
              <a:t>Carries both sperm and urine</a:t>
            </a:r>
          </a:p>
          <a:p>
            <a:pPr marL="457200" indent="-457200">
              <a:buAutoNum type="arabicPeriod"/>
            </a:pPr>
            <a:r>
              <a:rPr lang="en-US" sz="2400" dirty="0" smtClean="0"/>
              <a:t>Never at same time</a:t>
            </a:r>
            <a:endParaRPr lang="en-US" sz="2400" dirty="0"/>
          </a:p>
        </p:txBody>
      </p:sp>
      <p:pic>
        <p:nvPicPr>
          <p:cNvPr id="7170" name="Picture 2" descr="http://www.life-tech.com/uro/urolib/images/male_anatomy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2057" y="2590800"/>
            <a:ext cx="4400550" cy="3476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9953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200" dirty="0" smtClean="0"/>
              <a:t>E.  Accessory glands producing semen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505200" cy="4953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1.  seminal vesicles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 a.  Produce 60% of semen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 b.  Thick yellowish secretion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 c.  Rich in sugar, vitamin C, and prostaglandins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 d.  Nourish and activate sperm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 e.  Joins vas deferens on either side to form ejaculatory duct</a:t>
            </a:r>
          </a:p>
        </p:txBody>
      </p:sp>
      <p:pic>
        <p:nvPicPr>
          <p:cNvPr id="8194" name="Picture 2" descr="http://t1.gstatic.com/images?q=tbn:ANd9GcRJikpXvjz9xIhkLqDPCMcm0NrM1aYpAAm5tXS1hc0T8w-nEvAugg&amp;t=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4630" y="2514600"/>
            <a:ext cx="4579345" cy="3667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5034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3352800" cy="639762"/>
          </a:xfrm>
        </p:spPr>
        <p:txBody>
          <a:bodyPr>
            <a:normAutofit/>
          </a:bodyPr>
          <a:lstStyle/>
          <a:p>
            <a:pPr algn="l"/>
            <a:r>
              <a:rPr lang="en-US" sz="3200" dirty="0" smtClean="0"/>
              <a:t>2.  Prostate gland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3505200" cy="5211763"/>
          </a:xfrm>
        </p:spPr>
        <p:txBody>
          <a:bodyPr>
            <a:normAutofit/>
          </a:bodyPr>
          <a:lstStyle/>
          <a:p>
            <a:pPr marL="457200" indent="-457200">
              <a:buAutoNum type="alphaLcPeriod"/>
            </a:pPr>
            <a:r>
              <a:rPr lang="en-US" sz="2400" dirty="0" smtClean="0"/>
              <a:t>Doughnut shaped</a:t>
            </a:r>
          </a:p>
          <a:p>
            <a:pPr marL="457200" indent="-457200">
              <a:buAutoNum type="alphaLcPeriod"/>
            </a:pPr>
            <a:r>
              <a:rPr lang="en-US" sz="2400" dirty="0" smtClean="0"/>
              <a:t>Size of peach pit</a:t>
            </a:r>
          </a:p>
          <a:p>
            <a:pPr marL="457200" indent="-457200">
              <a:buAutoNum type="alphaLcPeriod"/>
            </a:pPr>
            <a:r>
              <a:rPr lang="en-US" sz="2400" dirty="0" smtClean="0"/>
              <a:t>Milky  alkaline fluid that activates sperm</a:t>
            </a:r>
          </a:p>
          <a:p>
            <a:pPr marL="457200" indent="-457200">
              <a:buAutoNum type="alphaLcPeriod"/>
            </a:pPr>
            <a:r>
              <a:rPr lang="en-US" sz="2400" dirty="0" smtClean="0"/>
              <a:t>Approximately 40% of semen</a:t>
            </a:r>
          </a:p>
          <a:p>
            <a:pPr marL="457200" indent="-457200">
              <a:buAutoNum type="alphaLcPeriod"/>
            </a:pPr>
            <a:r>
              <a:rPr lang="en-US" sz="2400" dirty="0" smtClean="0"/>
              <a:t>Anterior to rectum is able to be palpated by digital exam</a:t>
            </a:r>
          </a:p>
          <a:p>
            <a:pPr marL="457200" indent="-457200">
              <a:buAutoNum type="alphaLcPeriod"/>
            </a:pPr>
            <a:r>
              <a:rPr lang="en-US" sz="2400" dirty="0" smtClean="0"/>
              <a:t>Hypertrophy</a:t>
            </a:r>
          </a:p>
          <a:p>
            <a:pPr marL="457200" indent="-457200">
              <a:buAutoNum type="alphaLcPeriod"/>
            </a:pPr>
            <a:endParaRPr lang="en-US" sz="2400" dirty="0"/>
          </a:p>
        </p:txBody>
      </p:sp>
      <p:pic>
        <p:nvPicPr>
          <p:cNvPr id="9218" name="Picture 2" descr="http://prostatesymptoms.biz/wp-content/uploads/2009/11/prostate-glan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2318" y="2209800"/>
            <a:ext cx="4062132" cy="4048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25360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347</TotalTime>
  <Words>596</Words>
  <Application>Microsoft Office PowerPoint</Application>
  <PresentationFormat>On-screen Show (4:3)</PresentationFormat>
  <Paragraphs>141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Reproductive Biology</vt:lpstr>
      <vt:lpstr>I.  Need for Meiosis</vt:lpstr>
      <vt:lpstr>II.  Male parts  A.  Testes</vt:lpstr>
      <vt:lpstr>B.  Epididymis</vt:lpstr>
      <vt:lpstr>C.  Vas deferens or ductus deferens</vt:lpstr>
      <vt:lpstr>5.  Vasectomy</vt:lpstr>
      <vt:lpstr>D.  Urethra</vt:lpstr>
      <vt:lpstr>E.  Accessory glands producing semen</vt:lpstr>
      <vt:lpstr>2.  Prostate gland</vt:lpstr>
      <vt:lpstr>3.  Bulbourethral glands</vt:lpstr>
      <vt:lpstr>4.  Seminal fluid</vt:lpstr>
      <vt:lpstr>F.  Male parts</vt:lpstr>
      <vt:lpstr>2.  Penis</vt:lpstr>
      <vt:lpstr>G.  Spermatogenesis</vt:lpstr>
      <vt:lpstr>3.  Defective sperm and numbers</vt:lpstr>
      <vt:lpstr>H.  Testosterone production</vt:lpstr>
      <vt:lpstr>III.  Female parts</vt:lpstr>
      <vt:lpstr>B.  Duct system</vt:lpstr>
      <vt:lpstr>C.  Female external genitalia</vt:lpstr>
      <vt:lpstr>IV.  Female reproductive functions</vt:lpstr>
      <vt:lpstr>B.  Hormonal interactions</vt:lpstr>
      <vt:lpstr>And then there was baby</vt:lpstr>
      <vt:lpstr>Fetal development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105</cp:revision>
  <dcterms:created xsi:type="dcterms:W3CDTF">2011-04-23T18:44:10Z</dcterms:created>
  <dcterms:modified xsi:type="dcterms:W3CDTF">2011-04-27T18:43:14Z</dcterms:modified>
</cp:coreProperties>
</file>