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67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C514-3387-4FD6-8B87-65657138E1F7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3B63-B40D-473D-A597-7A0B0F307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11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C514-3387-4FD6-8B87-65657138E1F7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3B63-B40D-473D-A597-7A0B0F307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0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C514-3387-4FD6-8B87-65657138E1F7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3B63-B40D-473D-A597-7A0B0F307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52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C514-3387-4FD6-8B87-65657138E1F7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3B63-B40D-473D-A597-7A0B0F307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292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C514-3387-4FD6-8B87-65657138E1F7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3B63-B40D-473D-A597-7A0B0F307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75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C514-3387-4FD6-8B87-65657138E1F7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3B63-B40D-473D-A597-7A0B0F307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6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C514-3387-4FD6-8B87-65657138E1F7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3B63-B40D-473D-A597-7A0B0F307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59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C514-3387-4FD6-8B87-65657138E1F7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3B63-B40D-473D-A597-7A0B0F307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63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C514-3387-4FD6-8B87-65657138E1F7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3B63-B40D-473D-A597-7A0B0F307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69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C514-3387-4FD6-8B87-65657138E1F7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3B63-B40D-473D-A597-7A0B0F307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41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1C514-3387-4FD6-8B87-65657138E1F7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53B63-B40D-473D-A597-7A0B0F307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8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1C514-3387-4FD6-8B87-65657138E1F7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53B63-B40D-473D-A597-7A0B0F307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86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vtv1.com/player.aspx?itemnum=735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RS1ti23SUS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470025"/>
          </a:xfrm>
        </p:spPr>
        <p:txBody>
          <a:bodyPr/>
          <a:lstStyle/>
          <a:p>
            <a:r>
              <a:rPr lang="en-US" dirty="0" smtClean="0"/>
              <a:t>Reproductive Biology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t3.gstatic.com/images?q=tbn:ANd9GcTe44Yy9XGgr3BJKkyVCU9jUGgpQhmzNGyI3UGQPmO5RvbUsk3-9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715" y="2209800"/>
            <a:ext cx="6123214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6953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3.  Bulbourethral glands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3733800" cy="5334000"/>
          </a:xfrm>
        </p:spPr>
        <p:txBody>
          <a:bodyPr>
            <a:normAutofit/>
          </a:bodyPr>
          <a:lstStyle/>
          <a:p>
            <a:pPr marL="457200" indent="-457200">
              <a:buAutoNum type="alphaLcPeriod"/>
            </a:pPr>
            <a:r>
              <a:rPr lang="en-US" sz="2400" dirty="0" smtClean="0"/>
              <a:t>Also called Cowper’s glands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Base of prostate-size of peas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First to empty with ejaculation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Cleanse and neutralizes penile urethra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Also minor lubricant for coitus</a:t>
            </a:r>
            <a:endParaRPr lang="en-US" sz="2400" dirty="0"/>
          </a:p>
        </p:txBody>
      </p:sp>
      <p:pic>
        <p:nvPicPr>
          <p:cNvPr id="1026" name="Picture 2" descr="http://www.somalab.net/pages/images/cowpers_glan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7908" y="1600200"/>
            <a:ext cx="4393692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628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4.  Seminal fluid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eriod"/>
            </a:pPr>
            <a:r>
              <a:rPr lang="en-US" sz="2400" dirty="0" smtClean="0"/>
              <a:t>Mature sperm are streamlined missiles 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Need nutrient source-fructose from seminal vesicle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Need buffer from prostate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Prostaglandins cause smooth muscle to contract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Fibrinogen and </a:t>
            </a:r>
            <a:r>
              <a:rPr lang="en-US" sz="2400" dirty="0" err="1" smtClean="0"/>
              <a:t>profibrinolysin</a:t>
            </a:r>
            <a:endParaRPr lang="en-US" sz="2400" dirty="0" smtClean="0"/>
          </a:p>
          <a:p>
            <a:pPr marL="457200" indent="-457200">
              <a:buAutoNum type="alphaLcPeriod"/>
            </a:pPr>
            <a:r>
              <a:rPr lang="en-US" sz="2400" dirty="0" smtClean="0"/>
              <a:t>Inhibitors of female immune system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Dilutes sperm</a:t>
            </a:r>
          </a:p>
          <a:p>
            <a:pPr marL="457200" indent="-457200">
              <a:buAutoNum type="alphaL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514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F.  Male parts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1.  scrotum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a.  Air conditioner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b.  Rather exposed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c.  Cooler temperatures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d.  Best produced 93 degrees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e.  Bikers’ problems</a:t>
            </a:r>
          </a:p>
          <a:p>
            <a:endParaRPr lang="en-US" sz="2400" dirty="0"/>
          </a:p>
        </p:txBody>
      </p:sp>
      <p:pic>
        <p:nvPicPr>
          <p:cNvPr id="2050" name="Picture 2" descr="http://4.bp.blogspot.com/_qvfOlkaLgz8/Sxu_hChufkI/AAAAAAAAAHA/bnDz19iD9Kw/s400/lf17_scrotu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447800"/>
            <a:ext cx="250507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41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9812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2.  Penis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3810000" cy="5287963"/>
          </a:xfrm>
        </p:spPr>
        <p:txBody>
          <a:bodyPr>
            <a:normAutofit/>
          </a:bodyPr>
          <a:lstStyle/>
          <a:p>
            <a:pPr marL="457200" indent="-457200">
              <a:buAutoNum type="alphaLcPeriod"/>
            </a:pPr>
            <a:r>
              <a:rPr lang="en-US" sz="2000" dirty="0" smtClean="0"/>
              <a:t>Corpora </a:t>
            </a:r>
            <a:r>
              <a:rPr lang="en-US" sz="2000" dirty="0" err="1" smtClean="0"/>
              <a:t>cavernosa</a:t>
            </a:r>
            <a:endParaRPr lang="en-US" sz="2000" dirty="0" smtClean="0"/>
          </a:p>
          <a:p>
            <a:pPr marL="457200" indent="-457200">
              <a:buAutoNum type="alphaLcPeriod"/>
            </a:pPr>
            <a:r>
              <a:rPr lang="en-US" sz="2000" dirty="0" smtClean="0"/>
              <a:t>Corpus </a:t>
            </a:r>
            <a:r>
              <a:rPr lang="en-US" sz="2000" dirty="0" err="1" smtClean="0"/>
              <a:t>spongiosum</a:t>
            </a:r>
            <a:endParaRPr lang="en-US" sz="2000" dirty="0" smtClean="0"/>
          </a:p>
          <a:p>
            <a:pPr marL="457200" indent="-457200">
              <a:buAutoNum type="alphaLcPeriod"/>
            </a:pPr>
            <a:r>
              <a:rPr lang="en-US" sz="2000" dirty="0" smtClean="0"/>
              <a:t>Urethra</a:t>
            </a:r>
          </a:p>
          <a:p>
            <a:pPr marL="457200" indent="-457200">
              <a:buAutoNum type="alphaLcPeriod"/>
            </a:pPr>
            <a:r>
              <a:rPr lang="en-US" sz="2000" dirty="0" smtClean="0"/>
              <a:t>Glans penis</a:t>
            </a:r>
          </a:p>
          <a:p>
            <a:pPr marL="457200" indent="-457200">
              <a:buAutoNum type="alphaLcPeriod"/>
            </a:pPr>
            <a:r>
              <a:rPr lang="en-US" sz="2000" dirty="0" smtClean="0"/>
              <a:t>Prepuce</a:t>
            </a:r>
          </a:p>
          <a:p>
            <a:pPr marL="457200" indent="-457200">
              <a:buAutoNum type="alphaLcPeriod"/>
            </a:pPr>
            <a:r>
              <a:rPr lang="en-US" sz="2000" dirty="0" smtClean="0"/>
              <a:t>Mechanics of an erection</a:t>
            </a:r>
            <a:endParaRPr lang="en-US" sz="2000" dirty="0"/>
          </a:p>
        </p:txBody>
      </p:sp>
      <p:pic>
        <p:nvPicPr>
          <p:cNvPr id="3074" name="Picture 2" descr="http://scienceblogs.com/neurotopia/penis-anatom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657600"/>
            <a:ext cx="333375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enagoski.files.wordpress.com/2010/09/penis-chambers.jpg?w=5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28600"/>
            <a:ext cx="4076700" cy="305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504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3581400" cy="9445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G.  </a:t>
            </a:r>
            <a:r>
              <a:rPr lang="en-US" sz="3200" dirty="0" smtClean="0"/>
              <a:t>Spermatogenesis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3048000" cy="3124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1.  occurs in seminiferous tubule</a:t>
            </a:r>
          </a:p>
          <a:p>
            <a:r>
              <a:rPr lang="en-US" sz="2400" dirty="0" smtClean="0"/>
              <a:t>2.  spermatozoa</a:t>
            </a:r>
          </a:p>
          <a:p>
            <a:r>
              <a:rPr lang="en-US" sz="2400" dirty="0" smtClean="0"/>
              <a:t>a.  </a:t>
            </a:r>
            <a:r>
              <a:rPr lang="en-US" sz="2400" dirty="0" smtClean="0"/>
              <a:t>acrosome</a:t>
            </a:r>
            <a:endParaRPr lang="en-US" sz="2400" dirty="0" smtClean="0"/>
          </a:p>
          <a:p>
            <a:r>
              <a:rPr lang="en-US" sz="2400" dirty="0" smtClean="0"/>
              <a:t>b.  </a:t>
            </a:r>
            <a:r>
              <a:rPr lang="en-US" sz="2400" dirty="0" smtClean="0"/>
              <a:t>head</a:t>
            </a:r>
            <a:endParaRPr lang="en-US" sz="2400" dirty="0" smtClean="0"/>
          </a:p>
          <a:p>
            <a:r>
              <a:rPr lang="en-US" sz="2400" dirty="0" smtClean="0"/>
              <a:t>c.  </a:t>
            </a:r>
            <a:r>
              <a:rPr lang="en-US" sz="2400" dirty="0" err="1"/>
              <a:t>m</a:t>
            </a:r>
            <a:r>
              <a:rPr lang="en-US" sz="2400" dirty="0" err="1" smtClean="0"/>
              <a:t>idpiece</a:t>
            </a:r>
            <a:endParaRPr lang="en-US" sz="2400" dirty="0" smtClean="0"/>
          </a:p>
          <a:p>
            <a:r>
              <a:rPr lang="en-US" sz="2400" dirty="0" smtClean="0"/>
              <a:t>d.  </a:t>
            </a:r>
            <a:r>
              <a:rPr lang="en-US" sz="2400" dirty="0" smtClean="0"/>
              <a:t>flagella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4098" name="Picture 2" descr="http://t3.gstatic.com/images?q=tbn:ANd9GcRtO9SfNLaGvjITrNJAeIpkWIv_doPgPmcxBvMZqHbtMCFsVMz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6333" y="304800"/>
            <a:ext cx="4504267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3dscience.com/img/Products/3D_Models/Biology/Cells/Sperm_Egg/3d_human_reproductive_cells_web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5052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729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3.  Defective sperm and numbers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05200" cy="4525963"/>
          </a:xfrm>
        </p:spPr>
        <p:txBody>
          <a:bodyPr>
            <a:normAutofit/>
          </a:bodyPr>
          <a:lstStyle/>
          <a:p>
            <a:pPr marL="457200" indent="-457200">
              <a:buAutoNum type="alphaLcPeriod"/>
            </a:pPr>
            <a:r>
              <a:rPr lang="en-US" sz="2400" dirty="0" smtClean="0"/>
              <a:t>Defective morphology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Low sperm count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10 million/ml</a:t>
            </a:r>
          </a:p>
          <a:p>
            <a:pPr marL="457200" indent="-457200">
              <a:buAutoNum type="alphaLcPeriod"/>
            </a:pPr>
            <a:r>
              <a:rPr lang="en-US" sz="2400" dirty="0" err="1" smtClean="0"/>
              <a:t>Varicocoel</a:t>
            </a:r>
            <a:endParaRPr lang="en-US" sz="2400" dirty="0" smtClean="0"/>
          </a:p>
          <a:p>
            <a:pPr marL="457200" indent="-457200">
              <a:buAutoNum type="alphaLcPeriod"/>
            </a:pPr>
            <a:r>
              <a:rPr lang="en-US" sz="2400" dirty="0" err="1" smtClean="0"/>
              <a:t>Cryptochordism</a:t>
            </a:r>
            <a:endParaRPr lang="en-US" sz="2400" dirty="0" smtClean="0"/>
          </a:p>
          <a:p>
            <a:pPr marL="457200" indent="-457200">
              <a:buAutoNum type="alphaLcPeriod"/>
            </a:pPr>
            <a:r>
              <a:rPr lang="en-US" sz="2400" smtClean="0"/>
              <a:t>Retrograde ejaculation</a:t>
            </a:r>
          </a:p>
          <a:p>
            <a:pPr marL="457200" indent="-457200">
              <a:buAutoNum type="alphaLcPeriod"/>
            </a:pPr>
            <a:endParaRPr lang="en-US" sz="2400" dirty="0" smtClean="0"/>
          </a:p>
          <a:p>
            <a:pPr marL="457200" indent="-457200">
              <a:buAutoNum type="alphaLcPeriod"/>
            </a:pPr>
            <a:endParaRPr lang="en-US" sz="2400" dirty="0"/>
          </a:p>
        </p:txBody>
      </p:sp>
      <p:pic>
        <p:nvPicPr>
          <p:cNvPr id="5122" name="Picture 2" descr="http://www.ias.ac.in/currsci/nov10/nov10images/9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760220"/>
            <a:ext cx="4000500" cy="4773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484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H.  Testosterone production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4419600" cy="5135563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Interstitial cells of </a:t>
            </a:r>
            <a:r>
              <a:rPr lang="en-US" sz="2400" dirty="0" err="1" smtClean="0"/>
              <a:t>Leydig</a:t>
            </a: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In response to LH production by the anterior pituitary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Occurs at about the age of 12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Maturation of male reproductive parts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Stimulates production of sperm along with FSH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Produces male secondary sexual traits such as hair growth patterns, deepening of the voice, skeletal muscle development </a:t>
            </a:r>
            <a:endParaRPr lang="en-US" sz="2400" dirty="0"/>
          </a:p>
        </p:txBody>
      </p:sp>
      <p:pic>
        <p:nvPicPr>
          <p:cNvPr id="1026" name="Picture 2" descr="http://faculty.une.edu/com/abell/histo/leydig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4912" y="2971800"/>
            <a:ext cx="4114800" cy="308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581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" y="136524"/>
            <a:ext cx="3166908" cy="7921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III.  Female parts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3276600" cy="5211763"/>
          </a:xfrm>
        </p:spPr>
        <p:txBody>
          <a:bodyPr>
            <a:normAutofit/>
          </a:bodyPr>
          <a:lstStyle/>
          <a:p>
            <a:pPr marL="457200" indent="-457200">
              <a:buAutoNum type="alphaUcPeriod"/>
            </a:pPr>
            <a:r>
              <a:rPr lang="en-US" sz="2400" dirty="0" smtClean="0"/>
              <a:t>Ovary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1.  ovarian follicles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2.  oocyte and follicular cells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3.  </a:t>
            </a:r>
            <a:r>
              <a:rPr lang="en-US" sz="2400" dirty="0" err="1" smtClean="0"/>
              <a:t>antrum</a:t>
            </a:r>
            <a:r>
              <a:rPr lang="en-US" sz="2400" dirty="0" smtClean="0"/>
              <a:t> with follicular fluid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4.  </a:t>
            </a:r>
            <a:r>
              <a:rPr lang="en-US" sz="2400" dirty="0" err="1" smtClean="0"/>
              <a:t>Graafian</a:t>
            </a:r>
            <a:r>
              <a:rPr lang="en-US" sz="2400" dirty="0" smtClean="0"/>
              <a:t> follicle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5.  ovulation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6.  </a:t>
            </a:r>
            <a:r>
              <a:rPr lang="en-US" sz="2400" dirty="0" err="1" smtClean="0"/>
              <a:t>corupus</a:t>
            </a:r>
            <a:r>
              <a:rPr lang="en-US" sz="2400" dirty="0" smtClean="0"/>
              <a:t> </a:t>
            </a:r>
            <a:r>
              <a:rPr lang="en-US" sz="2400" dirty="0" err="1" smtClean="0"/>
              <a:t>luteum</a:t>
            </a:r>
            <a:endParaRPr lang="en-US" sz="2400" dirty="0" smtClean="0"/>
          </a:p>
          <a:p>
            <a:pPr marL="457200" indent="-457200">
              <a:buAutoNum type="alphaUcPeriod"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2050" name="Picture 2" descr="http://www.homebusinessandfamilylife.com/images/Female_reproductive_system_later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17474"/>
            <a:ext cx="5086350" cy="3235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theintellectualdevotional.com/blog/wp-content/uploads/2010/01/ovary-schemati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150" y="3890962"/>
            <a:ext cx="4762500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70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B.  Duct system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452596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Fallopian tubes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Fimbriae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Uterus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a.  Body, fundus, cervix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b.  Endometrium, myometrium</a:t>
            </a:r>
          </a:p>
          <a:p>
            <a:pPr marL="457200" indent="-457200">
              <a:buAutoNum type="arabicPeriod" startAt="4"/>
            </a:pPr>
            <a:r>
              <a:rPr lang="en-US" sz="2400" dirty="0" smtClean="0"/>
              <a:t>Vagina-birth canal</a:t>
            </a:r>
          </a:p>
          <a:p>
            <a:pPr marL="457200" indent="-457200">
              <a:buAutoNum type="arabicPeriod" startAt="4"/>
            </a:pPr>
            <a:endParaRPr lang="en-US" sz="2400" dirty="0" smtClean="0"/>
          </a:p>
        </p:txBody>
      </p:sp>
      <p:pic>
        <p:nvPicPr>
          <p:cNvPr id="3074" name="Picture 2" descr="http://t2.gstatic.com/images?q=tbn:ANd9GcQyC9ffrsYXeq3Yy-bceb89xNx7oigDptdH2MNFDb-ueTgHi9hK2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848" y="2971800"/>
            <a:ext cx="4027663" cy="3733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5540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C.  Female external genitalia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81400" cy="452596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 smtClean="0"/>
              <a:t>Mons pubis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Labia </a:t>
            </a:r>
            <a:r>
              <a:rPr lang="en-US" sz="2000" dirty="0" err="1" smtClean="0"/>
              <a:t>majora</a:t>
            </a: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smtClean="0"/>
              <a:t>Labia </a:t>
            </a:r>
            <a:r>
              <a:rPr lang="en-US" sz="2000" dirty="0" err="1" smtClean="0"/>
              <a:t>minora</a:t>
            </a: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smtClean="0"/>
              <a:t>Vestibule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Clitoris</a:t>
            </a:r>
          </a:p>
          <a:p>
            <a:pPr marL="457200" indent="-457200">
              <a:buAutoNum type="arabicPeriod"/>
            </a:pPr>
            <a:r>
              <a:rPr lang="en-US" sz="2000" dirty="0" smtClean="0"/>
              <a:t>Perineum</a:t>
            </a:r>
            <a:endParaRPr lang="en-US" sz="2000" dirty="0"/>
          </a:p>
        </p:txBody>
      </p:sp>
      <p:pic>
        <p:nvPicPr>
          <p:cNvPr id="4098" name="Picture 2" descr="http://t1.gstatic.com/images?q=tbn:ANd9GcRVzH8XDP9pvs7t1o8zBsifsYUFqqhEhRIyyD5IsKk9tHZE_Wz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893733"/>
            <a:ext cx="3938587" cy="470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929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97" y="76200"/>
            <a:ext cx="3581400" cy="7921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I.  Need for Meiosis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3200400" cy="55530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A.  Human chromosome number = 46</a:t>
            </a:r>
          </a:p>
          <a:p>
            <a:r>
              <a:rPr lang="en-US" sz="2400" dirty="0" smtClean="0"/>
              <a:t>B.  Mitosis</a:t>
            </a:r>
          </a:p>
          <a:p>
            <a:r>
              <a:rPr lang="en-US" sz="2400" dirty="0" smtClean="0"/>
              <a:t>C.  Meiosis</a:t>
            </a:r>
          </a:p>
          <a:p>
            <a:r>
              <a:rPr lang="en-US" sz="2400" dirty="0" smtClean="0"/>
              <a:t>1.  purpose</a:t>
            </a:r>
          </a:p>
          <a:p>
            <a:r>
              <a:rPr lang="en-US" sz="2400" dirty="0" smtClean="0"/>
              <a:t>2.  location</a:t>
            </a:r>
          </a:p>
          <a:p>
            <a:r>
              <a:rPr lang="en-US" sz="2400" dirty="0" smtClean="0"/>
              <a:t>3.  difference in male and female meiosis</a:t>
            </a:r>
          </a:p>
        </p:txBody>
      </p:sp>
      <p:pic>
        <p:nvPicPr>
          <p:cNvPr id="2050" name="Picture 2" descr="http://t1.gstatic.com/images?q=tbn:ANd9GcRciGU2tS0HhQVUEsYNTjy_58pBty1_IycoryeNysauiBX1klf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408" y="3505200"/>
            <a:ext cx="4467692" cy="296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46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" y="152400"/>
            <a:ext cx="6019800" cy="8683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IV.  Female reproductive functions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2895600" cy="5562601"/>
          </a:xfrm>
        </p:spPr>
        <p:txBody>
          <a:bodyPr>
            <a:normAutofit/>
          </a:bodyPr>
          <a:lstStyle/>
          <a:p>
            <a:pPr marL="457200" indent="-457200">
              <a:buAutoNum type="alphaUcPeriod"/>
            </a:pPr>
            <a:r>
              <a:rPr lang="en-US" sz="2400" dirty="0" smtClean="0"/>
              <a:t>Oogenesis</a:t>
            </a:r>
          </a:p>
          <a:p>
            <a:pPr marL="457200" indent="-457200">
              <a:buAutoNum type="arabicPeriod"/>
            </a:pPr>
            <a:r>
              <a:rPr lang="en-US" sz="2400" dirty="0" err="1" smtClean="0"/>
              <a:t>Oogonium</a:t>
            </a: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smtClean="0"/>
              <a:t>Primary oocyte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Meiosis I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ovulation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Meiosis II </a:t>
            </a:r>
          </a:p>
          <a:p>
            <a:pPr marL="457200" indent="-457200">
              <a:buAutoNum type="arabicPeriod"/>
            </a:pPr>
            <a:endParaRPr lang="en-US" sz="2400" dirty="0"/>
          </a:p>
        </p:txBody>
      </p:sp>
      <p:pic>
        <p:nvPicPr>
          <p:cNvPr id="5122" name="Picture 2" descr="http://legacy.owensboro.kctcs.edu/gcaplan/anat2/notes/Image71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297" y="1981200"/>
            <a:ext cx="5776653" cy="472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497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" y="19050"/>
            <a:ext cx="4419600" cy="7159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B.  Hormonal interactions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2895600" cy="57150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Pituitary hormones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Ovarian events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Ovarian hormone fluctuations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Uterine lining </a:t>
            </a:r>
            <a:r>
              <a:rPr lang="en-US" sz="2400" dirty="0" err="1" smtClean="0"/>
              <a:t>evernts</a:t>
            </a:r>
            <a:endParaRPr lang="en-US" sz="2400" dirty="0"/>
          </a:p>
        </p:txBody>
      </p:sp>
      <p:pic>
        <p:nvPicPr>
          <p:cNvPr id="6146" name="Picture 2" descr="http://9e.devbio.com/images/ch19/11.HMEM.01.thum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182557"/>
            <a:ext cx="4914900" cy="564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792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then there was baby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http://www.evtv1.com/player.aspx?itemnum=735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34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Fetal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hlinkClick r:id="rId2"/>
              </a:rPr>
              <a:t>http://www.youtube.com/watch?v=RS1ti23SUSw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11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31242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II.  Male parts</a:t>
            </a:r>
            <a:br>
              <a:rPr lang="en-US" sz="3200" dirty="0" smtClean="0"/>
            </a:br>
            <a:r>
              <a:rPr lang="en-US" sz="3200" dirty="0"/>
              <a:t>	</a:t>
            </a:r>
            <a:r>
              <a:rPr lang="en-US" sz="3200" dirty="0" smtClean="0"/>
              <a:t>A.  Testes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2743200" cy="48307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1.  produces sperm in seminiferous tubule</a:t>
            </a:r>
          </a:p>
          <a:p>
            <a:r>
              <a:rPr lang="en-US" sz="2000" dirty="0" smtClean="0"/>
              <a:t>2.  approximately 700 feet long</a:t>
            </a:r>
          </a:p>
          <a:p>
            <a:r>
              <a:rPr lang="en-US" sz="2000" dirty="0" smtClean="0"/>
              <a:t>3.  site of male meiosis</a:t>
            </a:r>
          </a:p>
          <a:p>
            <a:r>
              <a:rPr lang="en-US" sz="2000" dirty="0" smtClean="0"/>
              <a:t>4.  interstitial cells also located in testes</a:t>
            </a:r>
          </a:p>
          <a:p>
            <a:r>
              <a:rPr lang="en-US" sz="2000" dirty="0" smtClean="0"/>
              <a:t>5.  producers of testosterone</a:t>
            </a:r>
            <a:endParaRPr lang="en-US" sz="2000" dirty="0"/>
          </a:p>
        </p:txBody>
      </p:sp>
      <p:pic>
        <p:nvPicPr>
          <p:cNvPr id="3074" name="Picture 2" descr="http://www.edutv.com/books/human_creation/images_human_creation/yaratilis1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006" y="1752600"/>
            <a:ext cx="3399119" cy="462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099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9378"/>
            <a:ext cx="2667000" cy="98122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B.  Epididymis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3429000" cy="5211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1.  location</a:t>
            </a:r>
          </a:p>
          <a:p>
            <a:r>
              <a:rPr lang="en-US" sz="2400" dirty="0" smtClean="0"/>
              <a:t>2.  20 feet</a:t>
            </a:r>
          </a:p>
          <a:p>
            <a:r>
              <a:rPr lang="en-US" sz="2400" dirty="0" smtClean="0"/>
              <a:t>3.  twenty days to pass through</a:t>
            </a:r>
          </a:p>
          <a:p>
            <a:r>
              <a:rPr lang="en-US" sz="2400" dirty="0" smtClean="0"/>
              <a:t>4.  undergo maturation </a:t>
            </a:r>
          </a:p>
          <a:p>
            <a:r>
              <a:rPr lang="en-US" sz="2400" dirty="0" smtClean="0"/>
              <a:t>5.  storage organ</a:t>
            </a:r>
          </a:p>
          <a:p>
            <a:r>
              <a:rPr lang="en-US" sz="2400" dirty="0" smtClean="0"/>
              <a:t>6.  contracts upon ejaculation sending sperm on to next part of journey</a:t>
            </a:r>
            <a:endParaRPr lang="en-US" sz="2400" dirty="0"/>
          </a:p>
        </p:txBody>
      </p:sp>
      <p:pic>
        <p:nvPicPr>
          <p:cNvPr id="4098" name="Picture 2" descr="http://www.prostatitisdr.com/img/epididymit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342406"/>
            <a:ext cx="3162300" cy="4620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780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" y="76200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C.  Vas deferens or </a:t>
            </a:r>
            <a:r>
              <a:rPr lang="en-US" sz="3200" dirty="0" err="1" smtClean="0"/>
              <a:t>ductus</a:t>
            </a:r>
            <a:r>
              <a:rPr lang="en-US" sz="3200" dirty="0" smtClean="0"/>
              <a:t> deferens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4038600" cy="54102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Travels from epididymis to urethra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Travels through the inguinal canal with the spermatic cord-blood vessels and nerves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Expands into the ampulla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Then enters ejaculatory duct</a:t>
            </a:r>
            <a:endParaRPr lang="en-US" sz="2400" dirty="0"/>
          </a:p>
        </p:txBody>
      </p:sp>
      <p:pic>
        <p:nvPicPr>
          <p:cNvPr id="5122" name="Picture 2" descr="http://academic.kellogg.edu/herbrandsonc/bio201_mckinley/f28-15a_duct_system_in__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066800"/>
            <a:ext cx="3743325" cy="509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197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438400" cy="792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5.  Vasectomy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3352800" cy="5410200"/>
          </a:xfrm>
        </p:spPr>
        <p:txBody>
          <a:bodyPr>
            <a:normAutofit/>
          </a:bodyPr>
          <a:lstStyle/>
          <a:p>
            <a:pPr marL="457200" indent="-457200">
              <a:buAutoNum type="alphaLcPeriod"/>
            </a:pPr>
            <a:r>
              <a:rPr lang="en-US" sz="2400" dirty="0" smtClean="0"/>
              <a:t>Part of vas lies in scrotum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Local 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Small incision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Cuts and ligates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Sterile but not impotent</a:t>
            </a:r>
            <a:endParaRPr lang="en-US" sz="2400" dirty="0"/>
          </a:p>
        </p:txBody>
      </p:sp>
      <p:pic>
        <p:nvPicPr>
          <p:cNvPr id="6146" name="Picture 2" descr="http://t3.gstatic.com/images?q=tbn:ANd9GcSBAgpdfinCGxJ-11Qxg5ccQmu-JmDmvIOoT_7FAjcBwRLR_s-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0024"/>
            <a:ext cx="3553607" cy="3642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t3.gstatic.com/images?q=tbn:ANd9GcQIsq6-W6kffkRDqluZ4_Rfl2WiuV6iWgXqrVlpt_NIhyzJdW9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764" y="4343400"/>
            <a:ext cx="3550644" cy="226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845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057400" cy="7159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D.  Urethra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3276600" cy="513556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Prostatic urethra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Membranous urethra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Spongy or penile urethra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Carries both sperm and urine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Never at same time</a:t>
            </a:r>
            <a:endParaRPr lang="en-US" sz="2400" dirty="0"/>
          </a:p>
        </p:txBody>
      </p:sp>
      <p:pic>
        <p:nvPicPr>
          <p:cNvPr id="7170" name="Picture 2" descr="http://www.life-tech.com/uro/urolib/images/male_anatom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057" y="2590800"/>
            <a:ext cx="4400550" cy="347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95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E.  Accessory glands producing semen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052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1.  seminal vesicles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a.  Produce 60% of semen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b.  Thick yellowish secretion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c.  Rich in sugar, vitamin C, and prostaglandins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d.  Nourish and activate sperm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e.  Joins vas deferens on either side to form ejaculatory duct</a:t>
            </a:r>
          </a:p>
        </p:txBody>
      </p:sp>
      <p:pic>
        <p:nvPicPr>
          <p:cNvPr id="8194" name="Picture 2" descr="http://t1.gstatic.com/images?q=tbn:ANd9GcRJikpXvjz9xIhkLqDPCMcm0NrM1aYpAAm5tXS1hc0T8w-nEvAugg&amp;t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630" y="2514600"/>
            <a:ext cx="4579345" cy="36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03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528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2.  Prostate gland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3505200" cy="5211763"/>
          </a:xfrm>
        </p:spPr>
        <p:txBody>
          <a:bodyPr>
            <a:normAutofit/>
          </a:bodyPr>
          <a:lstStyle/>
          <a:p>
            <a:pPr marL="457200" indent="-457200">
              <a:buAutoNum type="alphaLcPeriod"/>
            </a:pPr>
            <a:r>
              <a:rPr lang="en-US" sz="2400" dirty="0" smtClean="0"/>
              <a:t>Doughnut shaped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Size of peach pit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Milky  alkaline fluid that activates sperm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Approximately 40% of semen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Anterior to rectum is able to be palpated by digital exam</a:t>
            </a:r>
          </a:p>
          <a:p>
            <a:pPr marL="457200" indent="-457200">
              <a:buAutoNum type="alphaLcPeriod"/>
            </a:pPr>
            <a:r>
              <a:rPr lang="en-US" sz="2400" dirty="0" smtClean="0"/>
              <a:t>Hypertrophy</a:t>
            </a:r>
          </a:p>
          <a:p>
            <a:pPr marL="457200" indent="-457200">
              <a:buAutoNum type="alphaLcPeriod"/>
            </a:pPr>
            <a:endParaRPr lang="en-US" sz="2400" dirty="0"/>
          </a:p>
        </p:txBody>
      </p:sp>
      <p:pic>
        <p:nvPicPr>
          <p:cNvPr id="9218" name="Picture 2" descr="http://prostatesymptoms.biz/wp-content/uploads/2009/11/prostate-gla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318" y="2209800"/>
            <a:ext cx="4062132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36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596</Words>
  <Application>Microsoft Office PowerPoint</Application>
  <PresentationFormat>On-screen Show (4:3)</PresentationFormat>
  <Paragraphs>141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Reproductive Biology</vt:lpstr>
      <vt:lpstr>I.  Need for Meiosis</vt:lpstr>
      <vt:lpstr>II.  Male parts  A.  Testes</vt:lpstr>
      <vt:lpstr>B.  Epididymis</vt:lpstr>
      <vt:lpstr>C.  Vas deferens or ductus deferens</vt:lpstr>
      <vt:lpstr>5.  Vasectomy</vt:lpstr>
      <vt:lpstr>D.  Urethra</vt:lpstr>
      <vt:lpstr>E.  Accessory glands producing semen</vt:lpstr>
      <vt:lpstr>2.  Prostate gland</vt:lpstr>
      <vt:lpstr>3.  Bulbourethral glands</vt:lpstr>
      <vt:lpstr>4.  Seminal fluid</vt:lpstr>
      <vt:lpstr>F.  Male parts</vt:lpstr>
      <vt:lpstr>2.  Penis</vt:lpstr>
      <vt:lpstr>G.  Spermatogenesis</vt:lpstr>
      <vt:lpstr>3.  Defective sperm and numbers</vt:lpstr>
      <vt:lpstr>H.  Testosterone production</vt:lpstr>
      <vt:lpstr>III.  Female parts</vt:lpstr>
      <vt:lpstr>B.  Duct system</vt:lpstr>
      <vt:lpstr>C.  Female external genitalia</vt:lpstr>
      <vt:lpstr>IV.  Female reproductive functions</vt:lpstr>
      <vt:lpstr>B.  Hormonal interactions</vt:lpstr>
      <vt:lpstr>And then there was baby</vt:lpstr>
      <vt:lpstr>Fetal development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105</cp:revision>
  <dcterms:created xsi:type="dcterms:W3CDTF">2011-04-23T18:44:10Z</dcterms:created>
  <dcterms:modified xsi:type="dcterms:W3CDTF">2011-04-27T18:43:14Z</dcterms:modified>
</cp:coreProperties>
</file>