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5" r:id="rId8"/>
    <p:sldId id="263" r:id="rId9"/>
    <p:sldId id="264" r:id="rId10"/>
    <p:sldId id="261" r:id="rId11"/>
    <p:sldId id="266" r:id="rId12"/>
    <p:sldId id="276" r:id="rId13"/>
    <p:sldId id="277" r:id="rId14"/>
    <p:sldId id="269" r:id="rId15"/>
    <p:sldId id="270" r:id="rId16"/>
    <p:sldId id="271" r:id="rId17"/>
    <p:sldId id="272" r:id="rId18"/>
    <p:sldId id="273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26037-E04F-438F-9D0E-0DE7284FEF2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7F56-8A1B-4C11-8BB2-9DDABCECD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t0.gstatic.com/images?q=tbn:ANd9GcQtWEC7zX49ce8yyUu8_pc1RwmjO8B5Nflqq5tmFEnrhohHRzC0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276600" cy="462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VIII.  Divisions of the skeleton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A.   Axial-forms the longitudinal axis of the body</a:t>
            </a:r>
          </a:p>
          <a:p>
            <a:pPr lvl="1"/>
            <a:r>
              <a:rPr lang="en-US" sz="2400" dirty="0" smtClean="0"/>
              <a:t>1.  skull</a:t>
            </a:r>
          </a:p>
          <a:p>
            <a:pPr lvl="1"/>
            <a:r>
              <a:rPr lang="en-US" sz="2400" dirty="0" smtClean="0"/>
              <a:t>2.  vertebral column</a:t>
            </a:r>
          </a:p>
          <a:p>
            <a:pPr lvl="1"/>
            <a:r>
              <a:rPr lang="en-US" sz="2400" dirty="0" smtClean="0"/>
              <a:t>3.  thoracic cage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B.		</a:t>
            </a:r>
            <a:r>
              <a:rPr lang="en-US" sz="2400" dirty="0" err="1" smtClean="0"/>
              <a:t>Appendicular</a:t>
            </a:r>
            <a:r>
              <a:rPr lang="en-US" sz="2400" dirty="0" smtClean="0"/>
              <a:t>-appendages and girdles</a:t>
            </a:r>
            <a:endParaRPr lang="en-US" sz="2400" dirty="0"/>
          </a:p>
        </p:txBody>
      </p:sp>
      <p:pic>
        <p:nvPicPr>
          <p:cNvPr id="1026" name="Picture 2" descr="http://www.encognitive.com/images/skeletal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505200" cy="639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00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IX.  Skull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2000" dirty="0" smtClean="0"/>
              <a:t>Frontal Bone</a:t>
            </a:r>
          </a:p>
          <a:p>
            <a:pPr marL="514350" indent="-514350">
              <a:buAutoNum type="alphaUcPeriod"/>
            </a:pPr>
            <a:r>
              <a:rPr lang="en-US" sz="2000" dirty="0" err="1" smtClean="0"/>
              <a:t>Squamousal</a:t>
            </a:r>
            <a:r>
              <a:rPr lang="en-US" sz="2000" dirty="0" smtClean="0"/>
              <a:t> suture</a:t>
            </a:r>
          </a:p>
          <a:p>
            <a:pPr marL="514350" indent="-514350">
              <a:buAutoNum type="alphaUcPeriod"/>
            </a:pPr>
            <a:r>
              <a:rPr lang="en-US" sz="2000" dirty="0" smtClean="0"/>
              <a:t>Parietal bone</a:t>
            </a:r>
          </a:p>
          <a:p>
            <a:pPr marL="514350" indent="-514350">
              <a:buAutoNum type="alphaUcPeriod"/>
            </a:pPr>
            <a:r>
              <a:rPr lang="en-US" sz="2000" dirty="0" err="1" smtClean="0"/>
              <a:t>Lambdoid</a:t>
            </a:r>
            <a:r>
              <a:rPr lang="en-US" sz="2000" dirty="0" smtClean="0"/>
              <a:t> suture</a:t>
            </a:r>
          </a:p>
          <a:p>
            <a:pPr marL="514350" indent="-514350">
              <a:buAutoNum type="alphaUcPeriod"/>
            </a:pPr>
            <a:r>
              <a:rPr lang="en-US" sz="2000" dirty="0" smtClean="0"/>
              <a:t>Occipital bone</a:t>
            </a:r>
          </a:p>
          <a:p>
            <a:pPr marL="514350" indent="-514350">
              <a:buAutoNum type="alphaUcPeriod"/>
            </a:pPr>
            <a:r>
              <a:rPr lang="en-US" sz="2000" dirty="0" smtClean="0"/>
              <a:t>External auditory </a:t>
            </a:r>
            <a:r>
              <a:rPr lang="en-US" sz="2000" dirty="0" err="1" smtClean="0"/>
              <a:t>meatus</a:t>
            </a:r>
            <a:endParaRPr lang="en-US" sz="2000" dirty="0" smtClean="0"/>
          </a:p>
          <a:p>
            <a:pPr marL="514350" indent="-514350">
              <a:buAutoNum type="alphaUcPeriod"/>
            </a:pPr>
            <a:r>
              <a:rPr lang="en-US" sz="2000" dirty="0" smtClean="0"/>
              <a:t>Mastoid process</a:t>
            </a:r>
          </a:p>
          <a:p>
            <a:pPr marL="514350" indent="-514350">
              <a:buAutoNum type="alphaUcPeriod"/>
            </a:pPr>
            <a:r>
              <a:rPr lang="en-US" sz="2000" dirty="0" err="1" smtClean="0"/>
              <a:t>Styloid</a:t>
            </a:r>
            <a:r>
              <a:rPr lang="en-US" sz="2000" dirty="0" smtClean="0"/>
              <a:t> process</a:t>
            </a:r>
          </a:p>
          <a:p>
            <a:pPr marL="514350" indent="-514350">
              <a:buAutoNum type="romanUcPeriod"/>
            </a:pPr>
            <a:r>
              <a:rPr lang="en-US" sz="2000" dirty="0" smtClean="0"/>
              <a:t>Mandible</a:t>
            </a:r>
          </a:p>
          <a:p>
            <a:pPr marL="514350" indent="-514350">
              <a:buAutoNum type="alphaUcPeriod" startAt="10"/>
            </a:pPr>
            <a:r>
              <a:rPr lang="en-US" sz="2000" dirty="0" smtClean="0"/>
              <a:t>Maxilla</a:t>
            </a:r>
          </a:p>
          <a:p>
            <a:pPr marL="514350" indent="-514350">
              <a:buAutoNum type="alphaUcPeriod" startAt="10"/>
            </a:pPr>
            <a:r>
              <a:rPr lang="en-US" sz="2000" dirty="0" smtClean="0"/>
              <a:t>Nasal</a:t>
            </a:r>
          </a:p>
          <a:p>
            <a:pPr marL="514350" indent="-514350">
              <a:buAutoNum type="alphaUcPeriod" startAt="10"/>
            </a:pPr>
            <a:r>
              <a:rPr lang="en-US" sz="2000" dirty="0" smtClean="0"/>
              <a:t>Coronal suture</a:t>
            </a:r>
          </a:p>
          <a:p>
            <a:pPr marL="514350" indent="-514350">
              <a:buAutoNum type="romanUcPeriod"/>
            </a:pPr>
            <a:endParaRPr lang="en-US" sz="2000" dirty="0"/>
          </a:p>
        </p:txBody>
      </p:sp>
      <p:pic>
        <p:nvPicPr>
          <p:cNvPr id="1027" name="Picture 3" descr="C:\Users\rthomas\Desktop\Anatomical figures\lATERAL 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274" y="685800"/>
            <a:ext cx="556395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Nasal bone</a:t>
            </a:r>
          </a:p>
          <a:p>
            <a:r>
              <a:rPr lang="en-US" dirty="0" smtClean="0"/>
              <a:t>B.  Frontal</a:t>
            </a:r>
          </a:p>
          <a:p>
            <a:r>
              <a:rPr lang="en-US" dirty="0" smtClean="0"/>
              <a:t>C.  </a:t>
            </a:r>
            <a:r>
              <a:rPr lang="en-US" dirty="0" err="1" smtClean="0"/>
              <a:t>Zygomatic</a:t>
            </a:r>
            <a:endParaRPr lang="en-US" dirty="0" smtClean="0"/>
          </a:p>
          <a:p>
            <a:r>
              <a:rPr lang="en-US" dirty="0" smtClean="0"/>
              <a:t>D.  Maxilla</a:t>
            </a:r>
          </a:p>
          <a:p>
            <a:r>
              <a:rPr lang="en-US" dirty="0" smtClean="0"/>
              <a:t>E.  Mandible</a:t>
            </a:r>
          </a:p>
          <a:p>
            <a:r>
              <a:rPr lang="en-US" dirty="0" smtClean="0"/>
              <a:t>F .  Perpendicular plate of </a:t>
            </a:r>
            <a:r>
              <a:rPr lang="en-US" dirty="0" err="1" smtClean="0"/>
              <a:t>ethmoid</a:t>
            </a:r>
            <a:endParaRPr lang="en-US" dirty="0"/>
          </a:p>
        </p:txBody>
      </p:sp>
      <p:pic>
        <p:nvPicPr>
          <p:cNvPr id="24578" name="Picture 2" descr="C:\Users\rthomas\Desktop\Anatomical figures\Skull Fro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132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Skull Inferior 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A.  Maxilla</a:t>
            </a:r>
          </a:p>
          <a:p>
            <a:r>
              <a:rPr lang="en-US" sz="2800" dirty="0" smtClean="0"/>
              <a:t>B.  Palatine</a:t>
            </a:r>
          </a:p>
          <a:p>
            <a:r>
              <a:rPr lang="en-US" sz="2800" dirty="0" smtClean="0"/>
              <a:t>C.  Sphenoid</a:t>
            </a:r>
          </a:p>
          <a:p>
            <a:r>
              <a:rPr lang="en-US" sz="2800" dirty="0" smtClean="0"/>
              <a:t>D.  Mastoid</a:t>
            </a:r>
          </a:p>
          <a:p>
            <a:r>
              <a:rPr lang="en-US" sz="2800" dirty="0" smtClean="0"/>
              <a:t>E.  Occipital </a:t>
            </a:r>
            <a:r>
              <a:rPr lang="en-US" sz="2800" dirty="0" err="1" smtClean="0"/>
              <a:t>Condyle</a:t>
            </a:r>
            <a:endParaRPr lang="en-US" sz="2800" dirty="0" smtClean="0"/>
          </a:p>
          <a:p>
            <a:r>
              <a:rPr lang="en-US" sz="2800" dirty="0" smtClean="0"/>
              <a:t>F.  Foramen magnum</a:t>
            </a:r>
          </a:p>
          <a:p>
            <a:r>
              <a:rPr lang="en-US" sz="2800" dirty="0" smtClean="0"/>
              <a:t>G.  </a:t>
            </a:r>
            <a:r>
              <a:rPr lang="en-US" sz="2800" dirty="0" err="1" smtClean="0"/>
              <a:t>Styloid</a:t>
            </a:r>
            <a:r>
              <a:rPr lang="en-US" sz="2800" dirty="0" smtClean="0"/>
              <a:t> process</a:t>
            </a:r>
            <a:endParaRPr lang="en-US" sz="2800" dirty="0"/>
          </a:p>
        </p:txBody>
      </p:sp>
      <p:pic>
        <p:nvPicPr>
          <p:cNvPr id="25602" name="Picture 2" descr="C:\Users\rthomas\Desktop\Anatomical figures\Skull Inf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65514"/>
            <a:ext cx="3800475" cy="4963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X.  Vertebral column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3200" dirty="0" smtClean="0"/>
              <a:t>A.  Regions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1.  Cervical-7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2.  Thoracic-12</a:t>
            </a:r>
          </a:p>
          <a:p>
            <a:endParaRPr lang="en-US" sz="2800" dirty="0" smtClean="0"/>
          </a:p>
          <a:p>
            <a:r>
              <a:rPr lang="en-US" sz="2800" dirty="0" smtClean="0"/>
              <a:t>3.  Lumbar-5</a:t>
            </a:r>
          </a:p>
          <a:p>
            <a:endParaRPr lang="en-US" sz="2800" dirty="0" smtClean="0"/>
          </a:p>
          <a:p>
            <a:r>
              <a:rPr lang="en-US" sz="2800" dirty="0" smtClean="0"/>
              <a:t>4.  Sacral-5 fused</a:t>
            </a:r>
          </a:p>
          <a:p>
            <a:endParaRPr lang="en-US" sz="2800" dirty="0" smtClean="0"/>
          </a:p>
          <a:p>
            <a:r>
              <a:rPr lang="en-US" sz="2800" dirty="0" smtClean="0"/>
              <a:t>5.  Coccyx-4 fused</a:t>
            </a:r>
          </a:p>
          <a:p>
            <a:endParaRPr lang="en-US" sz="2800" dirty="0" smtClean="0"/>
          </a:p>
          <a:p>
            <a:r>
              <a:rPr lang="en-US" sz="2800" dirty="0" smtClean="0"/>
              <a:t>6.  Atlas</a:t>
            </a:r>
          </a:p>
          <a:p>
            <a:endParaRPr lang="en-US" sz="2800" dirty="0" smtClean="0"/>
          </a:p>
          <a:p>
            <a:r>
              <a:rPr lang="en-US" sz="2800" dirty="0" smtClean="0"/>
              <a:t>7.  Axis</a:t>
            </a:r>
          </a:p>
        </p:txBody>
      </p:sp>
      <p:pic>
        <p:nvPicPr>
          <p:cNvPr id="26627" name="Picture 3" descr="C:\Users\rthomas\Desktop\Anatomical figures\Vertebral col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980" y="228600"/>
            <a:ext cx="3529419" cy="629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B.  Abnormal spinal curvatures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09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</a:t>
            </a:r>
            <a:r>
              <a:rPr lang="en-US" sz="2400" dirty="0" err="1" smtClean="0"/>
              <a:t>kyphosis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2</a:t>
            </a:r>
            <a:r>
              <a:rPr lang="en-US" sz="2400" dirty="0" smtClean="0"/>
              <a:t>.  </a:t>
            </a:r>
            <a:r>
              <a:rPr lang="en-US" sz="2400" dirty="0" err="1" smtClean="0"/>
              <a:t>lordosis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</a:t>
            </a:r>
            <a:r>
              <a:rPr lang="en-US" sz="2400" dirty="0" smtClean="0"/>
              <a:t>.  scoliosis</a:t>
            </a:r>
            <a:endParaRPr lang="en-US" sz="2400" dirty="0"/>
          </a:p>
        </p:txBody>
      </p:sp>
      <p:pic>
        <p:nvPicPr>
          <p:cNvPr id="27652" name="Picture 4" descr="http://www.merinews.com/upload/thumbimage/1226744339369_untitled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3228975" cy="3212626"/>
          </a:xfrm>
          <a:prstGeom prst="rect">
            <a:avLst/>
          </a:prstGeom>
          <a:noFill/>
        </p:spPr>
      </p:pic>
      <p:pic>
        <p:nvPicPr>
          <p:cNvPr id="27654" name="Picture 6" descr="http://t2.gstatic.com/images?q=tbn:ANd9GcS1UAED3p6_QD2oBAxn2us4ADsX-wZ2P9-gkD6nCXyAjm0uPUwM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2390775" cy="1914525"/>
          </a:xfrm>
          <a:prstGeom prst="rect">
            <a:avLst/>
          </a:prstGeom>
          <a:noFill/>
        </p:spPr>
      </p:pic>
      <p:pic>
        <p:nvPicPr>
          <p:cNvPr id="27656" name="Picture 8" descr="http://t0.gstatic.com/images?q=tbn:ANd9GcSkpfv0vxyUfqulJfMFQzYSPvMVVeI9QucTEm0BZwyWh9_gvCTs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XI.  Sternum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A.  </a:t>
            </a:r>
            <a:r>
              <a:rPr lang="en-US" sz="2800" dirty="0" err="1" smtClean="0"/>
              <a:t>Manubrium</a:t>
            </a:r>
            <a:endParaRPr lang="en-US" sz="2800" dirty="0" smtClean="0"/>
          </a:p>
          <a:p>
            <a:r>
              <a:rPr lang="en-US" sz="2800" dirty="0" smtClean="0"/>
              <a:t>B.  Body</a:t>
            </a:r>
            <a:endParaRPr lang="en-US" sz="2800" dirty="0" smtClean="0"/>
          </a:p>
          <a:p>
            <a:r>
              <a:rPr lang="en-US" sz="2800" dirty="0" smtClean="0"/>
              <a:t>C.  </a:t>
            </a:r>
            <a:r>
              <a:rPr lang="en-US" sz="2800" dirty="0" err="1" smtClean="0"/>
              <a:t>Xiphoid</a:t>
            </a:r>
            <a:r>
              <a:rPr lang="en-US" sz="2800" dirty="0" smtClean="0"/>
              <a:t> process</a:t>
            </a:r>
          </a:p>
          <a:p>
            <a:r>
              <a:rPr lang="en-US" sz="2800" dirty="0" smtClean="0"/>
              <a:t>D.  True ribs</a:t>
            </a:r>
          </a:p>
          <a:p>
            <a:r>
              <a:rPr lang="en-US" sz="2800" dirty="0" smtClean="0"/>
              <a:t>E.  False ribs</a:t>
            </a:r>
          </a:p>
          <a:p>
            <a:r>
              <a:rPr lang="en-US" sz="2800" dirty="0" smtClean="0"/>
              <a:t>F.  Floating ribs</a:t>
            </a:r>
          </a:p>
          <a:p>
            <a:r>
              <a:rPr lang="en-US" sz="2800" dirty="0" smtClean="0"/>
              <a:t>G.  Jugular notch</a:t>
            </a:r>
          </a:p>
          <a:p>
            <a:r>
              <a:rPr lang="en-US" sz="2800" dirty="0" smtClean="0"/>
              <a:t>H.  </a:t>
            </a:r>
            <a:r>
              <a:rPr lang="en-US" sz="2800" dirty="0" err="1" smtClean="0"/>
              <a:t>Sternal</a:t>
            </a:r>
            <a:r>
              <a:rPr lang="en-US" sz="2800" dirty="0" smtClean="0"/>
              <a:t> angle</a:t>
            </a:r>
          </a:p>
          <a:p>
            <a:r>
              <a:rPr lang="en-US" sz="2800" dirty="0" smtClean="0"/>
              <a:t>I.  </a:t>
            </a:r>
            <a:r>
              <a:rPr lang="en-US" sz="2800" dirty="0" err="1" smtClean="0"/>
              <a:t>Sternal</a:t>
            </a:r>
            <a:r>
              <a:rPr lang="en-US" sz="2800" dirty="0" smtClean="0"/>
              <a:t> puncture</a:t>
            </a:r>
            <a:endParaRPr lang="en-US" sz="2800" dirty="0"/>
          </a:p>
        </p:txBody>
      </p:sp>
      <p:pic>
        <p:nvPicPr>
          <p:cNvPr id="28674" name="Picture 2" descr="C:\Users\rthomas\Desktop\Anatomical figures\Ster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26" y="1371600"/>
            <a:ext cx="378941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XII.  Skeleton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2819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A.  Radius</a:t>
            </a:r>
          </a:p>
          <a:p>
            <a:r>
              <a:rPr lang="en-US" sz="2400" dirty="0" smtClean="0"/>
              <a:t>B.  Sacrum</a:t>
            </a:r>
          </a:p>
          <a:p>
            <a:r>
              <a:rPr lang="en-US" sz="2400" dirty="0" smtClean="0"/>
              <a:t>C.  Ulna</a:t>
            </a:r>
          </a:p>
          <a:p>
            <a:r>
              <a:rPr lang="en-US" sz="2400" dirty="0" smtClean="0"/>
              <a:t>D.  Carpals</a:t>
            </a:r>
          </a:p>
          <a:p>
            <a:r>
              <a:rPr lang="en-US" sz="2400" dirty="0" smtClean="0"/>
              <a:t>E.  Metacarpals</a:t>
            </a:r>
            <a:endParaRPr lang="en-US" sz="2400" dirty="0" smtClean="0"/>
          </a:p>
          <a:p>
            <a:r>
              <a:rPr lang="en-US" sz="2400" dirty="0" smtClean="0"/>
              <a:t>G.  </a:t>
            </a:r>
            <a:r>
              <a:rPr lang="en-US" sz="2400" dirty="0" err="1" smtClean="0"/>
              <a:t>Phlanges</a:t>
            </a:r>
            <a:endParaRPr lang="en-US" sz="2400" dirty="0" smtClean="0"/>
          </a:p>
          <a:p>
            <a:r>
              <a:rPr lang="en-US" sz="2400" dirty="0" smtClean="0"/>
              <a:t>H.  Tibia</a:t>
            </a:r>
          </a:p>
          <a:p>
            <a:r>
              <a:rPr lang="en-US" sz="2400" dirty="0" smtClean="0"/>
              <a:t>I.  Fibula</a:t>
            </a:r>
          </a:p>
          <a:p>
            <a:r>
              <a:rPr lang="en-US" sz="2400" dirty="0" smtClean="0"/>
              <a:t>J.  </a:t>
            </a:r>
            <a:r>
              <a:rPr lang="en-US" sz="2400" dirty="0" err="1" smtClean="0"/>
              <a:t>Tarsals</a:t>
            </a:r>
            <a:endParaRPr lang="en-US" sz="2400" dirty="0" smtClean="0"/>
          </a:p>
          <a:p>
            <a:r>
              <a:rPr lang="en-US" sz="2400" dirty="0" smtClean="0"/>
              <a:t>K.  Metatarsals</a:t>
            </a:r>
          </a:p>
          <a:p>
            <a:r>
              <a:rPr lang="en-US" sz="2400" dirty="0" smtClean="0"/>
              <a:t>L.  </a:t>
            </a:r>
            <a:r>
              <a:rPr lang="en-US" sz="2400" dirty="0" err="1" smtClean="0"/>
              <a:t>Phlanges</a:t>
            </a:r>
            <a:endParaRPr lang="en-US" sz="2400" dirty="0" smtClean="0"/>
          </a:p>
          <a:p>
            <a:r>
              <a:rPr lang="en-US" sz="2400" dirty="0" smtClean="0"/>
              <a:t>M.  Patella</a:t>
            </a:r>
          </a:p>
          <a:p>
            <a:r>
              <a:rPr lang="en-US" sz="2400" dirty="0" smtClean="0"/>
              <a:t>N.  Femur</a:t>
            </a:r>
          </a:p>
          <a:p>
            <a:r>
              <a:rPr lang="en-US" sz="2400" dirty="0" smtClean="0"/>
              <a:t>O.  Pelvic girdle</a:t>
            </a:r>
          </a:p>
          <a:p>
            <a:r>
              <a:rPr lang="en-US" sz="2400" dirty="0" smtClean="0"/>
              <a:t>P.  </a:t>
            </a:r>
            <a:r>
              <a:rPr lang="en-US" sz="2400" dirty="0" err="1" smtClean="0"/>
              <a:t>Humerus</a:t>
            </a:r>
            <a:endParaRPr lang="en-US" sz="2400" dirty="0" smtClean="0"/>
          </a:p>
          <a:p>
            <a:r>
              <a:rPr lang="en-US" sz="2400" dirty="0" smtClean="0"/>
              <a:t>Q.  Scapula</a:t>
            </a:r>
          </a:p>
          <a:p>
            <a:r>
              <a:rPr lang="en-US" sz="2400" dirty="0" smtClean="0"/>
              <a:t>R.  Clavicle</a:t>
            </a:r>
            <a:endParaRPr lang="en-US" sz="2400" dirty="0"/>
          </a:p>
        </p:txBody>
      </p:sp>
      <p:pic>
        <p:nvPicPr>
          <p:cNvPr id="29698" name="Picture 2" descr="C:\Users\rthomas\Desktop\Anatomical figures\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3541908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Pectoral Girdle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304800" y="1600200"/>
            <a:ext cx="152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0724" name="Picture 4" descr="http://t2.gstatic.com/images?q=tbn:ANd9GcQPNZ-y8OE8D2_tePTZNOobrDmGvvRyrj3SBFkDoKuG32VLcuBd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303793" cy="403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Elbow Joint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76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anthro.palomar.edu/animal/images/human_arm_bo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654" y="1981200"/>
            <a:ext cx="1786646" cy="2895600"/>
          </a:xfrm>
          <a:prstGeom prst="rect">
            <a:avLst/>
          </a:prstGeom>
          <a:noFill/>
        </p:spPr>
      </p:pic>
      <p:pic>
        <p:nvPicPr>
          <p:cNvPr id="32772" name="Picture 4" descr="http://t0.gstatic.com/images?q=tbn:ANd9GcRpbWOuS5n2_-2PjZOtv2mCppaapGWHIeQPn81pBFuFBwSdiq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760" y="2438400"/>
            <a:ext cx="405951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I.  Functions of bone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	Support</a:t>
            </a:r>
          </a:p>
          <a:p>
            <a:endParaRPr lang="en-US" sz="2400" dirty="0"/>
          </a:p>
          <a:p>
            <a:r>
              <a:rPr lang="en-US" sz="2400" dirty="0" smtClean="0"/>
              <a:t>B.	Protection</a:t>
            </a:r>
          </a:p>
          <a:p>
            <a:endParaRPr lang="en-US" sz="2400" dirty="0"/>
          </a:p>
          <a:p>
            <a:r>
              <a:rPr lang="en-US" sz="2400" dirty="0" smtClean="0"/>
              <a:t>C.	Movement-lever system</a:t>
            </a:r>
          </a:p>
          <a:p>
            <a:endParaRPr lang="en-US" sz="2400" dirty="0"/>
          </a:p>
          <a:p>
            <a:r>
              <a:rPr lang="en-US" sz="2400" dirty="0" smtClean="0"/>
              <a:t>D.	Storage</a:t>
            </a:r>
          </a:p>
          <a:p>
            <a:endParaRPr lang="en-US" sz="2400" dirty="0"/>
          </a:p>
          <a:p>
            <a:r>
              <a:rPr lang="en-US" sz="2400" dirty="0" smtClean="0"/>
              <a:t>E.	Blood cell formation</a:t>
            </a:r>
            <a:endParaRPr lang="en-US" sz="2400" dirty="0"/>
          </a:p>
        </p:txBody>
      </p:sp>
      <p:sp>
        <p:nvSpPr>
          <p:cNvPr id="4098" name="AutoShape 2" descr="data:image/jpg;base64,/9j/4AAQSkZJRgABAQAAAQABAAD/2wCEAAkGBhASERUSExQVFRMTFB0WGBUYGBgfHxscHBcYIB0aHSAcJyYgIBolIBseJC8hIyctODExHCI3NzIqNSc3MCkBCQoKDgwOGg8PGjUkHCU0MDI1LiwqKTA1LCkuLCoqLC81LCwsKSwpLSwsKiwsLCksLCksNCwsLCwpLCk1KSw1LP/AABEIAIkAXwMBIgACEQEDEQH/xAAbAAACAwEBAQAAAAAAAAAAAAAABgMEBQcCAf/EADsQAAIBAwIEBAMGBAQHAAAAAAECAwAREgQhBRMxQQYiUWEycYIHFDORocFCUoGyFSNDsSRjZHKSo/D/xAAYAQEBAQEBAAAAAAAAAAAAAAAAAQIDBP/EACMRAQEAAgIBAwUBAAAAAAAAAAABAhEhMTIDEkEEE1FxgRT/2gAMAwEAAhEDEQA/AO40UUUBRRRQFfCbb19rPj06z+dxkl/Ih3WwOzkHqT1F+gtb1IaF6Ko/4Si7xf5TdfILKf8AuX4TfuevuK+/fyqvmtnRC1h0YDup/wBx2v36kOcp9ofEo9TyGjjkvrZY7lJFOKyoqxgjbPBs72NxbbqR90n2j8Uz0iyaaH/iUElgs6mzOVwF8rOgXNtjsw2HU2oftfOIeTSctGQMG56ndtKdQgPlFgUFiextse0Wm+11ncHkgBowojZwAJTqmiu0p2CWW+6UDF9nniqfXQO88YR0kx8qsFIxU7Fib2JI6/MKdqa6VfCXjZtfIwSApEsSOZDICcnBIUKBuNj5gbEW9aaqAooooCiiigp8SNwIgbGU47HcL1Y/lt8yKtqoAsNgNgKp6TzyPJ2X/LT5A+Y/1bb6BUPFuK8vyJYykDb+UMSASBvuQbDvi1r2tQXtRqkQXdgovbc9T6D1PsKo89Z3UqDjGxLMyleqkYAMAe++361l6SDnMbENIpszyBiALdLCwJO4KhgNz12FaycFi/1CZPZ7Y/8AgLL+n60FZm0rjGOBZha3lRMPhxtkfJ8N1sCdtq86PwlpAzytBGHljEToPNHgGJChSAtidz5dzW2K+0EUOmRPhVV2A2AGwFgNuwGwqWiigKKKKAqpqtS1+XH+IRcnsim4yP5Gw7kegNWJ5cVZrE4gmw6mw6D3rIlR3InsYyAqgoyMzgnbc3TAZG1wST6dyW6m13VaiPSwZHZUAUC+5JIVRc/xMxAue53pQAkkk8pzlncnvZfKAWbuFVQFA6+wJOU/iycm0TOWUgOu1trsHytYG1h6WyNwbXGx4b4ZyozMwtJIoNjbyqBsvt6n5+1F21OHaBYYxGvbqT1J7k+9JningeuPEV1mnV3EWnjCqHQAn72hmQBuhaEHfb5046TiHMYriQFAOW1je9rHv0v+XrVPj76zHHS4BrXJbr1/hv5b/OtzC266csvVkw985/RB/wAO42DzWEoeVUWQJJAJWCvrWVULXS65w39r9bGr2s0fHEzlRppGZ5kEOcFlU6ciFxso2lNz8hZQKq8C+9f4lD955meTfHf+Runa3yrqNdPW9L7Vk3tw+k+q/wBOOWXt1q65/jmup4Zx3NnWWYbuwXKHHytpuWtiL2YGa+/YdNr9Koorg9gorwsyklQwLLbIAi4v0uO1686lnC+RQzejGw+Z2NB7llVQWYgAC5JNgPmaxhqSFbkjGK+XMlvgLnqi7MRfe5IHcG1WPukYYGeRXkuMQxAUEk2wS/W4Nibn32sLeuUFLHcFl2+tas7TK6lpZ1nhiaTVCRiGVVFsrWYKb4tiBYsethbpscRW7AFkY8wnNd+UbAL6G38XT4txsbW3FeuS8W6lnjHVD5iB6ofiNv5Te9ha3eLi8oaNTHizswWNw3wsQSGuL7bC47jam7EuMvbSSMC9h1Nz7n/4VEPxPo/c1T00REoGRZ8Lyne2/wAIt23vYDoBv1F7MswVyTe2I6An+I+lWcplqLDRKSCQCV6G3T5eleqpycTWxxuT6YuP1tWPxvxmsEUTxxmUzT8gKWEdmxY7s21vLa/vS43WyZ4W6l5MlFc51/2wJ92MsMVpGVigkI2tovvAZlBBK/w7Eet6aPBvHpNXA8kgQMs8sYwBAsjkDqTvbrWWyt4v8E8Tm1MsulmESyPGbCR0JxhKhiVH8Lbhd739rVS4z4Y4rCss3MlmDOxkjjlmJdDrEZEVV3jHKyBMe4ubBq6pSJ4pg4w+rZIDINOyBVKGAJiY5ObnleTnZYYY7frQLHBvs918/KmnBAkMLScyeYSosWombGxGV8GWxuCLHoSa6PwTRTw6KCKds5kVFdsi1yHXfI2J+Zr74M4W2m0GmhYEOkK5g43DlQWBx2JDEi/6nrWnrPh+pf71qztnPxqelt5WjF8V5MepNgL5EksAu+27sAPmOnZkrKnNmI65ahOt9vIjG35H+pqNLuh05RPNu7HJiP5j1/oOg9gK+j8T6P3NT1APxPo/c1Yzl8JZIwwIIuD1FUOLeHtNqVjWaMOkT5qh+G4Vl3HQizHY7Vo0VGtKLcC0pbMwQliuGRjS+IFgt7fDba3pVqDTogsiqoJJsoA3PU7dzUlFAnfaBLrlfSHS5kLJJI8ah/8AMMcDvGjMpFkZlxsepYeljiabxhxlwMIVayTyZtpZ05hjhgZYlRmBQmR3jyN74bdN37jvE/u+mmnsDyo2exvY4qTY4hjb5A1zmP7YtQ0TOuliJjieSS8rW8s6xALZT1LA7+9BPF424vzNKqwiSOV7PKdLqI73eMMoUlimKsxzawOPoDfo2s+H6l/vWlbwp401Gp1L6eaCOPFZbMkjNdodRyXBBUbEkEe1NOs+H6l/vWrO2c/Gp6ydRCA+X/Uof/Wq/uK1qWONcbi0zScwNdpY3WymxsieXLZA5wayk3O229Roz1APxPo/c160upWRA63xYXFwR+h3ryPxPo/c1Yzl8J6KKKjQooooPhF9jUY0qfyr6dBXoTLkVuMgAStxcA3sbdbGx/I18nZgpwALdgTYfnY/7UHyQxoC5xUDqxsOp33+dUH1ryWKpaLJfO2xbzj4V64+7Wv2BBvR93QMH1Eis43UMQEUkgDFT3uQMjc3NgRe1XdZ8P1L/etWds5+NT0qcd0//FLJ5AFeIFyXUgXZivlNipA6G9+/QU10teIHOcigA5pEo92Y6kDb0vb571GjIBUI/E+j9zU9QD8T6P3NWM5fCeiiio0KKKKBD8beE+ITzvNpJBGGihQ2keNmwOpJGSC4AMqN13xP9crjfhfi8aSzJqJXbCQMEmlJccvThAiKLKxdZSSgBGdxfoI+JcI41qyYZ+byTqIy4A04XEav/SsCzRCDzHmb5AddwdbxSvHhrCujYDTMFIYrGcC+MZAuL2jsZd+t7bjagWtJ4E12rAmdZFD5R4zT6jNEXXpKtsxmRy1spbE3sbAiujcB0E8OjWKdy8iynzF2c4mclAWbckIVG/p3pWgXj7OyM8qKZVVnx0xxB1BuYdjePk2JMgJva3erHgPQcQgE0Wqz5fMDQX5drNqXJysMuYdm62xYWAsas7Zz8af6UvF02Esdt3kfTlV9RHq48x7tjNcfI020siSPV6lwcWhhtlfcHHLHrsVLF72v+CvrUaMGj1ayorrezDuLGvg/E+j9zXuF1KgrbG21ulvb2qKSVVcsxAATcntuasYys4qzRUUOpVhkDsel9v679qp8e47HpNPJqZAzJELsEsT1A2BIHf1qaall6aNFYz+MuHjmg6mK8LYyDLdTkVtYbk5AjbuCKhPjjQmeGCOVZZJ/hEZVrDlNIGbf4Sq7Wv1HbeitfXzlIpHUFmVGYADIkhSQALi59ri/rXM9F4141LCWESq0ceokOWnl8/Lh07RoBlszNI69T8Bte1dUooEjw3x7ibatYtSiGJuaMlhdLGNdOytcsRZuaygf8s79bOc0WQt03B/Ig/tUlFEs3wrcQ0rSJirlNxcjuO6m1jY+xFUIPDiYSI+P+a4c8tcAMVVV2BN9lHXb2rYoqy65hZMpq9KcfC0AANyfXJx+l69TcMidcGXJbWsbnvcdd7371aoq+6/ln7eGtaVIeFxKLFVb3Krf9BVXjfhyDU6eTTsMElUKxQAHYg+ntWrRUttWYYzqErVfZVpXyBlnAJOC5IRGGlMrIAVsyM5uQ+XQelTcH+zTTaaSJ45ZsYTkIyVxL8jk5ny3yKW72uL2pvoqNP/Z"/>
          <p:cNvSpPr>
            <a:spLocks noChangeAspect="1" noChangeArrowheads="1"/>
          </p:cNvSpPr>
          <p:nvPr/>
        </p:nvSpPr>
        <p:spPr bwMode="auto">
          <a:xfrm>
            <a:off x="155575" y="-623888"/>
            <a:ext cx="9048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CEAAkGBhASERUSExQVFRMTFB0WGBUYGBgfHxscHBcYIB0aHSAcJyYgIBolIBseJC8hIyctODExHCI3NzIqNSc3MCkBCQoKDgwOGg8PGjUkHCU0MDI1LiwqKTA1LCkuLCoqLC81LCwsKSwpLSwsKiwsLCksLCksNCwsLCwpLCk1KSw1LP/AABEIAIkAXwMBIgACEQEDEQH/xAAbAAACAwEBAQAAAAAAAAAAAAAABgMEBQcCAf/EADsQAAIBAwIEBAMGBAQHAAAAAAECAwAREgQhBRMxQQYiUWEycYIHFDORocFCUoGyFSNDsSRjZHKSo/D/xAAYAQEBAQEBAAAAAAAAAAAAAAAAAQIDBP/EACMRAQEAAgIBAwUBAAAAAAAAAAABAhEhMTIDEkEEE1FxgRT/2gAMAwEAAhEDEQA/AO40UUUBRRRQFfCbb19rPj06z+dxkl/Ih3WwOzkHqT1F+gtb1IaF6Ko/4Si7xf5TdfILKf8AuX4TfuevuK+/fyqvmtnRC1h0YDup/wBx2v36kOcp9ofEo9TyGjjkvrZY7lJFOKyoqxgjbPBs72NxbbqR90n2j8Uz0iyaaH/iUElgs6mzOVwF8rOgXNtjsw2HU2oftfOIeTSctGQMG56ndtKdQgPlFgUFiextse0Wm+11ncHkgBowojZwAJTqmiu0p2CWW+6UDF9nniqfXQO88YR0kx8qsFIxU7Fib2JI6/MKdqa6VfCXjZtfIwSApEsSOZDICcnBIUKBuNj5gbEW9aaqAooooCiiigp8SNwIgbGU47HcL1Y/lt8yKtqoAsNgNgKp6TzyPJ2X/LT5A+Y/1bb6BUPFuK8vyJYykDb+UMSASBvuQbDvi1r2tQXtRqkQXdgovbc9T6D1PsKo89Z3UqDjGxLMyleqkYAMAe++361l6SDnMbENIpszyBiALdLCwJO4KhgNz12FaycFi/1CZPZ7Y/8AgLL+n60FZm0rjGOBZha3lRMPhxtkfJ8N1sCdtq86PwlpAzytBGHljEToPNHgGJChSAtidz5dzW2K+0EUOmRPhVV2A2AGwFgNuwGwqWiigKKKKAqpqtS1+XH+IRcnsim4yP5Gw7kegNWJ5cVZrE4gmw6mw6D3rIlR3InsYyAqgoyMzgnbc3TAZG1wST6dyW6m13VaiPSwZHZUAUC+5JIVRc/xMxAue53pQAkkk8pzlncnvZfKAWbuFVQFA6+wJOU/iycm0TOWUgOu1trsHytYG1h6WyNwbXGx4b4ZyozMwtJIoNjbyqBsvt6n5+1F21OHaBYYxGvbqT1J7k+9JningeuPEV1mnV3EWnjCqHQAn72hmQBuhaEHfb5046TiHMYriQFAOW1je9rHv0v+XrVPj76zHHS4BrXJbr1/hv5b/OtzC266csvVkw985/RB/wAO42DzWEoeVUWQJJAJWCvrWVULXS65w39r9bGr2s0fHEzlRppGZ5kEOcFlU6ciFxso2lNz8hZQKq8C+9f4lD955meTfHf+Runa3yrqNdPW9L7Vk3tw+k+q/wBOOWXt1q65/jmup4Zx3NnWWYbuwXKHHytpuWtiL2YGa+/YdNr9Koorg9gorwsyklQwLLbIAi4v0uO1686lnC+RQzejGw+Z2NB7llVQWYgAC5JNgPmaxhqSFbkjGK+XMlvgLnqi7MRfe5IHcG1WPukYYGeRXkuMQxAUEk2wS/W4Nibn32sLeuUFLHcFl2+tas7TK6lpZ1nhiaTVCRiGVVFsrWYKb4tiBYsethbpscRW7AFkY8wnNd+UbAL6G38XT4txsbW3FeuS8W6lnjHVD5iB6ofiNv5Te9ha3eLi8oaNTHizswWNw3wsQSGuL7bC47jam7EuMvbSSMC9h1Nz7n/4VEPxPo/c1T00REoGRZ8Lyne2/wAIt23vYDoBv1F7MswVyTe2I6An+I+lWcplqLDRKSCQCV6G3T5eleqpycTWxxuT6YuP1tWPxvxmsEUTxxmUzT8gKWEdmxY7s21vLa/vS43WyZ4W6l5MlFc51/2wJ92MsMVpGVigkI2tovvAZlBBK/w7Eet6aPBvHpNXA8kgQMs8sYwBAsjkDqTvbrWWyt4v8E8Tm1MsulmESyPGbCR0JxhKhiVH8Lbhd739rVS4z4Y4rCss3MlmDOxkjjlmJdDrEZEVV3jHKyBMe4ubBq6pSJ4pg4w+rZIDINOyBVKGAJiY5ObnleTnZYYY7frQLHBvs918/KmnBAkMLScyeYSosWombGxGV8GWxuCLHoSa6PwTRTw6KCKds5kVFdsi1yHXfI2J+Zr74M4W2m0GmhYEOkK5g43DlQWBx2JDEi/6nrWnrPh+pf71qztnPxqelt5WjF8V5MepNgL5EksAu+27sAPmOnZkrKnNmI65ahOt9vIjG35H+pqNLuh05RPNu7HJiP5j1/oOg9gK+j8T6P3NT1APxPo/c1Yzl8JZIwwIIuD1FUOLeHtNqVjWaMOkT5qh+G4Vl3HQizHY7Vo0VGtKLcC0pbMwQliuGRjS+IFgt7fDba3pVqDTogsiqoJJsoA3PU7dzUlFAnfaBLrlfSHS5kLJJI8ah/8AMMcDvGjMpFkZlxsepYeljiabxhxlwMIVayTyZtpZ05hjhgZYlRmBQmR3jyN74bdN37jvE/u+mmnsDyo2exvY4qTY4hjb5A1zmP7YtQ0TOuliJjieSS8rW8s6xALZT1LA7+9BPF424vzNKqwiSOV7PKdLqI73eMMoUlimKsxzawOPoDfo2s+H6l/vWlbwp401Gp1L6eaCOPFZbMkjNdodRyXBBUbEkEe1NOs+H6l/vWrO2c/Gp6ydRCA+X/Uof/Wq/uK1qWONcbi0zScwNdpY3WymxsieXLZA5wayk3O229Roz1APxPo/c160upWRA63xYXFwR+h3ryPxPo/c1Yzl8J6KKKjQooooPhF9jUY0qfyr6dBXoTLkVuMgAStxcA3sbdbGx/I18nZgpwALdgTYfnY/7UHyQxoC5xUDqxsOp33+dUH1ryWKpaLJfO2xbzj4V64+7Wv2BBvR93QMH1Eis43UMQEUkgDFT3uQMjc3NgRe1XdZ8P1L/etWds5+NT0qcd0//FLJ5AFeIFyXUgXZivlNipA6G9+/QU10teIHOcigA5pEo92Y6kDb0vb571GjIBUI/E+j9zU9QD8T6P3NWM5fCeiiio0KKKKBD8beE+ITzvNpJBGGihQ2keNmwOpJGSC4AMqN13xP9crjfhfi8aSzJqJXbCQMEmlJccvThAiKLKxdZSSgBGdxfoI+JcI41qyYZ+byTqIy4A04XEav/SsCzRCDzHmb5AddwdbxSvHhrCujYDTMFIYrGcC+MZAuL2jsZd+t7bjagWtJ4E12rAmdZFD5R4zT6jNEXXpKtsxmRy1spbE3sbAiujcB0E8OjWKdy8iynzF2c4mclAWbckIVG/p3pWgXj7OyM8qKZVVnx0xxB1BuYdjePk2JMgJva3erHgPQcQgE0Wqz5fMDQX5drNqXJysMuYdm62xYWAsas7Zz8af6UvF02Esdt3kfTlV9RHq48x7tjNcfI020siSPV6lwcWhhtlfcHHLHrsVLF72v+CvrUaMGj1ayorrezDuLGvg/E+j9zXuF1KgrbG21ulvb2qKSVVcsxAATcntuasYys4qzRUUOpVhkDsel9v679qp8e47HpNPJqZAzJELsEsT1A2BIHf1qaall6aNFYz+MuHjmg6mK8LYyDLdTkVtYbk5AjbuCKhPjjQmeGCOVZZJ/hEZVrDlNIGbf4Sq7Wv1HbeitfXzlIpHUFmVGYADIkhSQALi59ri/rXM9F4141LCWESq0ceokOWnl8/Lh07RoBlszNI69T8Bte1dUooEjw3x7ibatYtSiGJuaMlhdLGNdOytcsRZuaygf8s79bOc0WQt03B/Ig/tUlFEs3wrcQ0rSJirlNxcjuO6m1jY+xFUIPDiYSI+P+a4c8tcAMVVV2BN9lHXb2rYoqy65hZMpq9KcfC0AANyfXJx+l69TcMidcGXJbWsbnvcdd7371aoq+6/ln7eGtaVIeFxKLFVb3Krf9BVXjfhyDU6eTTsMElUKxQAHYg+ntWrRUttWYYzqErVfZVpXyBlnAJOC5IRGGlMrIAVsyM5uQ+XQelTcH+zTTaaSJ45ZsYTkIyVxL8jk5ny3yKW72uL2pvoqNP/Z"/>
          <p:cNvSpPr>
            <a:spLocks noChangeAspect="1" noChangeArrowheads="1"/>
          </p:cNvSpPr>
          <p:nvPr/>
        </p:nvSpPr>
        <p:spPr bwMode="auto">
          <a:xfrm>
            <a:off x="155575" y="-623888"/>
            <a:ext cx="9048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g;base64,/9j/4AAQSkZJRgABAQAAAQABAAD/2wCEAAkGBhASERUSExQVFRMTFB0WGBUYGBgfHxscHBcYIB0aHSAcJyYgIBolIBseJC8hIyctODExHCI3NzIqNSc3MCkBCQoKDgwOGg8PGjUkHCU0MDI1LiwqKTA1LCkuLCoqLC81LCwsKSwpLSwsKiwsLCksLCksNCwsLCwpLCk1KSw1LP/AABEIAIkAXwMBIgACEQEDEQH/xAAbAAACAwEBAQAAAAAAAAAAAAAABgMEBQcCAf/EADsQAAIBAwIEBAMGBAQHAAAAAAECAwAREgQhBRMxQQYiUWEycYIHFDORocFCUoGyFSNDsSRjZHKSo/D/xAAYAQEBAQEBAAAAAAAAAAAAAAAAAQIDBP/EACMRAQEAAgIBAwUBAAAAAAAAAAABAhEhMTIDEkEEE1FxgRT/2gAMAwEAAhEDEQA/AO40UUUBRRRQFfCbb19rPj06z+dxkl/Ih3WwOzkHqT1F+gtb1IaF6Ko/4Si7xf5TdfILKf8AuX4TfuevuK+/fyqvmtnRC1h0YDup/wBx2v36kOcp9ofEo9TyGjjkvrZY7lJFOKyoqxgjbPBs72NxbbqR90n2j8Uz0iyaaH/iUElgs6mzOVwF8rOgXNtjsw2HU2oftfOIeTSctGQMG56ndtKdQgPlFgUFiextse0Wm+11ncHkgBowojZwAJTqmiu0p2CWW+6UDF9nniqfXQO88YR0kx8qsFIxU7Fib2JI6/MKdqa6VfCXjZtfIwSApEsSOZDICcnBIUKBuNj5gbEW9aaqAooooCiiigp8SNwIgbGU47HcL1Y/lt8yKtqoAsNgNgKp6TzyPJ2X/LT5A+Y/1bb6BUPFuK8vyJYykDb+UMSASBvuQbDvi1r2tQXtRqkQXdgovbc9T6D1PsKo89Z3UqDjGxLMyleqkYAMAe++361l6SDnMbENIpszyBiALdLCwJO4KhgNz12FaycFi/1CZPZ7Y/8AgLL+n60FZm0rjGOBZha3lRMPhxtkfJ8N1sCdtq86PwlpAzytBGHljEToPNHgGJChSAtidz5dzW2K+0EUOmRPhVV2A2AGwFgNuwGwqWiigKKKKAqpqtS1+XH+IRcnsim4yP5Gw7kegNWJ5cVZrE4gmw6mw6D3rIlR3InsYyAqgoyMzgnbc3TAZG1wST6dyW6m13VaiPSwZHZUAUC+5JIVRc/xMxAue53pQAkkk8pzlncnvZfKAWbuFVQFA6+wJOU/iycm0TOWUgOu1trsHytYG1h6WyNwbXGx4b4ZyozMwtJIoNjbyqBsvt6n5+1F21OHaBYYxGvbqT1J7k+9JningeuPEV1mnV3EWnjCqHQAn72hmQBuhaEHfb5046TiHMYriQFAOW1je9rHv0v+XrVPj76zHHS4BrXJbr1/hv5b/OtzC266csvVkw985/RB/wAO42DzWEoeVUWQJJAJWCvrWVULXS65w39r9bGr2s0fHEzlRppGZ5kEOcFlU6ciFxso2lNz8hZQKq8C+9f4lD955meTfHf+Runa3yrqNdPW9L7Vk3tw+k+q/wBOOWXt1q65/jmup4Zx3NnWWYbuwXKHHytpuWtiL2YGa+/YdNr9Koorg9gorwsyklQwLLbIAi4v0uO1686lnC+RQzejGw+Z2NB7llVQWYgAC5JNgPmaxhqSFbkjGK+XMlvgLnqi7MRfe5IHcG1WPukYYGeRXkuMQxAUEk2wS/W4Nibn32sLeuUFLHcFl2+tas7TK6lpZ1nhiaTVCRiGVVFsrWYKb4tiBYsethbpscRW7AFkY8wnNd+UbAL6G38XT4txsbW3FeuS8W6lnjHVD5iB6ofiNv5Te9ha3eLi8oaNTHizswWNw3wsQSGuL7bC47jam7EuMvbSSMC9h1Nz7n/4VEPxPo/c1T00REoGRZ8Lyne2/wAIt23vYDoBv1F7MswVyTe2I6An+I+lWcplqLDRKSCQCV6G3T5eleqpycTWxxuT6YuP1tWPxvxmsEUTxxmUzT8gKWEdmxY7s21vLa/vS43WyZ4W6l5MlFc51/2wJ92MsMVpGVigkI2tovvAZlBBK/w7Eet6aPBvHpNXA8kgQMs8sYwBAsjkDqTvbrWWyt4v8E8Tm1MsulmESyPGbCR0JxhKhiVH8Lbhd739rVS4z4Y4rCss3MlmDOxkjjlmJdDrEZEVV3jHKyBMe4ubBq6pSJ4pg4w+rZIDINOyBVKGAJiY5ObnleTnZYYY7frQLHBvs918/KmnBAkMLScyeYSosWombGxGV8GWxuCLHoSa6PwTRTw6KCKds5kVFdsi1yHXfI2J+Zr74M4W2m0GmhYEOkK5g43DlQWBx2JDEi/6nrWnrPh+pf71qztnPxqelt5WjF8V5MepNgL5EksAu+27sAPmOnZkrKnNmI65ahOt9vIjG35H+pqNLuh05RPNu7HJiP5j1/oOg9gK+j8T6P3NT1APxPo/c1Yzl8JZIwwIIuD1FUOLeHtNqVjWaMOkT5qh+G4Vl3HQizHY7Vo0VGtKLcC0pbMwQliuGRjS+IFgt7fDba3pVqDTogsiqoJJsoA3PU7dzUlFAnfaBLrlfSHS5kLJJI8ah/8AMMcDvGjMpFkZlxsepYeljiabxhxlwMIVayTyZtpZ05hjhgZYlRmBQmR3jyN74bdN37jvE/u+mmnsDyo2exvY4qTY4hjb5A1zmP7YtQ0TOuliJjieSS8rW8s6xALZT1LA7+9BPF424vzNKqwiSOV7PKdLqI73eMMoUlimKsxzawOPoDfo2s+H6l/vWlbwp401Gp1L6eaCOPFZbMkjNdodRyXBBUbEkEe1NOs+H6l/vWrO2c/Gp6ydRCA+X/Uof/Wq/uK1qWONcbi0zScwNdpY3WymxsieXLZA5wayk3O229Roz1APxPo/c160upWRA63xYXFwR+h3ryPxPo/c1Yzl8J6KKKjQooooPhF9jUY0qfyr6dBXoTLkVuMgAStxcA3sbdbGx/I18nZgpwALdgTYfnY/7UHyQxoC5xUDqxsOp33+dUH1ryWKpaLJfO2xbzj4V64+7Wv2BBvR93QMH1Eis43UMQEUkgDFT3uQMjc3NgRe1XdZ8P1L/etWds5+NT0qcd0//FLJ5AFeIFyXUgXZivlNipA6G9+/QU10teIHOcigA5pEo92Y6kDb0vb571GjIBUI/E+j9zU9QD8T6P3NWM5fCeiiio0KKKKBD8beE+ITzvNpJBGGihQ2keNmwOpJGSC4AMqN13xP9crjfhfi8aSzJqJXbCQMEmlJccvThAiKLKxdZSSgBGdxfoI+JcI41qyYZ+byTqIy4A04XEav/SsCzRCDzHmb5AddwdbxSvHhrCujYDTMFIYrGcC+MZAuL2jsZd+t7bjagWtJ4E12rAmdZFD5R4zT6jNEXXpKtsxmRy1spbE3sbAiujcB0E8OjWKdy8iynzF2c4mclAWbckIVG/p3pWgXj7OyM8qKZVVnx0xxB1BuYdjePk2JMgJva3erHgPQcQgE0Wqz5fMDQX5drNqXJysMuYdm62xYWAsas7Zz8af6UvF02Esdt3kfTlV9RHq48x7tjNcfI020siSPV6lwcWhhtlfcHHLHrsVLF72v+CvrUaMGj1ayorrezDuLGvg/E+j9zXuF1KgrbG21ulvb2qKSVVcsxAATcntuasYys4qzRUUOpVhkDsel9v679qp8e47HpNPJqZAzJELsEsT1A2BIHf1qaall6aNFYz+MuHjmg6mK8LYyDLdTkVtYbk5AjbuCKhPjjQmeGCOVZZJ/hEZVrDlNIGbf4Sq7Wv1HbeitfXzlIpHUFmVGYADIkhSQALi59ri/rXM9F4141LCWESq0ceokOWnl8/Lh07RoBlszNI69T8Bte1dUooEjw3x7ibatYtSiGJuaMlhdLGNdOytcsRZuaygf8s79bOc0WQt03B/Ig/tUlFEs3wrcQ0rSJirlNxcjuO6m1jY+xFUIPDiYSI+P+a4c8tcAMVVV2BN9lHXb2rYoqy65hZMpq9KcfC0AANyfXJx+l69TcMidcGXJbWsbnvcdd7371aoq+6/ln7eGtaVIeFxKLFVb3Krf9BVXjfhyDU6eTTsMElUKxQAHYg+ntWrRUttWYYzqErVfZVpXyBlnAJOC5IRGGlMrIAVsyM5uQ+XQelTcH+zTTaaSJ45ZsYTkIyVxL8jk5ny3yKW72uL2pvoqNP/Z"/>
          <p:cNvSpPr>
            <a:spLocks noChangeAspect="1" noChangeArrowheads="1"/>
          </p:cNvSpPr>
          <p:nvPr/>
        </p:nvSpPr>
        <p:spPr bwMode="auto">
          <a:xfrm>
            <a:off x="155575" y="-623888"/>
            <a:ext cx="9048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content.answcdn.com/main/content/img/McGrawHill/Encyclopedia/images/CE440200FG0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3999"/>
            <a:ext cx="2819400" cy="407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Pelvic Girdle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3796" name="Picture 4" descr="http://t1.gstatic.com/images?q=tbn:ANd9GcSWFA1XvaoQ3cKiyzkoHxSesbMD_juMpVN77SDKHigXtGKUAf13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905000"/>
            <a:ext cx="66675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II.  Classification of bones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	Long bone</a:t>
            </a:r>
          </a:p>
          <a:p>
            <a:endParaRPr lang="en-US" sz="2400" dirty="0"/>
          </a:p>
          <a:p>
            <a:r>
              <a:rPr lang="en-US" sz="2400" dirty="0" smtClean="0"/>
              <a:t>B.	Flat bone</a:t>
            </a:r>
          </a:p>
          <a:p>
            <a:endParaRPr lang="en-US" sz="2400" dirty="0"/>
          </a:p>
          <a:p>
            <a:r>
              <a:rPr lang="en-US" sz="2400" dirty="0" smtClean="0"/>
              <a:t>C.	Short bone</a:t>
            </a:r>
          </a:p>
          <a:p>
            <a:endParaRPr lang="en-US" sz="2400" dirty="0"/>
          </a:p>
          <a:p>
            <a:r>
              <a:rPr lang="en-US" sz="2400" dirty="0" smtClean="0"/>
              <a:t>D.	Irregular bone</a:t>
            </a:r>
            <a:endParaRPr lang="en-US" sz="2400" dirty="0"/>
          </a:p>
        </p:txBody>
      </p:sp>
      <p:sp>
        <p:nvSpPr>
          <p:cNvPr id="6146" name="AutoShape 2" descr="data:image/jpg;base64,/9j/4AAQSkZJRgABAQAAAQABAAD/2wCEAAkGBhQSERUTExMUFRQVFxQWFxcVFRUVFRYSFBUVFRYUFRcYHCYfGBojGRUUHy8gIycqLDAsFR4xNTAqNSYrLCkBCQoKDgwOGg8PGiokHCUvMCwpKSwsLCwsLCkpKSwsLCwsKSkpLCksKSksKSkpKSwpKSksKSksLCkpLCwpLCwpLP/AABEIAHgAkAMBIgACEQEDEQH/xAAaAAEAAwEBAQAAAAAAAAAAAAAAAQMEAgUH/8QAOhAAAQMBBQUGAwcDBQAAAAAAAQACEQMEEiExUUFhcYGRBSIyUqGxE8HRI0JicpLh8BSC8QYVU6Ky/8QAGQEBAAMBAQAAAAAAAAAAAAAAAAECBAMF/8QAIBEBAQADAAIDAAMAAAAAAAAAAAECAxESIQQiMRNRUv/aAAwDAQACEQMRAD8A+4oiICKuraGtiTnkMyeACqdajsY48SB7lVuUn7RbUrtb4nATqQPdR/VM8zeoXmNqF1Z5LY+zYATBjvVA6COXRamNEHvOdGBXDLfy8kTxcba3YSfyguHUCFH9Z+B/QD5rK61tHmdwx9lItjc7j+n7ql+Rf6Txo/3Bg8Ut/MCB1y9VpBWOlamnAHHRwIPqj6RbiwwdPuniNnEKcfkf6ONqLJZ+0WuN0yx/ldt3tOThwXVa3taJxIwktEjEgZ81p8pzvVWlFyx4IkYgrpWBERARRKmUBQVKhxgSckHl1K+NSCPiCQNwEQOmPNdCzv8A+R2G07T+XRQ77WHClTLSO654klpywjAbp2qqpTrU5LA0t8ozH5ZiOElZdmm29i0rps1CQXfDcJAiZMgSTezyyGkzktNHs+Gw914DZAa3mBnzKy0+0GvHegahwjEbMdu7NdujuCSWk4gmRg0kcpg6YLnjljJzKezjsdo2ebodTJGcQ6OJEgc1qFBjhIa0g7QB6ELFUt1111rJOAzjAzdx69VP9Tcqloae+wOuiPECQZ0zEncumO6W8sONL+zmRhI4HDoZCy3HsMNN5vtxH0PJWVa90gON57pIGTQBu0VnwCfEcNBgI01Kps2YX1ISMb6lKq2HQNx8M7idvQo+yvbON9pEQ4nLc4fMLe+ytOY57YVAsjm+A8sv29As6yiw2pzHFrmvunEGC7HSWyP8b16ItYOx36SPdZnWlzc288R7SPVcntEbI4Xmyu2O7LGcRxrNpOxh5wPmq3WxwzaP1BVi2g4R1gj3XVS0MjNp3SJU/wA+aOKKza1Rw7wps23DL3br0d3l12LXYKt5mcxhOsbVXSrsMwRI5EKeyTNJp1E8QTIPSF01Z5ZZeyxsXnul5JMloOAEQ6CRB1MjbhkvQXm2WoReBAkPc0xvMtPQhX32zH0iKD2ZTF4vuiBMNBAbwx3blmoWxzTDXl4jwOzwzuP+R9FqtTZBHmeycc8BHqAoo2cF4gQGl2IzOsnisk2ZT8q3GDt2yMq0xXZjdi+BMOZkbzfM2ZxxGKu7PZebGAc0nERJGEnoWn+5bLbTaw34wJDKg+6WO7sngSOUry+x6nwr0ySHOYIzMBjAejCeYXfZlM9fkieq3us3eaATJMknZG30iFoqSKl7O7TJjWXYD0VtmqB3exnIg4RyXd0YnWPSf3WVZnsljM33mXnQYAaBblXTedoVhKAuCScuv0XPxT5fUT9PVQJyAganEoLRoq6DAHOEb8uM/wA3rtjICos73Gq6cgCB1C6ar94itoChzZwOK6Reioy1uzWOBBbnOWGYg5LRTphoAAgAAAaAbF0iiYyewXn1qcVTpUb/AN2behH6F6Cy9ojuh3lIPrB9CqbMfLGpjHaWd9m4t5mVfSaGufpM9Q0n2VVsHeYd7fVwXVufda87l5y6kUTXBjCniJObscYB2byux/p2m3GkXUjH3Dgd5Bzyx1XpUqYaABsAHTBdrfhqknKp15hcWxPibAcRk5uvz5FXlkObpLupE/XqrLVSnHTMatOYVTNDiNhGfP6rJsw8LxaVohFxTfPLA8V2uaSEhEQFVZTLnngOk/VWB0pZh4vzH5Ltpnc0VciIt6giIgKm1smm4atd7FXKCg860CWNI1YeUhc9pU5a7eu20/sQB5B6Nw+Sm0vvU5812P7o+q8pd6CIi9VRBWV9MsMjwHMeU6jctaiFTLCZTlGYZyMj7/4Vqq+HEt2Zj6cj7rqm/XPJedlj43i6KoOwwqmViMHDDUfNaVF1QlISzjDiT7rhxgE6SV3Zmw0DbGPHMrR8efZWrURFtVEREBQVKhzoEoMlBs02j8I9gs9ZkNYNHt/9BX0T9m2fK32Ci0tksH42+hkn2XmfuS7ciIvTUEREFNobk7T22/zcuHeb+ELQVirXmERi1xxBMXTuMZHQrNv19+0WlaQiqmMst2z9lasayq0nuuH4T7LQwYKmq2YGpHQY/JXrX8eftVqURFqVEREBU2x0U3nRrvYq5VWqjeY5oMEgiYmJ3bUGV7sAwYuMGN0jvHctFCzXZMy45k+gGgU2ezBo1J8R2kq5cdWrx939TaIiLsgREQFDhKlEGU0S3wwRoc+R2ro1cJw5mI4rQuDSBxIB5BZ89Evuek9V0MTe2bNnNXqIUrrhj4ziBERX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547688"/>
            <a:ext cx="13716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www.teachpe.com/images/shoulder_bones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2514600" cy="2109470"/>
          </a:xfrm>
          <a:prstGeom prst="rect">
            <a:avLst/>
          </a:prstGeom>
          <a:noFill/>
        </p:spPr>
      </p:pic>
      <p:pic>
        <p:nvPicPr>
          <p:cNvPr id="6150" name="Picture 6" descr="http://t1.gstatic.com/images?q=tbn:ANd9GcS2f6kjc_4AbXUr2fTZ1ydR_5uM4E5W1prYTsIzL7ltiPf4oG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419600"/>
            <a:ext cx="2381250" cy="1924051"/>
          </a:xfrm>
          <a:prstGeom prst="rect">
            <a:avLst/>
          </a:prstGeom>
          <a:noFill/>
        </p:spPr>
      </p:pic>
      <p:pic>
        <p:nvPicPr>
          <p:cNvPr id="6152" name="Picture 8" descr="http://static.spineuniverse.com/displaygraphic.php/137/dp_latcutaway-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3124200" cy="2452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Gross Anatomy of a Long Bone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</a:t>
            </a:r>
            <a:r>
              <a:rPr lang="en-US" sz="2800" dirty="0" err="1" smtClean="0"/>
              <a:t>Diaphysis</a:t>
            </a:r>
            <a:endParaRPr lang="en-US" sz="2800" dirty="0" smtClean="0"/>
          </a:p>
          <a:p>
            <a:r>
              <a:rPr lang="en-US" sz="2800" dirty="0" smtClean="0"/>
              <a:t>B.  </a:t>
            </a:r>
            <a:r>
              <a:rPr lang="en-US" sz="2800" dirty="0" err="1" smtClean="0"/>
              <a:t>Periosteum</a:t>
            </a:r>
            <a:endParaRPr lang="en-US" sz="2800" dirty="0" smtClean="0"/>
          </a:p>
          <a:p>
            <a:r>
              <a:rPr lang="en-US" sz="2800" dirty="0" smtClean="0"/>
              <a:t>C.  Epiphyses</a:t>
            </a:r>
          </a:p>
          <a:p>
            <a:r>
              <a:rPr lang="en-US" sz="2800" dirty="0" smtClean="0"/>
              <a:t>D. 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cartilage</a:t>
            </a:r>
          </a:p>
          <a:p>
            <a:r>
              <a:rPr lang="en-US" sz="2800" dirty="0" smtClean="0"/>
              <a:t>E.  </a:t>
            </a:r>
            <a:r>
              <a:rPr lang="en-US" sz="2800" dirty="0" err="1" smtClean="0"/>
              <a:t>Epiphyseal</a:t>
            </a:r>
            <a:r>
              <a:rPr lang="en-US" sz="2800" dirty="0" smtClean="0"/>
              <a:t> plate</a:t>
            </a:r>
          </a:p>
          <a:p>
            <a:r>
              <a:rPr lang="en-US" sz="2800" dirty="0" smtClean="0"/>
              <a:t>F.  </a:t>
            </a:r>
            <a:r>
              <a:rPr lang="en-US" sz="2800" dirty="0" err="1" smtClean="0"/>
              <a:t>Medullary</a:t>
            </a:r>
            <a:r>
              <a:rPr lang="en-US" sz="2800" dirty="0" smtClean="0"/>
              <a:t> cavity  </a:t>
            </a:r>
            <a:endParaRPr lang="en-US" sz="2800" dirty="0"/>
          </a:p>
        </p:txBody>
      </p:sp>
      <p:pic>
        <p:nvPicPr>
          <p:cNvPr id="16386" name="Picture 2" descr="http://t2.gstatic.com/images?q=tbn:ANd9GcRDX1z9eo6i0o7wSvUCqoVC4fr5-n6thtWd9ZJjgd3c-kgqU8g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529000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IV.  Microscopic anatomy-</a:t>
            </a:r>
            <a:r>
              <a:rPr lang="en-US" sz="3200" dirty="0" err="1" smtClean="0"/>
              <a:t>Haversian</a:t>
            </a:r>
            <a:r>
              <a:rPr lang="en-US" sz="3200" dirty="0" smtClean="0"/>
              <a:t> units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</a:t>
            </a:r>
            <a:r>
              <a:rPr lang="en-US" sz="2400" dirty="0" err="1" smtClean="0"/>
              <a:t>Haversian</a:t>
            </a:r>
            <a:r>
              <a:rPr lang="en-US" sz="2400" dirty="0" smtClean="0"/>
              <a:t> unit</a:t>
            </a:r>
          </a:p>
          <a:p>
            <a:r>
              <a:rPr lang="en-US" sz="2400" dirty="0" smtClean="0"/>
              <a:t>B.  </a:t>
            </a:r>
            <a:r>
              <a:rPr lang="en-US" sz="2400" dirty="0" err="1" smtClean="0"/>
              <a:t>Haversian</a:t>
            </a:r>
            <a:r>
              <a:rPr lang="en-US" sz="2400" dirty="0" smtClean="0"/>
              <a:t> canal</a:t>
            </a:r>
          </a:p>
          <a:p>
            <a:r>
              <a:rPr lang="en-US" sz="2400" dirty="0" smtClean="0"/>
              <a:t>C.  </a:t>
            </a:r>
            <a:r>
              <a:rPr lang="en-US" sz="2400" dirty="0" err="1" smtClean="0"/>
              <a:t>Osteoblast</a:t>
            </a:r>
            <a:r>
              <a:rPr lang="en-US" sz="2400" dirty="0" smtClean="0"/>
              <a:t>/</a:t>
            </a:r>
            <a:r>
              <a:rPr lang="en-US" sz="2400" dirty="0" err="1" smtClean="0"/>
              <a:t>cyte</a:t>
            </a:r>
            <a:endParaRPr lang="en-US" sz="2400" dirty="0" smtClean="0"/>
          </a:p>
          <a:p>
            <a:r>
              <a:rPr lang="en-US" sz="2400" dirty="0" smtClean="0"/>
              <a:t>D.  </a:t>
            </a:r>
            <a:r>
              <a:rPr lang="en-US" sz="2400" dirty="0" err="1" smtClean="0"/>
              <a:t>Canaliculi</a:t>
            </a:r>
            <a:endParaRPr lang="en-US" sz="2400" dirty="0" smtClean="0"/>
          </a:p>
          <a:p>
            <a:r>
              <a:rPr lang="en-US" sz="2400" dirty="0" smtClean="0"/>
              <a:t>E.  Lamellae</a:t>
            </a:r>
            <a:endParaRPr lang="en-US" sz="2400" dirty="0"/>
          </a:p>
        </p:txBody>
      </p:sp>
      <p:pic>
        <p:nvPicPr>
          <p:cNvPr id="17410" name="Picture 2" descr="http://www.mesacc.edu/~minckley/anatomy/images/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1295400"/>
            <a:ext cx="491334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V.  Bone growth-</a:t>
            </a:r>
            <a:r>
              <a:rPr lang="en-US" sz="3200" dirty="0" err="1" smtClean="0"/>
              <a:t>endochondral</a:t>
            </a:r>
            <a:r>
              <a:rPr lang="en-US" sz="3200" dirty="0" smtClean="0"/>
              <a:t> ossification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22860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A.  Fetal cart.</a:t>
            </a:r>
          </a:p>
          <a:p>
            <a:r>
              <a:rPr lang="en-US" sz="2000" dirty="0" smtClean="0"/>
              <a:t>B.  Boney collar</a:t>
            </a:r>
          </a:p>
          <a:p>
            <a:r>
              <a:rPr lang="en-US" sz="2000" dirty="0" smtClean="0"/>
              <a:t>C.  Primary </a:t>
            </a:r>
            <a:r>
              <a:rPr lang="en-US" sz="2000" dirty="0" err="1" smtClean="0"/>
              <a:t>ossifiation</a:t>
            </a:r>
            <a:r>
              <a:rPr lang="en-US" sz="2000" dirty="0" smtClean="0"/>
              <a:t> center</a:t>
            </a:r>
          </a:p>
          <a:p>
            <a:r>
              <a:rPr lang="en-US" sz="2000" dirty="0" smtClean="0"/>
              <a:t>D.  Secondary center</a:t>
            </a:r>
          </a:p>
          <a:p>
            <a:r>
              <a:rPr lang="en-US" sz="2000" dirty="0" smtClean="0"/>
              <a:t>E.  </a:t>
            </a:r>
            <a:r>
              <a:rPr lang="en-US" sz="2000" dirty="0" err="1" smtClean="0"/>
              <a:t>Epiphyseal</a:t>
            </a:r>
            <a:r>
              <a:rPr lang="en-US" sz="2000" dirty="0" smtClean="0"/>
              <a:t> plate</a:t>
            </a:r>
          </a:p>
          <a:p>
            <a:r>
              <a:rPr lang="en-US" sz="2000" dirty="0" smtClean="0"/>
              <a:t>F.  Appositional growth-</a:t>
            </a:r>
          </a:p>
          <a:p>
            <a:r>
              <a:rPr lang="en-US" sz="2000" dirty="0" err="1" smtClean="0"/>
              <a:t>Osteoclasts</a:t>
            </a:r>
            <a:r>
              <a:rPr lang="en-US" sz="2000" dirty="0" smtClean="0"/>
              <a:t> vs. </a:t>
            </a:r>
            <a:r>
              <a:rPr lang="en-US" sz="2000" dirty="0" err="1" smtClean="0"/>
              <a:t>osteoclasts</a:t>
            </a:r>
            <a:endParaRPr lang="en-US" sz="2000" dirty="0" smtClean="0"/>
          </a:p>
          <a:p>
            <a:r>
              <a:rPr lang="en-US" sz="2000" dirty="0" smtClean="0"/>
              <a:t>Bone remodeling</a:t>
            </a:r>
            <a:endParaRPr lang="en-US" sz="2000" dirty="0"/>
          </a:p>
        </p:txBody>
      </p:sp>
      <p:pic>
        <p:nvPicPr>
          <p:cNvPr id="2050" name="Picture 2" descr="http://www.healthofchildren.com/images/gech_0001_0004_0_img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465" y="2362200"/>
            <a:ext cx="6395857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VI.  </a:t>
            </a:r>
            <a:r>
              <a:rPr lang="en-US" sz="3200" dirty="0" err="1" smtClean="0"/>
              <a:t>Intramembranous</a:t>
            </a:r>
            <a:r>
              <a:rPr lang="en-US" sz="3200" dirty="0" smtClean="0"/>
              <a:t> ossification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Soft spot</a:t>
            </a:r>
          </a:p>
          <a:p>
            <a:r>
              <a:rPr lang="en-US" sz="2400" dirty="0" smtClean="0"/>
              <a:t>B.  Sites of eventual suture lines</a:t>
            </a:r>
          </a:p>
          <a:p>
            <a:r>
              <a:rPr lang="en-US" sz="2400" dirty="0" smtClean="0"/>
              <a:t>C.  Allows for compression during birth</a:t>
            </a:r>
          </a:p>
          <a:p>
            <a:r>
              <a:rPr lang="en-US" sz="2400" dirty="0" smtClean="0"/>
              <a:t>D.  Allows for growth of brain </a:t>
            </a:r>
            <a:r>
              <a:rPr lang="en-US" sz="2400" smtClean="0"/>
              <a:t>during first year</a:t>
            </a:r>
            <a:endParaRPr lang="en-US" sz="2400" dirty="0"/>
          </a:p>
        </p:txBody>
      </p:sp>
      <p:pic>
        <p:nvPicPr>
          <p:cNvPr id="22530" name="Picture 2" descr="http://www.pennmedicine.org/encyclopedia/ency_images/encymulti/print/1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950" y="1905000"/>
            <a:ext cx="50482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VI.  Rickets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Children’s disease</a:t>
            </a:r>
          </a:p>
          <a:p>
            <a:r>
              <a:rPr lang="en-US" sz="2800" dirty="0" smtClean="0"/>
              <a:t>B.  Failure to calcify</a:t>
            </a:r>
          </a:p>
          <a:p>
            <a:r>
              <a:rPr lang="en-US" sz="2800" dirty="0" smtClean="0"/>
              <a:t>C.  Lack of calcium</a:t>
            </a:r>
          </a:p>
          <a:p>
            <a:r>
              <a:rPr lang="en-US" sz="2800" dirty="0" smtClean="0"/>
              <a:t>D.  Lack of vitamin D</a:t>
            </a:r>
          </a:p>
          <a:p>
            <a:r>
              <a:rPr lang="en-US" sz="2800" dirty="0" smtClean="0"/>
              <a:t>E.  Sunlight </a:t>
            </a:r>
            <a:endParaRPr lang="en-US" sz="2800" dirty="0"/>
          </a:p>
        </p:txBody>
      </p:sp>
      <p:pic>
        <p:nvPicPr>
          <p:cNvPr id="20482" name="Picture 2" descr="http://t1.gstatic.com/images?q=tbn:ANd9GcQ-YqpmS_NRZCt59EVBNPj-xLLYP25opOqNUejNv8iLmmDnOvGO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"/>
            <a:ext cx="2075792" cy="4191000"/>
          </a:xfrm>
          <a:prstGeom prst="rect">
            <a:avLst/>
          </a:prstGeom>
          <a:noFill/>
        </p:spPr>
      </p:pic>
      <p:pic>
        <p:nvPicPr>
          <p:cNvPr id="20484" name="Picture 4" descr="http://www.nhs.uk/Conditions/Rickets/PublishingImages/M250022-rickets-SPL_342x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661234"/>
            <a:ext cx="2971800" cy="172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VII.  Fractures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A.  Greenstick</a:t>
            </a:r>
          </a:p>
          <a:p>
            <a:r>
              <a:rPr lang="en-US" sz="2000" dirty="0" smtClean="0"/>
              <a:t>B.  Spiral</a:t>
            </a:r>
          </a:p>
          <a:p>
            <a:r>
              <a:rPr lang="en-US" sz="2000" dirty="0" smtClean="0"/>
              <a:t>C.  Comminuted</a:t>
            </a:r>
          </a:p>
          <a:p>
            <a:r>
              <a:rPr lang="en-US" sz="2000" dirty="0" smtClean="0"/>
              <a:t>D.  Transverse</a:t>
            </a:r>
          </a:p>
          <a:p>
            <a:r>
              <a:rPr lang="en-US" sz="2000" dirty="0" smtClean="0"/>
              <a:t>E.  Compound</a:t>
            </a:r>
            <a:endParaRPr lang="en-US" sz="2000" dirty="0"/>
          </a:p>
        </p:txBody>
      </p:sp>
      <p:pic>
        <p:nvPicPr>
          <p:cNvPr id="21506" name="Picture 2" descr="http://images.medicinenet.com/images/ABB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199"/>
            <a:ext cx="5486400" cy="3371851"/>
          </a:xfrm>
          <a:prstGeom prst="rect">
            <a:avLst/>
          </a:prstGeom>
          <a:noFill/>
        </p:spPr>
      </p:pic>
      <p:pic>
        <p:nvPicPr>
          <p:cNvPr id="21508" name="Picture 4" descr="http://t0.gstatic.com/images?q=tbn:ANd9GcR65X1f3d8IhhFvbhaIM8SiOwRFc8xdH7Z0_at4a1Mpu-cd_4RP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67200"/>
            <a:ext cx="2524125" cy="2524125"/>
          </a:xfrm>
          <a:prstGeom prst="rect">
            <a:avLst/>
          </a:prstGeom>
          <a:noFill/>
        </p:spPr>
      </p:pic>
      <p:pic>
        <p:nvPicPr>
          <p:cNvPr id="21510" name="Picture 6" descr="http://t1.gstatic.com/images?q=tbn:ANd9GcQxJyeoL3_Mh2zdvmfuGEvlRY5TePLeussVmSuDDbwve7blsttI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038600"/>
            <a:ext cx="17049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421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Skeletal System</vt:lpstr>
      <vt:lpstr>I.  Functions of bone</vt:lpstr>
      <vt:lpstr>II.  Classification of bones</vt:lpstr>
      <vt:lpstr>III.  Gross Anatomy of a Long Bone</vt:lpstr>
      <vt:lpstr>IV.  Microscopic anatomy-Haversian units</vt:lpstr>
      <vt:lpstr>V.  Bone growth-endochondral ossification</vt:lpstr>
      <vt:lpstr>VI.  Intramembranous ossification</vt:lpstr>
      <vt:lpstr>VI.  Rickets</vt:lpstr>
      <vt:lpstr>VII.  Fractures</vt:lpstr>
      <vt:lpstr>VIII.  Divisions of the skeleton</vt:lpstr>
      <vt:lpstr>IX.  Skull</vt:lpstr>
      <vt:lpstr>Slide 12</vt:lpstr>
      <vt:lpstr>Skull Inferior View</vt:lpstr>
      <vt:lpstr>X.  Vertebral column  A.  Regions</vt:lpstr>
      <vt:lpstr>B.  Abnormal spinal curvatures</vt:lpstr>
      <vt:lpstr>XI.  Sternum</vt:lpstr>
      <vt:lpstr>XII.  Skeleton</vt:lpstr>
      <vt:lpstr>Pectoral Girdle</vt:lpstr>
      <vt:lpstr>Elbow Joint</vt:lpstr>
      <vt:lpstr>Pelvic Girdle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rthomas</dc:creator>
  <cp:lastModifiedBy>rthomas</cp:lastModifiedBy>
  <cp:revision>41</cp:revision>
  <dcterms:created xsi:type="dcterms:W3CDTF">2011-01-21T18:28:16Z</dcterms:created>
  <dcterms:modified xsi:type="dcterms:W3CDTF">2011-01-26T19:34:26Z</dcterms:modified>
</cp:coreProperties>
</file>