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40F97-CA6E-4ADB-81D9-7108721B062C}" type="datetimeFigureOut">
              <a:rPr lang="en-US" smtClean="0"/>
              <a:t>5/27/2011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ED6B-C0BC-4726-8CEF-35D9DB709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7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40F97-CA6E-4ADB-81D9-7108721B062C}" type="datetimeFigureOut">
              <a:rPr lang="en-US" smtClean="0"/>
              <a:t>5/27/2011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ED6B-C0BC-4726-8CEF-35D9DB709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52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40F97-CA6E-4ADB-81D9-7108721B062C}" type="datetimeFigureOut">
              <a:rPr lang="en-US" smtClean="0"/>
              <a:t>5/27/2011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ED6B-C0BC-4726-8CEF-35D9DB709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57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40F97-CA6E-4ADB-81D9-7108721B062C}" type="datetimeFigureOut">
              <a:rPr lang="en-US" smtClean="0"/>
              <a:t>5/27/2011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ED6B-C0BC-4726-8CEF-35D9DB709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57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40F97-CA6E-4ADB-81D9-7108721B062C}" type="datetimeFigureOut">
              <a:rPr lang="en-US" smtClean="0"/>
              <a:t>5/27/2011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ED6B-C0BC-4726-8CEF-35D9DB709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73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40F97-CA6E-4ADB-81D9-7108721B062C}" type="datetimeFigureOut">
              <a:rPr lang="en-US" smtClean="0"/>
              <a:t>5/27/2011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ED6B-C0BC-4726-8CEF-35D9DB709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25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40F97-CA6E-4ADB-81D9-7108721B062C}" type="datetimeFigureOut">
              <a:rPr lang="en-US" smtClean="0"/>
              <a:t>5/27/2011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ED6B-C0BC-4726-8CEF-35D9DB709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21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40F97-CA6E-4ADB-81D9-7108721B062C}" type="datetimeFigureOut">
              <a:rPr lang="en-US" smtClean="0"/>
              <a:t>5/27/2011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ED6B-C0BC-4726-8CEF-35D9DB709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38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40F97-CA6E-4ADB-81D9-7108721B062C}" type="datetimeFigureOut">
              <a:rPr lang="en-US" smtClean="0"/>
              <a:t>5/27/2011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ED6B-C0BC-4726-8CEF-35D9DB709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25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40F97-CA6E-4ADB-81D9-7108721B062C}" type="datetimeFigureOut">
              <a:rPr lang="en-US" smtClean="0"/>
              <a:t>5/27/2011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ED6B-C0BC-4726-8CEF-35D9DB709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79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40F97-CA6E-4ADB-81D9-7108721B062C}" type="datetimeFigureOut">
              <a:rPr lang="en-US" smtClean="0"/>
              <a:t>5/27/2011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ED6B-C0BC-4726-8CEF-35D9DB709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56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40F97-CA6E-4ADB-81D9-7108721B062C}" type="datetimeFigureOut">
              <a:rPr lang="en-US" smtClean="0"/>
              <a:t>5/27/2011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3ED6B-C0BC-4726-8CEF-35D9DB709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4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Special Senses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2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b.  When light hits an object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5908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Reflected</a:t>
            </a:r>
          </a:p>
          <a:p>
            <a:r>
              <a:rPr lang="en-US" sz="2400" dirty="0" smtClean="0"/>
              <a:t>Absorbed</a:t>
            </a:r>
          </a:p>
          <a:p>
            <a:r>
              <a:rPr lang="en-US" sz="2400" dirty="0" smtClean="0"/>
              <a:t>Refracted</a:t>
            </a:r>
          </a:p>
          <a:p>
            <a:endParaRPr lang="en-US" sz="2400" dirty="0"/>
          </a:p>
        </p:txBody>
      </p:sp>
      <p:pic>
        <p:nvPicPr>
          <p:cNvPr id="9220" name="Picture 4" descr="http://www.osa-univer.org.ua/Entry32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00"/>
            <a:ext cx="3276600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95800" cy="8683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c.  Lenses and refraction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168" y="1371601"/>
            <a:ext cx="4419600" cy="10667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Biconvex lens-convergence</a:t>
            </a:r>
          </a:p>
          <a:p>
            <a:r>
              <a:rPr lang="en-US" sz="2400" dirty="0" smtClean="0"/>
              <a:t>Biconcave lens-divergence</a:t>
            </a:r>
            <a:endParaRPr lang="en-US" sz="2400" dirty="0"/>
          </a:p>
        </p:txBody>
      </p:sp>
      <p:pic>
        <p:nvPicPr>
          <p:cNvPr id="10244" name="Picture 4" descr="http://web.uvic.ca/ail/techniques/simple_l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4962525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physicsclassroom.com/class/refrn/u14l5ea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836" y="1990726"/>
            <a:ext cx="3054090" cy="235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56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2.  Normal focusing system of eye-distance vision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3863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a.  Ancestors were hunters</a:t>
            </a:r>
          </a:p>
          <a:p>
            <a:r>
              <a:rPr lang="en-US" sz="2400" dirty="0" smtClean="0"/>
              <a:t>b.  Evolved where distance vision most important</a:t>
            </a:r>
          </a:p>
          <a:p>
            <a:r>
              <a:rPr lang="en-US" sz="2400" dirty="0" smtClean="0"/>
              <a:t>c.  Lens is flattened with minimum need to refract</a:t>
            </a:r>
          </a:p>
          <a:p>
            <a:r>
              <a:rPr lang="en-US" sz="2400" dirty="0" smtClean="0"/>
              <a:t>d.  </a:t>
            </a:r>
            <a:r>
              <a:rPr lang="en-US" sz="2400" dirty="0" err="1" smtClean="0"/>
              <a:t>Emmetropia</a:t>
            </a:r>
            <a:r>
              <a:rPr lang="en-US" sz="2400" dirty="0" smtClean="0"/>
              <a:t> and distance is about 20 feet</a:t>
            </a:r>
            <a:endParaRPr lang="en-US" sz="2400" dirty="0"/>
          </a:p>
        </p:txBody>
      </p:sp>
      <p:pic>
        <p:nvPicPr>
          <p:cNvPr id="11266" name="Picture 2" descr="http://ffden-2.phys.uaf.edu/213.web.stuff/Ameen%20Ashraf/16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38832"/>
            <a:ext cx="5638800" cy="318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6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3349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3.  </a:t>
            </a:r>
            <a:r>
              <a:rPr lang="en-US" sz="3200" dirty="0" err="1" smtClean="0"/>
              <a:t>Accomodation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7543800" cy="2971800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a.  Objects closer light rays are divergent</a:t>
            </a:r>
          </a:p>
          <a:p>
            <a:r>
              <a:rPr lang="en-US" sz="2400" dirty="0" smtClean="0"/>
              <a:t>b.  More refractive power is needed</a:t>
            </a:r>
          </a:p>
          <a:p>
            <a:r>
              <a:rPr lang="en-US" sz="2400" dirty="0" smtClean="0"/>
              <a:t>c.  Lens must get thicker</a:t>
            </a:r>
          </a:p>
          <a:p>
            <a:r>
              <a:rPr lang="en-US" sz="2400" dirty="0" smtClean="0"/>
              <a:t>d. </a:t>
            </a:r>
            <a:r>
              <a:rPr lang="en-US" sz="2400" dirty="0" err="1" smtClean="0"/>
              <a:t>Ciliary</a:t>
            </a:r>
            <a:r>
              <a:rPr lang="en-US" sz="2400" dirty="0" smtClean="0"/>
              <a:t> body contracts taking stress off suspensory ligaments</a:t>
            </a:r>
          </a:p>
          <a:p>
            <a:r>
              <a:rPr lang="en-US" sz="2400" dirty="0" smtClean="0"/>
              <a:t>e.  Lens passively thickens</a:t>
            </a:r>
          </a:p>
          <a:p>
            <a:r>
              <a:rPr lang="en-US" sz="2400" dirty="0" smtClean="0"/>
              <a:t>f.  Eye strain</a:t>
            </a:r>
          </a:p>
          <a:p>
            <a:r>
              <a:rPr lang="en-US" sz="2400" dirty="0" smtClean="0"/>
              <a:t>g.  Near point of </a:t>
            </a:r>
            <a:r>
              <a:rPr lang="en-US" sz="2400" dirty="0" err="1" smtClean="0"/>
              <a:t>accomodation</a:t>
            </a:r>
            <a:r>
              <a:rPr lang="en-US" sz="2400" dirty="0" smtClean="0"/>
              <a:t>- children few inches</a:t>
            </a:r>
          </a:p>
          <a:p>
            <a:r>
              <a:rPr lang="en-US" sz="2400" dirty="0" smtClean="0"/>
              <a:t>g.  presbyopia</a:t>
            </a:r>
            <a:endParaRPr lang="en-US" sz="2400" dirty="0"/>
          </a:p>
        </p:txBody>
      </p:sp>
      <p:pic>
        <p:nvPicPr>
          <p:cNvPr id="12290" name="Picture 2" descr="http://www.tedmontgomery.com/the_eye/eyephotos/pics/Presbyopia-grph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429000"/>
            <a:ext cx="4572000" cy="330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15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6400" cy="7159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4.  myopia-near sightedness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267200" cy="50593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a.  Focal point too short</a:t>
            </a:r>
          </a:p>
          <a:p>
            <a:r>
              <a:rPr lang="en-US" sz="2400" dirty="0" smtClean="0"/>
              <a:t>b.  Eyeball is too long</a:t>
            </a:r>
          </a:p>
          <a:p>
            <a:r>
              <a:rPr lang="en-US" sz="2400" dirty="0" smtClean="0"/>
              <a:t>c.  Can see close up</a:t>
            </a:r>
          </a:p>
          <a:p>
            <a:r>
              <a:rPr lang="en-US" sz="2400" dirty="0" smtClean="0"/>
              <a:t>d.  Distance vision needs biconcave lenses</a:t>
            </a:r>
            <a:endParaRPr lang="en-US" sz="2400" dirty="0"/>
          </a:p>
        </p:txBody>
      </p:sp>
      <p:pic>
        <p:nvPicPr>
          <p:cNvPr id="13314" name="Picture 2" descr="http://www.richardpetrie.com/images/nears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480" y="3048000"/>
            <a:ext cx="385572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69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5.  hyperopia-farsightedness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772400" cy="15240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a.</a:t>
            </a:r>
          </a:p>
          <a:p>
            <a:r>
              <a:rPr lang="en-US" sz="2400" dirty="0" smtClean="0"/>
              <a:t>b.</a:t>
            </a:r>
          </a:p>
          <a:p>
            <a:r>
              <a:rPr lang="en-US" sz="2400" dirty="0" smtClean="0"/>
              <a:t>c.</a:t>
            </a:r>
            <a:endParaRPr lang="en-US" sz="2400" dirty="0"/>
          </a:p>
        </p:txBody>
      </p:sp>
      <p:pic>
        <p:nvPicPr>
          <p:cNvPr id="14338" name="Picture 2" descr="http://www.richardpetrie.com/images/fars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08237"/>
            <a:ext cx="6324600" cy="374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99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6.  Astigmatism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2895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a.  Cornea is not symmetrical</a:t>
            </a:r>
          </a:p>
          <a:p>
            <a:r>
              <a:rPr lang="en-US" sz="2400" dirty="0" smtClean="0"/>
              <a:t>b.  Thicker in some spots and thinner in others</a:t>
            </a:r>
          </a:p>
          <a:p>
            <a:r>
              <a:rPr lang="en-US" sz="2400" dirty="0" smtClean="0"/>
              <a:t>c.  Unequal refraction</a:t>
            </a:r>
          </a:p>
          <a:p>
            <a:r>
              <a:rPr lang="en-US" sz="2400" dirty="0" smtClean="0"/>
              <a:t>d.  Some parts of this chart are in focus while </a:t>
            </a:r>
            <a:r>
              <a:rPr lang="en-US" sz="2400" smtClean="0"/>
              <a:t>others aren’t</a:t>
            </a:r>
            <a:endParaRPr lang="en-US" sz="2400" dirty="0"/>
          </a:p>
        </p:txBody>
      </p:sp>
      <p:pic>
        <p:nvPicPr>
          <p:cNvPr id="15362" name="Picture 2" descr="http://www.acuvue.co.nz/acuvue-life/health-file/images/astigmat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80" y="2438400"/>
            <a:ext cx="3817896" cy="362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97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55" y="0"/>
            <a:ext cx="4038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D.  Retinal characteristics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2971800" cy="54403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1.  Rod cells</a:t>
            </a:r>
          </a:p>
          <a:p>
            <a:pPr lvl="1"/>
            <a:r>
              <a:rPr lang="en-US" sz="2000" dirty="0" smtClean="0"/>
              <a:t>a.  Most numerous</a:t>
            </a:r>
          </a:p>
          <a:p>
            <a:pPr lvl="1"/>
            <a:r>
              <a:rPr lang="en-US" sz="2000" dirty="0" smtClean="0"/>
              <a:t>b.  Respond to dim light</a:t>
            </a:r>
          </a:p>
          <a:p>
            <a:pPr lvl="1"/>
            <a:r>
              <a:rPr lang="en-US" sz="2000" dirty="0" smtClean="0"/>
              <a:t>c.  Located in the periphery of the retina</a:t>
            </a:r>
          </a:p>
          <a:p>
            <a:pPr lvl="1"/>
            <a:r>
              <a:rPr lang="en-US" sz="2000" dirty="0" smtClean="0"/>
              <a:t>d.  Exhibits convergence in the retina allowing for spatial summation</a:t>
            </a:r>
          </a:p>
          <a:p>
            <a:pPr lvl="1"/>
            <a:r>
              <a:rPr lang="en-US" sz="2000" dirty="0" smtClean="0"/>
              <a:t>e.  Photosensitive pigment is derived from Vitamin A</a:t>
            </a:r>
            <a:endParaRPr lang="en-US" sz="2000" dirty="0"/>
          </a:p>
        </p:txBody>
      </p:sp>
      <p:pic>
        <p:nvPicPr>
          <p:cNvPr id="1026" name="Picture 2" descr="http://webvision.med.utah.edu/imageswv/sche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00200"/>
            <a:ext cx="54292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27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871"/>
            <a:ext cx="23622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2.  Cone cells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3581400" cy="6105526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a.  Responsible for color vision</a:t>
            </a:r>
          </a:p>
          <a:p>
            <a:r>
              <a:rPr lang="en-US" sz="2400" dirty="0" smtClean="0"/>
              <a:t>b.  Three different varieties</a:t>
            </a:r>
          </a:p>
          <a:p>
            <a:r>
              <a:rPr lang="en-US" sz="2400" dirty="0" smtClean="0"/>
              <a:t>c.  Respond to blue, green, red</a:t>
            </a:r>
          </a:p>
          <a:p>
            <a:r>
              <a:rPr lang="en-US" sz="2400" dirty="0" smtClean="0"/>
              <a:t>d.  Do not show convergence-usually one red to each bipolar cell</a:t>
            </a:r>
          </a:p>
          <a:p>
            <a:r>
              <a:rPr lang="en-US" sz="2400" dirty="0" smtClean="0"/>
              <a:t>e.  Concentrated in the fovea </a:t>
            </a:r>
            <a:r>
              <a:rPr lang="en-US" sz="2400" dirty="0" err="1" smtClean="0"/>
              <a:t>centralis</a:t>
            </a:r>
            <a:r>
              <a:rPr lang="en-US" sz="2400" dirty="0" smtClean="0"/>
              <a:t> of the macula </a:t>
            </a:r>
            <a:r>
              <a:rPr lang="en-US" sz="2400" dirty="0" err="1" smtClean="0"/>
              <a:t>lutea</a:t>
            </a:r>
            <a:endParaRPr lang="en-US" sz="2400" dirty="0" smtClean="0"/>
          </a:p>
          <a:p>
            <a:r>
              <a:rPr lang="en-US" sz="2400" dirty="0" smtClean="0"/>
              <a:t>f.  Major point of focus for the optic system</a:t>
            </a:r>
          </a:p>
          <a:p>
            <a:r>
              <a:rPr lang="en-US" sz="2400" dirty="0" smtClean="0"/>
              <a:t>g.  Different colors of the spectrum stimulate the different photoreceptors proportionately-like mixing paint at the paint store</a:t>
            </a:r>
            <a:endParaRPr lang="en-US" sz="2400" dirty="0"/>
          </a:p>
        </p:txBody>
      </p:sp>
      <p:pic>
        <p:nvPicPr>
          <p:cNvPr id="2050" name="Picture 2" descr="http://mcdb.colorado.edu/courses/3280/images/photoreception/four-spectr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947" y="3657600"/>
            <a:ext cx="4847068" cy="282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16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48000" cy="6397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3.  Retinal design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180944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a.  Location of photoreceptors at the back of the retina</a:t>
            </a:r>
          </a:p>
          <a:p>
            <a:r>
              <a:rPr lang="en-US" sz="2000" dirty="0" smtClean="0"/>
              <a:t>b.  Bipolar layer comes next</a:t>
            </a:r>
          </a:p>
          <a:p>
            <a:r>
              <a:rPr lang="en-US" sz="2000" dirty="0" smtClean="0"/>
              <a:t>c.  Then ganglionic layer</a:t>
            </a:r>
          </a:p>
          <a:p>
            <a:r>
              <a:rPr lang="en-US" sz="2000" dirty="0" smtClean="0"/>
              <a:t>d.  Efferent axons travel along surface of retina, converge at the optic disc, and exit the eyeball at the blind spot</a:t>
            </a:r>
            <a:endParaRPr lang="en-US" sz="2000" dirty="0"/>
          </a:p>
        </p:txBody>
      </p:sp>
      <p:pic>
        <p:nvPicPr>
          <p:cNvPr id="3074" name="Picture 2" descr="http://webvision.med.utah.edu/imageswv/Sagsche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23842"/>
            <a:ext cx="624840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89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I.  Eye</a:t>
            </a:r>
            <a:br>
              <a:rPr lang="en-US" sz="3200" dirty="0" smtClean="0"/>
            </a:br>
            <a:r>
              <a:rPr lang="en-US" sz="3200" dirty="0"/>
              <a:t> </a:t>
            </a:r>
            <a:r>
              <a:rPr lang="en-US" sz="3200" dirty="0" smtClean="0"/>
              <a:t>    A.  Accessory Structures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3025058" cy="54102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1.  Eyebrows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a.  Sunshades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b.  Keep perspiration out</a:t>
            </a:r>
          </a:p>
          <a:p>
            <a:r>
              <a:rPr lang="en-US" sz="2400" dirty="0" smtClean="0"/>
              <a:t>2.  </a:t>
            </a:r>
            <a:r>
              <a:rPr lang="en-US" sz="2400" dirty="0"/>
              <a:t>E</a:t>
            </a:r>
            <a:r>
              <a:rPr lang="en-US" sz="2400" dirty="0" smtClean="0"/>
              <a:t>yelids or </a:t>
            </a:r>
            <a:r>
              <a:rPr lang="en-US" sz="2400" dirty="0" err="1" smtClean="0"/>
              <a:t>palpebrae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a.  Protective reflex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b.  Blinking spreads tears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c.  Eye lashes and </a:t>
            </a:r>
            <a:r>
              <a:rPr lang="en-US" sz="2400" dirty="0" err="1" smtClean="0"/>
              <a:t>ciliary</a:t>
            </a:r>
            <a:r>
              <a:rPr lang="en-US" sz="2400" dirty="0" smtClean="0"/>
              <a:t> glands (sweat glands)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d.  </a:t>
            </a:r>
            <a:r>
              <a:rPr lang="en-US" sz="2400" dirty="0" err="1" smtClean="0"/>
              <a:t>Meibomian</a:t>
            </a:r>
            <a:r>
              <a:rPr lang="en-US" sz="2400" dirty="0" smtClean="0"/>
              <a:t> glands (sebaceous glands)  </a:t>
            </a:r>
          </a:p>
          <a:p>
            <a:r>
              <a:rPr lang="en-US" sz="2400" dirty="0" smtClean="0"/>
              <a:t>3.  </a:t>
            </a:r>
            <a:r>
              <a:rPr lang="en-US" sz="2400" dirty="0" err="1" smtClean="0"/>
              <a:t>Conjunctivia</a:t>
            </a:r>
            <a:endParaRPr lang="en-US" sz="2400" dirty="0" smtClean="0"/>
          </a:p>
          <a:p>
            <a:r>
              <a:rPr lang="en-US" sz="2400" dirty="0" smtClean="0"/>
              <a:t>4.  Lacrimal apparatus</a:t>
            </a:r>
            <a:endParaRPr lang="en-US" sz="2400" dirty="0"/>
          </a:p>
        </p:txBody>
      </p:sp>
      <p:pic>
        <p:nvPicPr>
          <p:cNvPr id="1026" name="Picture 2" descr="http://iupucbio2.iupui.edu/anatomy/images/Chapt18/FG18_1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246" y="2762865"/>
            <a:ext cx="5384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39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32"/>
            <a:ext cx="31242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4.  Visual pathways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3810000" cy="5638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a.  Optic nerve</a:t>
            </a:r>
          </a:p>
          <a:p>
            <a:r>
              <a:rPr lang="en-US" sz="2400" dirty="0" smtClean="0"/>
              <a:t>b.  Optic </a:t>
            </a:r>
            <a:r>
              <a:rPr lang="en-US" sz="2400" dirty="0" err="1" smtClean="0"/>
              <a:t>chiasma</a:t>
            </a:r>
            <a:endParaRPr lang="en-US" sz="2400" dirty="0" smtClean="0"/>
          </a:p>
          <a:p>
            <a:r>
              <a:rPr lang="en-US" sz="2400" dirty="0" smtClean="0"/>
              <a:t>c.   Optic tract</a:t>
            </a:r>
          </a:p>
          <a:p>
            <a:r>
              <a:rPr lang="en-US" sz="2400" dirty="0" smtClean="0"/>
              <a:t>d.  Passes to thalamus</a:t>
            </a:r>
          </a:p>
          <a:p>
            <a:r>
              <a:rPr lang="en-US" sz="2400" dirty="0" smtClean="0"/>
              <a:t>e.  Synapse with fibers to occipital lobe</a:t>
            </a:r>
          </a:p>
          <a:p>
            <a:r>
              <a:rPr lang="en-US" sz="2400" dirty="0" smtClean="0"/>
              <a:t>f.  Interneurons to superior </a:t>
            </a:r>
            <a:r>
              <a:rPr lang="en-US" sz="2400" dirty="0" err="1" smtClean="0"/>
              <a:t>colliculi</a:t>
            </a:r>
            <a:r>
              <a:rPr lang="en-US" sz="2400" dirty="0" smtClean="0"/>
              <a:t> of the midbrain</a:t>
            </a:r>
            <a:endParaRPr lang="en-US" sz="2400" dirty="0"/>
          </a:p>
        </p:txBody>
      </p:sp>
      <p:pic>
        <p:nvPicPr>
          <p:cNvPr id="4098" name="Picture 2" descr="http://bookbuilder.cast.org/bookresources/25/25982/93987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752600"/>
            <a:ext cx="5038725" cy="49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90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II.  Ear</a:t>
            </a:r>
            <a:br>
              <a:rPr lang="en-US" sz="3200" dirty="0" smtClean="0"/>
            </a:br>
            <a:r>
              <a:rPr lang="en-US" sz="3200" dirty="0"/>
              <a:t> </a:t>
            </a:r>
            <a:r>
              <a:rPr lang="en-US" sz="3200" dirty="0" smtClean="0"/>
              <a:t>    A.  Structures of outer, middle, and inner ear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1.  Outer ear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a.  Also called pinna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b.  Collects vibrations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c.  Funnels energy onto tympanic membrane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d.  Auditory canal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e.  </a:t>
            </a:r>
            <a:r>
              <a:rPr lang="en-US" sz="2400" dirty="0" err="1" smtClean="0"/>
              <a:t>Ceruminous</a:t>
            </a:r>
            <a:r>
              <a:rPr lang="en-US" sz="2400" dirty="0" smtClean="0"/>
              <a:t> glands-modified sebum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f.  Tympanic membrane</a:t>
            </a:r>
            <a:endParaRPr lang="en-US" sz="2400" dirty="0"/>
          </a:p>
        </p:txBody>
      </p:sp>
      <p:pic>
        <p:nvPicPr>
          <p:cNvPr id="5122" name="Picture 2" descr="http://library.thinkquest.org/05aug/00386/hearing/ear/outere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05200"/>
            <a:ext cx="435292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432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2.  Middle ear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2743200" cy="52117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a.  Malleus</a:t>
            </a:r>
          </a:p>
          <a:p>
            <a:r>
              <a:rPr lang="en-US" sz="2400" dirty="0" smtClean="0"/>
              <a:t>b.  Incus</a:t>
            </a:r>
          </a:p>
          <a:p>
            <a:r>
              <a:rPr lang="en-US" sz="2400" dirty="0" smtClean="0"/>
              <a:t>c.  Stapes</a:t>
            </a:r>
          </a:p>
          <a:p>
            <a:r>
              <a:rPr lang="en-US" sz="2400" dirty="0" smtClean="0"/>
              <a:t>d.  Oval window</a:t>
            </a:r>
          </a:p>
          <a:p>
            <a:r>
              <a:rPr lang="en-US" sz="2400" dirty="0" smtClean="0"/>
              <a:t>e.  Round window</a:t>
            </a:r>
          </a:p>
          <a:p>
            <a:r>
              <a:rPr lang="en-US" sz="2400" dirty="0" smtClean="0"/>
              <a:t>f.  Tensor tympani</a:t>
            </a:r>
          </a:p>
          <a:p>
            <a:r>
              <a:rPr lang="en-US" sz="2400" dirty="0" smtClean="0"/>
              <a:t>g.  </a:t>
            </a:r>
            <a:r>
              <a:rPr lang="en-US" sz="2400" dirty="0" err="1" smtClean="0"/>
              <a:t>Stapedius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6146" name="Picture 2" descr="http://www.phon.ox.ac.uk/jcoleman/middle_ea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26" y="304801"/>
            <a:ext cx="330204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gapyx.com/cmt/2007/02/anatom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890" y="3048001"/>
            <a:ext cx="2676310" cy="378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29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2438400" cy="7159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3.  Inner ear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2895600" cy="556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a.  Vestibule with oval window</a:t>
            </a:r>
          </a:p>
          <a:p>
            <a:r>
              <a:rPr lang="en-US" sz="2400" dirty="0" smtClean="0"/>
              <a:t>b.  Semicircular canals-organ of balance and sensation of movement</a:t>
            </a:r>
          </a:p>
          <a:p>
            <a:r>
              <a:rPr lang="en-US" sz="2400" dirty="0" smtClean="0"/>
              <a:t>c.  Cochlea-organ of hearing</a:t>
            </a:r>
          </a:p>
          <a:p>
            <a:endParaRPr lang="en-US" sz="2400" dirty="0"/>
          </a:p>
        </p:txBody>
      </p:sp>
      <p:pic>
        <p:nvPicPr>
          <p:cNvPr id="7170" name="Picture 2" descr="\resizebox{3.5in}{!}{\includegraphics{\figdir /inner_ear.eps}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359" y="1905000"/>
            <a:ext cx="510543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60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32"/>
            <a:ext cx="35052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4.  Cochlear structure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2971800" cy="5638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a.  Three ducts running parallel through the coils of the snail</a:t>
            </a:r>
          </a:p>
          <a:p>
            <a:r>
              <a:rPr lang="en-US" sz="2400" dirty="0" smtClean="0"/>
              <a:t>b.  Tip of shell called </a:t>
            </a:r>
            <a:r>
              <a:rPr lang="en-US" sz="2400" dirty="0" err="1" smtClean="0"/>
              <a:t>helicotrema</a:t>
            </a:r>
            <a:endParaRPr lang="en-US" sz="2400" dirty="0" smtClean="0"/>
          </a:p>
          <a:p>
            <a:r>
              <a:rPr lang="en-US" sz="2400" dirty="0" smtClean="0"/>
              <a:t>c.  </a:t>
            </a:r>
            <a:r>
              <a:rPr lang="en-US" sz="2400" dirty="0" err="1" smtClean="0"/>
              <a:t>Scala</a:t>
            </a:r>
            <a:r>
              <a:rPr lang="en-US" sz="2400" dirty="0" smtClean="0"/>
              <a:t> </a:t>
            </a:r>
            <a:r>
              <a:rPr lang="en-US" sz="2400" dirty="0" err="1" smtClean="0"/>
              <a:t>vestibuli</a:t>
            </a:r>
            <a:r>
              <a:rPr lang="en-US" sz="2400" dirty="0" smtClean="0"/>
              <a:t> starts at the oval window</a:t>
            </a:r>
          </a:p>
          <a:p>
            <a:r>
              <a:rPr lang="en-US" sz="2400" dirty="0" smtClean="0"/>
              <a:t>d.  </a:t>
            </a:r>
            <a:r>
              <a:rPr lang="en-US" sz="2400" dirty="0" err="1" smtClean="0"/>
              <a:t>Scala</a:t>
            </a:r>
            <a:r>
              <a:rPr lang="en-US" sz="2400" dirty="0" smtClean="0"/>
              <a:t> tympani starts at the </a:t>
            </a:r>
            <a:r>
              <a:rPr lang="en-US" sz="2400" dirty="0" err="1" smtClean="0"/>
              <a:t>helicotrema</a:t>
            </a:r>
            <a:endParaRPr lang="en-US" sz="2400" dirty="0" smtClean="0"/>
          </a:p>
          <a:p>
            <a:r>
              <a:rPr lang="en-US" sz="2400" dirty="0" smtClean="0"/>
              <a:t>e.  Cochlear duct is sandwiched in between</a:t>
            </a:r>
            <a:endParaRPr lang="en-US" sz="2400" dirty="0"/>
          </a:p>
        </p:txBody>
      </p:sp>
      <p:pic>
        <p:nvPicPr>
          <p:cNvPr id="8194" name="Picture 2" descr="http://www.daviddarling.info/images/cochl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034" y="1981200"/>
            <a:ext cx="5571591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80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B.  Physiology of hearing-Think of cochlea as a party favor unrolled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39624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1.  sounds strike tympanic membrane</a:t>
            </a:r>
          </a:p>
          <a:p>
            <a:r>
              <a:rPr lang="en-US" sz="2400" dirty="0" smtClean="0"/>
              <a:t>2.  stapes plunges into and out of oval window which communicates with </a:t>
            </a:r>
            <a:r>
              <a:rPr lang="en-US" sz="2400" dirty="0" err="1" smtClean="0"/>
              <a:t>scala</a:t>
            </a:r>
            <a:r>
              <a:rPr lang="en-US" sz="2400" dirty="0" smtClean="0"/>
              <a:t> </a:t>
            </a:r>
            <a:r>
              <a:rPr lang="en-US" sz="2400" dirty="0" err="1" smtClean="0"/>
              <a:t>vestibuli</a:t>
            </a:r>
            <a:endParaRPr lang="en-US" sz="2400" dirty="0" smtClean="0"/>
          </a:p>
          <a:p>
            <a:r>
              <a:rPr lang="en-US" sz="2400" dirty="0" smtClean="0"/>
              <a:t>3.  wave transmitted into fluid of </a:t>
            </a:r>
            <a:r>
              <a:rPr lang="en-US" sz="2400" dirty="0" err="1" smtClean="0"/>
              <a:t>scala</a:t>
            </a:r>
            <a:r>
              <a:rPr lang="en-US" sz="2400" dirty="0" smtClean="0"/>
              <a:t> and travels toward </a:t>
            </a:r>
            <a:r>
              <a:rPr lang="en-US" sz="2400" dirty="0" err="1" smtClean="0"/>
              <a:t>helicotrema</a:t>
            </a:r>
            <a:endParaRPr lang="en-US" sz="2400" dirty="0" smtClean="0"/>
          </a:p>
          <a:p>
            <a:r>
              <a:rPr lang="en-US" sz="2400" dirty="0" smtClean="0"/>
              <a:t>4.  dependent upon frequency, sound wave produces harmonic resonance</a:t>
            </a:r>
          </a:p>
          <a:p>
            <a:r>
              <a:rPr lang="en-US" sz="2400" dirty="0" smtClean="0"/>
              <a:t>5.  high frequency nearer to the oval window</a:t>
            </a:r>
          </a:p>
          <a:p>
            <a:r>
              <a:rPr lang="en-US" sz="2400" dirty="0" smtClean="0"/>
              <a:t>6.  pressure relief at the round window</a:t>
            </a:r>
            <a:endParaRPr lang="en-US" sz="2400" dirty="0"/>
          </a:p>
        </p:txBody>
      </p:sp>
      <p:pic>
        <p:nvPicPr>
          <p:cNvPr id="9218" name="Picture 2" descr="http://www.unmc.edu/physiology/Mann/pix_8/cochlea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743200"/>
            <a:ext cx="4762500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17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C.  Organ of </a:t>
            </a:r>
            <a:r>
              <a:rPr lang="en-US" sz="3200" smtClean="0"/>
              <a:t>Corti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3886200" cy="490696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1.  sensory structure that converts wave energy into nervous impulses</a:t>
            </a:r>
          </a:p>
          <a:p>
            <a:r>
              <a:rPr lang="en-US" sz="2400" dirty="0" smtClean="0"/>
              <a:t>2.  organ of </a:t>
            </a:r>
            <a:r>
              <a:rPr lang="en-US" sz="2400" dirty="0" err="1" smtClean="0"/>
              <a:t>corti</a:t>
            </a:r>
            <a:r>
              <a:rPr lang="en-US" sz="2400" dirty="0" smtClean="0"/>
              <a:t> is to the ear as the ______ is to the eye</a:t>
            </a:r>
          </a:p>
          <a:p>
            <a:r>
              <a:rPr lang="en-US" sz="2400" dirty="0" smtClean="0"/>
              <a:t>3.  when wave crosses from </a:t>
            </a:r>
            <a:r>
              <a:rPr lang="en-US" sz="2400" dirty="0" err="1" smtClean="0"/>
              <a:t>scala</a:t>
            </a:r>
            <a:r>
              <a:rPr lang="en-US" sz="2400" dirty="0" smtClean="0"/>
              <a:t> </a:t>
            </a:r>
            <a:r>
              <a:rPr lang="en-US" sz="2400" dirty="0" err="1" smtClean="0"/>
              <a:t>vestibuli</a:t>
            </a:r>
            <a:r>
              <a:rPr lang="en-US" sz="2400" dirty="0" smtClean="0"/>
              <a:t> to </a:t>
            </a:r>
            <a:r>
              <a:rPr lang="en-US" sz="2400" dirty="0" err="1" smtClean="0"/>
              <a:t>scala</a:t>
            </a:r>
            <a:r>
              <a:rPr lang="en-US" sz="2400" dirty="0" smtClean="0"/>
              <a:t> tympani, passes through the </a:t>
            </a:r>
            <a:r>
              <a:rPr lang="en-US" sz="2400" dirty="0" err="1" smtClean="0"/>
              <a:t>scala</a:t>
            </a:r>
            <a:r>
              <a:rPr lang="en-US" sz="2400" dirty="0" smtClean="0"/>
              <a:t> media</a:t>
            </a:r>
          </a:p>
          <a:p>
            <a:r>
              <a:rPr lang="en-US" sz="2400" dirty="0" smtClean="0"/>
              <a:t>4.  pressure wave causes tectorial membrane to wave in the wind</a:t>
            </a:r>
          </a:p>
          <a:p>
            <a:r>
              <a:rPr lang="en-US" sz="2400" dirty="0" smtClean="0"/>
              <a:t>5.  hair cells are deformed</a:t>
            </a:r>
          </a:p>
          <a:p>
            <a:r>
              <a:rPr lang="en-US" sz="2400" dirty="0" smtClean="0"/>
              <a:t>6.  action potentials are produced</a:t>
            </a:r>
            <a:endParaRPr lang="en-US" sz="2400" dirty="0"/>
          </a:p>
        </p:txBody>
      </p:sp>
      <p:pic>
        <p:nvPicPr>
          <p:cNvPr id="1028" name="Picture 4" descr="http://upload.wikimedia.org/wikipedia/commons/thumb/c/cb/Cochlea-crosssection.svg/300px-Cochlea-crosssect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601" y="2286000"/>
            <a:ext cx="4387499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27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D.  Balance and the inner ear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1.  two types of balance-static </a:t>
            </a:r>
            <a:r>
              <a:rPr lang="en-US" sz="2400" dirty="0" err="1" smtClean="0"/>
              <a:t>vs</a:t>
            </a:r>
            <a:r>
              <a:rPr lang="en-US" sz="2400" dirty="0" smtClean="0"/>
              <a:t> dynamic</a:t>
            </a:r>
          </a:p>
          <a:p>
            <a:r>
              <a:rPr lang="en-US" sz="2400" dirty="0" smtClean="0"/>
              <a:t>2.  the detection of static equilibrium is a detection of position relative to gravity</a:t>
            </a:r>
          </a:p>
          <a:p>
            <a:r>
              <a:rPr lang="en-US" sz="2400" dirty="0" smtClean="0"/>
              <a:t>3.  the vestibule of the ear houses the sensory structure detecting static equilibrium</a:t>
            </a:r>
          </a:p>
          <a:p>
            <a:r>
              <a:rPr lang="en-US" sz="2400" dirty="0" smtClean="0"/>
              <a:t>4.  the detection of dynamic equilibrium is the sensation of movement or acceleration and deceleration</a:t>
            </a:r>
          </a:p>
          <a:p>
            <a:r>
              <a:rPr lang="en-US" sz="2400" dirty="0" smtClean="0"/>
              <a:t>5.  dynamic equilibrium is detected in the semicircular canals</a:t>
            </a:r>
            <a:endParaRPr lang="en-US" sz="2400" dirty="0"/>
          </a:p>
        </p:txBody>
      </p:sp>
      <p:pic>
        <p:nvPicPr>
          <p:cNvPr id="2050" name="Picture 2" descr="https://ccrma.stanford.edu/realsimple/psychoacoustics/img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538" y="3352800"/>
            <a:ext cx="4225587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90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3810000" cy="8683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6.  Static equilibrium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3429000" cy="495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a.  Utricle and </a:t>
            </a:r>
            <a:r>
              <a:rPr lang="en-US" sz="2400" dirty="0" err="1" smtClean="0"/>
              <a:t>saccule</a:t>
            </a:r>
            <a:endParaRPr lang="en-US" sz="2400" dirty="0" smtClean="0"/>
          </a:p>
          <a:p>
            <a:r>
              <a:rPr lang="en-US" sz="2400" dirty="0" smtClean="0"/>
              <a:t>b.  Macula of utricle is parallel</a:t>
            </a:r>
          </a:p>
          <a:p>
            <a:r>
              <a:rPr lang="en-US" sz="2400" dirty="0" smtClean="0"/>
              <a:t>c.  Macula of </a:t>
            </a:r>
            <a:r>
              <a:rPr lang="en-US" sz="2400" dirty="0" err="1" smtClean="0"/>
              <a:t>saccule</a:t>
            </a:r>
            <a:r>
              <a:rPr lang="en-US" sz="2400" dirty="0" smtClean="0"/>
              <a:t> is perpendicular</a:t>
            </a:r>
          </a:p>
          <a:p>
            <a:r>
              <a:rPr lang="en-US" sz="2400" dirty="0" smtClean="0"/>
              <a:t>d.  Tips of hair cells are displaced as </a:t>
            </a:r>
            <a:r>
              <a:rPr lang="en-US" sz="2400" dirty="0" err="1" smtClean="0"/>
              <a:t>otoliths</a:t>
            </a:r>
            <a:r>
              <a:rPr lang="en-US" sz="2400" dirty="0" smtClean="0"/>
              <a:t> </a:t>
            </a:r>
            <a:r>
              <a:rPr lang="en-US" sz="2400" dirty="0" err="1" smtClean="0"/>
              <a:t>repsond</a:t>
            </a:r>
            <a:r>
              <a:rPr lang="en-US" sz="2400" dirty="0" smtClean="0"/>
              <a:t> to the pull of gravity</a:t>
            </a:r>
          </a:p>
          <a:p>
            <a:r>
              <a:rPr lang="en-US" sz="2400" dirty="0" smtClean="0"/>
              <a:t>e.  Bending of the hair cells produces an action potential</a:t>
            </a:r>
          </a:p>
          <a:p>
            <a:endParaRPr lang="en-US" sz="2400" dirty="0"/>
          </a:p>
        </p:txBody>
      </p:sp>
      <p:pic>
        <p:nvPicPr>
          <p:cNvPr id="3076" name="Picture 4" descr="http://apbrwww5.apsu.edu/thompsonj/Anatomy%20&amp;%20Physiology/2010/2010%20Exam%20Reviews/Exam%204%20Review/15-35_Macu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759" y="685800"/>
            <a:ext cx="3540341" cy="53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95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910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7.  Dynamic equilibrium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3733800" cy="541972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a.  Three canals oriented at right angles to </a:t>
            </a:r>
            <a:r>
              <a:rPr lang="en-US" sz="2400" dirty="0" err="1" smtClean="0"/>
              <a:t>eachother</a:t>
            </a:r>
            <a:endParaRPr lang="en-US" sz="2400" dirty="0" smtClean="0"/>
          </a:p>
          <a:p>
            <a:r>
              <a:rPr lang="en-US" sz="2400" dirty="0" smtClean="0"/>
              <a:t>b.  Filled with fluid</a:t>
            </a:r>
          </a:p>
          <a:p>
            <a:r>
              <a:rPr lang="en-US" sz="2400" dirty="0" smtClean="0"/>
              <a:t>c.  Sensory structure is called crista </a:t>
            </a:r>
            <a:r>
              <a:rPr lang="en-US" sz="2400" dirty="0" err="1" smtClean="0"/>
              <a:t>ampullaris</a:t>
            </a:r>
            <a:r>
              <a:rPr lang="en-US" sz="2400" dirty="0" smtClean="0"/>
              <a:t> that is located in the swollen ampulla of each canal</a:t>
            </a:r>
          </a:p>
          <a:p>
            <a:r>
              <a:rPr lang="en-US" sz="2400" dirty="0" smtClean="0"/>
              <a:t>d.  Rotational movement of head produces a flow of </a:t>
            </a:r>
            <a:r>
              <a:rPr lang="en-US" sz="2400" dirty="0" err="1" smtClean="0"/>
              <a:t>endolymph</a:t>
            </a:r>
            <a:r>
              <a:rPr lang="en-US" sz="2400" dirty="0" smtClean="0"/>
              <a:t> across the </a:t>
            </a:r>
            <a:r>
              <a:rPr lang="en-US" sz="2400" dirty="0" err="1" smtClean="0"/>
              <a:t>cupula</a:t>
            </a:r>
            <a:r>
              <a:rPr lang="en-US" sz="2400" dirty="0" smtClean="0"/>
              <a:t>  of the crista</a:t>
            </a:r>
          </a:p>
          <a:p>
            <a:r>
              <a:rPr lang="en-US" sz="2400" dirty="0" smtClean="0"/>
              <a:t>e.  Displaces hair bundles and produces the feeling of rotation</a:t>
            </a:r>
          </a:p>
          <a:p>
            <a:r>
              <a:rPr lang="en-US" sz="2400" dirty="0" smtClean="0"/>
              <a:t>f.  Bat at tip of forehead</a:t>
            </a:r>
            <a:endParaRPr lang="en-US" sz="2400" dirty="0"/>
          </a:p>
        </p:txBody>
      </p:sp>
      <p:pic>
        <p:nvPicPr>
          <p:cNvPr id="4098" name="Picture 2" descr="Figure 14.7. The ampulla of the posterior semicircular canal showing the crista, hair bundles, and cupul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6104"/>
            <a:ext cx="3219450" cy="619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65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9832"/>
            <a:ext cx="7315200" cy="6397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B.  Eye structure-composed of three tunics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16295"/>
            <a:ext cx="4038600" cy="58674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1.  fibrous tunic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a.  Sclera-white of the eye</a:t>
            </a:r>
          </a:p>
          <a:p>
            <a:pPr marL="0" indent="0">
              <a:buNone/>
            </a:pPr>
            <a:r>
              <a:rPr lang="en-US" sz="2400" dirty="0" smtClean="0"/>
              <a:t>           b.  Cornea transparent portion (focuses, nonvascular)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2.  vascular tunic (contains most of the blood vessels)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a.  Very black due to a lot of melanin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b.  Portion associated with sclera is called choroid coat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c.  Anteriorly vascular tunic is modified to form </a:t>
            </a:r>
            <a:r>
              <a:rPr lang="en-US" sz="2400" dirty="0" err="1" smtClean="0"/>
              <a:t>ciliary</a:t>
            </a:r>
            <a:r>
              <a:rPr lang="en-US" sz="2400" dirty="0" smtClean="0"/>
              <a:t> body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d.  </a:t>
            </a:r>
            <a:r>
              <a:rPr lang="en-US" sz="2400" dirty="0" err="1" smtClean="0"/>
              <a:t>Ciliary</a:t>
            </a:r>
            <a:r>
              <a:rPr lang="en-US" sz="2400" dirty="0" smtClean="0"/>
              <a:t> body is a sphincter muscle and also produces </a:t>
            </a:r>
            <a:r>
              <a:rPr lang="en-US" sz="2400" dirty="0" err="1" smtClean="0"/>
              <a:t>aqeous</a:t>
            </a:r>
            <a:r>
              <a:rPr lang="en-US" sz="2400" dirty="0" smtClean="0"/>
              <a:t> humor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e.  Iris is also part of the vascular tunic</a:t>
            </a:r>
          </a:p>
        </p:txBody>
      </p:sp>
      <p:pic>
        <p:nvPicPr>
          <p:cNvPr id="2050" name="Picture 2" descr="http://www.dartmouth.edu/~humananatomy/figures/chapter_46/46-4_files/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346" y="3048000"/>
            <a:ext cx="4457700" cy="353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07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edia-1.web.britannica.com/eb-media/86/4086-004-EA85548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3312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76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3.  Sensory tunic-retina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599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a.  120 million rods-black white </a:t>
            </a:r>
          </a:p>
          <a:p>
            <a:r>
              <a:rPr lang="en-US" sz="2400" dirty="0" smtClean="0"/>
              <a:t>b.  7 million cones-color</a:t>
            </a:r>
          </a:p>
          <a:p>
            <a:r>
              <a:rPr lang="en-US" sz="2400" dirty="0" smtClean="0"/>
              <a:t>c.  Macula </a:t>
            </a:r>
            <a:r>
              <a:rPr lang="en-US" sz="2400" dirty="0" err="1" smtClean="0"/>
              <a:t>lutea</a:t>
            </a:r>
            <a:endParaRPr lang="en-US" sz="2400" dirty="0" smtClean="0"/>
          </a:p>
          <a:p>
            <a:r>
              <a:rPr lang="en-US" sz="2400" dirty="0" smtClean="0"/>
              <a:t>d.  Fovea </a:t>
            </a:r>
            <a:r>
              <a:rPr lang="en-US" sz="2400" dirty="0" err="1" smtClean="0"/>
              <a:t>centralis</a:t>
            </a:r>
            <a:endParaRPr lang="en-US" sz="2400" dirty="0" smtClean="0"/>
          </a:p>
          <a:p>
            <a:r>
              <a:rPr lang="en-US" sz="2400" dirty="0" smtClean="0"/>
              <a:t>e.  Optic disk or blind spot</a:t>
            </a:r>
            <a:endParaRPr lang="en-US" sz="2400" dirty="0"/>
          </a:p>
        </p:txBody>
      </p:sp>
      <p:pic>
        <p:nvPicPr>
          <p:cNvPr id="6" name="Picture 2" descr="http://www.dartmouth.edu/~humananatomy/figures/chapter_46/46-4_files/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457200"/>
            <a:ext cx="448473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70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iew inside human eye - showing retina, optic nerve and macula Stock Photo - 74001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" y="228600"/>
            <a:ext cx="9207500" cy="619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32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4343400" cy="6397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4.  Chambers of the eye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9050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a.  Anterior chamber</a:t>
            </a:r>
          </a:p>
          <a:p>
            <a:r>
              <a:rPr lang="en-US" sz="2400" dirty="0" smtClean="0"/>
              <a:t>b.  Posterior chamber</a:t>
            </a:r>
          </a:p>
          <a:p>
            <a:r>
              <a:rPr lang="en-US" sz="2400" dirty="0" smtClean="0"/>
              <a:t>c.  Aqueous humor-</a:t>
            </a:r>
            <a:r>
              <a:rPr lang="en-US" sz="2400" dirty="0" err="1" smtClean="0"/>
              <a:t>ciliary</a:t>
            </a:r>
            <a:r>
              <a:rPr lang="en-US" sz="2400" dirty="0" smtClean="0"/>
              <a:t> body and the canal of </a:t>
            </a:r>
            <a:r>
              <a:rPr lang="en-US" sz="2400" dirty="0" err="1" smtClean="0"/>
              <a:t>Schlemm</a:t>
            </a:r>
            <a:endParaRPr lang="en-US" sz="2400" dirty="0" smtClean="0"/>
          </a:p>
          <a:p>
            <a:r>
              <a:rPr lang="en-US" sz="2400" dirty="0" smtClean="0"/>
              <a:t>d.  Vitreous chamber-filled with vitreous humor</a:t>
            </a:r>
            <a:endParaRPr lang="en-US" sz="2400" dirty="0"/>
          </a:p>
        </p:txBody>
      </p:sp>
      <p:pic>
        <p:nvPicPr>
          <p:cNvPr id="6146" name="Picture 2" descr="http://www.selectspecs.com/_resource/_image/info/Image/articles/Fig8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73027"/>
            <a:ext cx="6248400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51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5.  lens-nonvascular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a.  Attached to </a:t>
            </a:r>
            <a:r>
              <a:rPr lang="en-US" sz="2400" dirty="0" err="1" smtClean="0"/>
              <a:t>ciliary</a:t>
            </a:r>
            <a:r>
              <a:rPr lang="en-US" sz="2400" dirty="0" smtClean="0"/>
              <a:t> body by suspensory ligaments</a:t>
            </a:r>
          </a:p>
          <a:p>
            <a:r>
              <a:rPr lang="en-US" sz="2400" dirty="0" smtClean="0"/>
              <a:t>b.  Lens is elastic</a:t>
            </a:r>
          </a:p>
          <a:p>
            <a:r>
              <a:rPr lang="en-US" sz="2400" dirty="0" smtClean="0"/>
              <a:t>c.  Fine focus of the scope</a:t>
            </a:r>
          </a:p>
          <a:p>
            <a:r>
              <a:rPr lang="en-US" sz="2400" dirty="0" smtClean="0"/>
              <a:t>d.  Flatter for distance vision</a:t>
            </a:r>
          </a:p>
          <a:p>
            <a:r>
              <a:rPr lang="en-US" sz="2400" dirty="0" smtClean="0"/>
              <a:t>e.  Greater curvature for close vision</a:t>
            </a:r>
          </a:p>
          <a:p>
            <a:r>
              <a:rPr lang="en-US" sz="2400" dirty="0" smtClean="0"/>
              <a:t>f.  cataract</a:t>
            </a:r>
            <a:endParaRPr lang="en-US" sz="2400" dirty="0"/>
          </a:p>
        </p:txBody>
      </p:sp>
      <p:pic>
        <p:nvPicPr>
          <p:cNvPr id="7170" name="Picture 2" descr="http://img.tfd.com/dorland/accommod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276" y="533400"/>
            <a:ext cx="340282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t2.gstatic.com/images?q=tbn:ANd9GcQjMmZPB1U5qHHID4zz-NSfd47IDTowhH8g_Vy291TRwM5Y2Q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276" y="4267200"/>
            <a:ext cx="232410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94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householdphysician.com/images/sight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7620000" cy="623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87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C.  Functions of the eye</a:t>
            </a:r>
            <a:br>
              <a:rPr lang="en-US" sz="3200" dirty="0" smtClean="0"/>
            </a:br>
            <a:r>
              <a:rPr lang="en-US" sz="3200" dirty="0"/>
              <a:t> </a:t>
            </a:r>
            <a:r>
              <a:rPr lang="en-US" sz="3200" dirty="0" smtClean="0"/>
              <a:t>    1.  brief lesson in optics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5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a.  Electromagnetic spectrum</a:t>
            </a:r>
          </a:p>
        </p:txBody>
      </p:sp>
      <p:pic>
        <p:nvPicPr>
          <p:cNvPr id="8194" name="Picture 2" descr="http://www.yorku.ca/eye/spectru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14600"/>
            <a:ext cx="62484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22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1153</Words>
  <Application>Microsoft Office PowerPoint</Application>
  <PresentationFormat>On-screen Show (4:3)</PresentationFormat>
  <Paragraphs>163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Special Senses</vt:lpstr>
      <vt:lpstr>I.  Eye      A.  Accessory Structures</vt:lpstr>
      <vt:lpstr>B.  Eye structure-composed of three tunics</vt:lpstr>
      <vt:lpstr>3.  Sensory tunic-retina</vt:lpstr>
      <vt:lpstr>PowerPoint Presentation</vt:lpstr>
      <vt:lpstr>4.  Chambers of the eye</vt:lpstr>
      <vt:lpstr>5.  lens-nonvascular</vt:lpstr>
      <vt:lpstr>PowerPoint Presentation</vt:lpstr>
      <vt:lpstr>C.  Functions of the eye      1.  brief lesson in optics</vt:lpstr>
      <vt:lpstr>b.  When light hits an object</vt:lpstr>
      <vt:lpstr>c.  Lenses and refraction</vt:lpstr>
      <vt:lpstr>2.  Normal focusing system of eye-distance vision</vt:lpstr>
      <vt:lpstr>3.  Accomodation</vt:lpstr>
      <vt:lpstr>4.  myopia-near sightedness</vt:lpstr>
      <vt:lpstr>5.  hyperopia-farsightedness</vt:lpstr>
      <vt:lpstr>6.  Astigmatism</vt:lpstr>
      <vt:lpstr>D.  Retinal characteristics</vt:lpstr>
      <vt:lpstr>2.  Cone cells</vt:lpstr>
      <vt:lpstr>3.  Retinal design</vt:lpstr>
      <vt:lpstr>4.  Visual pathways</vt:lpstr>
      <vt:lpstr>II.  Ear      A.  Structures of outer, middle, and inner ear</vt:lpstr>
      <vt:lpstr>2.  Middle ear</vt:lpstr>
      <vt:lpstr>3.  Inner ear</vt:lpstr>
      <vt:lpstr>4.  Cochlear structure</vt:lpstr>
      <vt:lpstr>B.  Physiology of hearing-Think of cochlea as a party favor unrolled</vt:lpstr>
      <vt:lpstr>C.  Organ of Corti</vt:lpstr>
      <vt:lpstr>D.  Balance and the inner ear</vt:lpstr>
      <vt:lpstr>6.  Static equilibrium</vt:lpstr>
      <vt:lpstr>7.  Dynamic equilibrium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153</cp:revision>
  <dcterms:created xsi:type="dcterms:W3CDTF">2011-05-25T12:00:14Z</dcterms:created>
  <dcterms:modified xsi:type="dcterms:W3CDTF">2011-05-27T17:26:32Z</dcterms:modified>
</cp:coreProperties>
</file>