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7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6D26-230A-4F1A-BB2F-043C00662A3E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2F5-4E05-4DC1-8EB5-30E69BA6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48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6D26-230A-4F1A-BB2F-043C00662A3E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2F5-4E05-4DC1-8EB5-30E69BA6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69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6D26-230A-4F1A-BB2F-043C00662A3E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2F5-4E05-4DC1-8EB5-30E69BA6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5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6D26-230A-4F1A-BB2F-043C00662A3E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2F5-4E05-4DC1-8EB5-30E69BA6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59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6D26-230A-4F1A-BB2F-043C00662A3E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2F5-4E05-4DC1-8EB5-30E69BA6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50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6D26-230A-4F1A-BB2F-043C00662A3E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2F5-4E05-4DC1-8EB5-30E69BA6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9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6D26-230A-4F1A-BB2F-043C00662A3E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2F5-4E05-4DC1-8EB5-30E69BA6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94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6D26-230A-4F1A-BB2F-043C00662A3E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2F5-4E05-4DC1-8EB5-30E69BA6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94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6D26-230A-4F1A-BB2F-043C00662A3E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2F5-4E05-4DC1-8EB5-30E69BA6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5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6D26-230A-4F1A-BB2F-043C00662A3E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2F5-4E05-4DC1-8EB5-30E69BA6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6D26-230A-4F1A-BB2F-043C00662A3E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2F5-4E05-4DC1-8EB5-30E69BA6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19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56D26-230A-4F1A-BB2F-043C00662A3E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292F5-4E05-4DC1-8EB5-30E69BA6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89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Respiratory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370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Alveolar Tissue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" cy="762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6146" name="Picture 2" descr="http://legacy.owensboro.kctcs.edu/gcaplan/anat2/histology/alveol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019800" cy="490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00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II.  Respiratory physiology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A.  Volume vs. pressure</a:t>
            </a:r>
          </a:p>
          <a:p>
            <a:r>
              <a:rPr lang="en-US" sz="2400" dirty="0" smtClean="0"/>
              <a:t>1.  gases conform to the shape of their container</a:t>
            </a:r>
          </a:p>
          <a:p>
            <a:r>
              <a:rPr lang="en-US" sz="2400" dirty="0" smtClean="0"/>
              <a:t>2.  in a large volume, the molecules of the gas are spread out</a:t>
            </a:r>
          </a:p>
          <a:p>
            <a:r>
              <a:rPr lang="en-US" sz="2400" dirty="0" smtClean="0"/>
              <a:t>3.  few collisions between the molecules and walls</a:t>
            </a:r>
          </a:p>
          <a:p>
            <a:r>
              <a:rPr lang="en-US" sz="2400" dirty="0" smtClean="0"/>
              <a:t>4.  larger volume lower pressure</a:t>
            </a:r>
          </a:p>
          <a:p>
            <a:r>
              <a:rPr lang="en-US" sz="2400" dirty="0" smtClean="0"/>
              <a:t>5.  volume decreases</a:t>
            </a:r>
          </a:p>
          <a:p>
            <a:r>
              <a:rPr lang="en-US" sz="2400" dirty="0" smtClean="0"/>
              <a:t>6.  more frequent collisions</a:t>
            </a:r>
          </a:p>
          <a:p>
            <a:r>
              <a:rPr lang="en-US" sz="2400" dirty="0" smtClean="0"/>
              <a:t>7.  higher pressures</a:t>
            </a:r>
          </a:p>
          <a:p>
            <a:r>
              <a:rPr lang="en-US" sz="2400" dirty="0" smtClean="0"/>
              <a:t>8.  gases flow (like water) from areas of higher to lower pressures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447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B.  Events of inspiration-active process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24200" cy="4525963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Surface tension between pleural membranes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Diaphragm contracts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External </a:t>
            </a:r>
            <a:r>
              <a:rPr lang="en-US" sz="2400" dirty="0" err="1" smtClean="0"/>
              <a:t>intercostals</a:t>
            </a:r>
            <a:r>
              <a:rPr lang="en-US" sz="2400" dirty="0" smtClean="0"/>
              <a:t> contract</a:t>
            </a:r>
          </a:p>
          <a:p>
            <a:pPr marL="457200" indent="-457200">
              <a:buAutoNum type="arabicPeriod"/>
            </a:pPr>
            <a:r>
              <a:rPr lang="en-US" sz="2400" dirty="0" err="1" smtClean="0"/>
              <a:t>Voume</a:t>
            </a:r>
            <a:r>
              <a:rPr lang="en-US" sz="2400" dirty="0" smtClean="0"/>
              <a:t> increases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Pressures drop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Air pressure higher than pulmonary pressures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Air flows into lung</a:t>
            </a:r>
          </a:p>
          <a:p>
            <a:pPr marL="457200" indent="-457200">
              <a:buAutoNum type="arabicPeriod"/>
            </a:pPr>
            <a:endParaRPr lang="en-US" sz="2400" dirty="0"/>
          </a:p>
        </p:txBody>
      </p:sp>
      <p:pic>
        <p:nvPicPr>
          <p:cNvPr id="7170" name="Picture 2" descr="http://www.singintune.org/breath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240" y="2819400"/>
            <a:ext cx="4725860" cy="349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35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4648200" cy="7159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C.  Exhalation or expiration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2895600" cy="5211763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Passive process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Elastic recoil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Ribs return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Diaphragm relaxes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Lung volume drops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Air compressed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Expiration should be effortless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Asthma or chronic bronchitis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Forced expiration</a:t>
            </a:r>
            <a:endParaRPr lang="en-US" sz="2400" dirty="0"/>
          </a:p>
        </p:txBody>
      </p:sp>
      <p:pic>
        <p:nvPicPr>
          <p:cNvPr id="8194" name="Picture 2" descr="http://www.singintune.org/breath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392" y="2438400"/>
            <a:ext cx="5034908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75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D.  </a:t>
            </a:r>
            <a:r>
              <a:rPr lang="en-US" sz="3200" dirty="0" err="1" smtClean="0"/>
              <a:t>Intrapleural</a:t>
            </a:r>
            <a:r>
              <a:rPr lang="en-US" sz="3200" dirty="0" smtClean="0"/>
              <a:t> pressure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971800" cy="452596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Healthy lung </a:t>
            </a:r>
            <a:r>
              <a:rPr lang="en-US" sz="2400" dirty="0" err="1" smtClean="0"/>
              <a:t>intrapleural</a:t>
            </a:r>
            <a:r>
              <a:rPr lang="en-US" sz="2400" dirty="0" smtClean="0"/>
              <a:t> pressure is always negative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Prevents lung collapse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Air enters </a:t>
            </a:r>
            <a:r>
              <a:rPr lang="en-US" sz="2400" dirty="0" err="1" smtClean="0"/>
              <a:t>pulmonay</a:t>
            </a:r>
            <a:r>
              <a:rPr lang="en-US" sz="2400" dirty="0" smtClean="0"/>
              <a:t> space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Pneumothorax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Atelectasis</a:t>
            </a:r>
          </a:p>
          <a:p>
            <a:pPr marL="0" indent="0">
              <a:buNone/>
            </a:pPr>
            <a:r>
              <a:rPr lang="en-US" sz="2400" dirty="0" smtClean="0"/>
              <a:t>  </a:t>
            </a:r>
            <a:endParaRPr lang="en-US" sz="2400" dirty="0"/>
          </a:p>
        </p:txBody>
      </p:sp>
      <p:pic>
        <p:nvPicPr>
          <p:cNvPr id="9218" name="Picture 2" descr="Atelecta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52600"/>
            <a:ext cx="43624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34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4495800" cy="7921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E.  Respiratory volumes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2971800" cy="513556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Tidal volume-500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IRV-3000ml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ERV-1200ml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Residual volume-1500 ml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Vital capacity= TV + IRV + ERV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Dead space volume = 150 ml</a:t>
            </a:r>
            <a:endParaRPr lang="en-US" sz="2400" dirty="0"/>
          </a:p>
        </p:txBody>
      </p:sp>
      <p:pic>
        <p:nvPicPr>
          <p:cNvPr id="10242" name="Picture 2" descr="http://image.wistatutor.com/content/respiration/lung-volumes-and-capacities-graph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926" y="2895600"/>
            <a:ext cx="5623074" cy="268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83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III.  Control of respiration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A.  Breathing control centers</a:t>
            </a:r>
          </a:p>
          <a:p>
            <a:r>
              <a:rPr lang="en-US" sz="2800" dirty="0" smtClean="0"/>
              <a:t>1.  brain stem-pons and medulla</a:t>
            </a:r>
          </a:p>
          <a:p>
            <a:r>
              <a:rPr lang="en-US" sz="2800" dirty="0" smtClean="0"/>
              <a:t>2.  VRG-self-exciting inspiratory center</a:t>
            </a:r>
          </a:p>
          <a:p>
            <a:r>
              <a:rPr lang="en-US" sz="2800" dirty="0" smtClean="0"/>
              <a:t>3.  phrenic and intercostal nerves</a:t>
            </a:r>
          </a:p>
          <a:p>
            <a:r>
              <a:rPr lang="en-US" sz="2800" dirty="0" smtClean="0"/>
              <a:t>4.  normal breathing </a:t>
            </a:r>
            <a:r>
              <a:rPr lang="en-US" sz="2800" dirty="0" err="1" smtClean="0"/>
              <a:t>eupnea</a:t>
            </a:r>
            <a:endParaRPr lang="en-US" sz="2800" dirty="0" smtClean="0"/>
          </a:p>
        </p:txBody>
      </p:sp>
      <p:pic>
        <p:nvPicPr>
          <p:cNvPr id="11266" name="Picture 2" descr="http://apbrwww5.apsu.edu/thompsonj/Anatomy%20&amp;%20Physiology/2020/2020%20Exam%20Reviews/Exam%203/22-24_NeuralPthw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09600"/>
            <a:ext cx="31718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41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5" y="32951"/>
            <a:ext cx="5562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B.  Modifiers of respiratory effort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2667000" cy="452596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Higher brain centers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Stretch receptors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Receptors in muscles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Peripheral chemoreceptors</a:t>
            </a:r>
          </a:p>
          <a:p>
            <a:pPr marL="457200" indent="-457200">
              <a:buAutoNum type="arabicPeriod"/>
            </a:pPr>
            <a:endParaRPr lang="en-US" sz="2400" dirty="0"/>
          </a:p>
        </p:txBody>
      </p:sp>
      <p:pic>
        <p:nvPicPr>
          <p:cNvPr id="12290" name="Picture 2" descr="http://apbrwww5.apsu.edu/thompsonj/Anatomy%20&amp;%20Physiology/2020/2020%20Exam%20Reviews/Exam%203/22-25_NeurChemMed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875" y="1219200"/>
            <a:ext cx="5673851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2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2" y="76200"/>
            <a:ext cx="3505200" cy="6397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C.  Chemical factors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3200400" cy="53641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Chemoreceptors monitor blood chemistry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Main stimulus is carbon dioxide and pH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Carbon dioxide transport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Main stimulant for respiratory efforts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Also tied to pH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Oxygen concentrations are of secondary importance</a:t>
            </a:r>
            <a:endParaRPr lang="en-US" sz="2800" dirty="0"/>
          </a:p>
        </p:txBody>
      </p:sp>
      <p:pic>
        <p:nvPicPr>
          <p:cNvPr id="13314" name="Picture 2" descr="http://www.uic.edu/classes/bios/bios100/lecturesf04am/gasexch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825" y="2209800"/>
            <a:ext cx="4627725" cy="397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27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67400" cy="6397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D.  Interesting case of emphysema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COPD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Inspiration easier than expiration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Lungs retain some of each breath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Residual volume increases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Diaphragm flattens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Carbon dioxide is retained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Oxygen levels become main stimulant for respiratory effort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Oxygen must be administered at low levels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If administered at high levels as might be indicated, patient would stop breathing because the respiratory stimulus would be gone (low oxygen levels).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229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I.  The Functional Anatomy of the Respiratory System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590800" cy="4525963"/>
          </a:xfrm>
        </p:spPr>
        <p:txBody>
          <a:bodyPr>
            <a:normAutofit/>
          </a:bodyPr>
          <a:lstStyle/>
          <a:p>
            <a:pPr marL="457200" indent="-457200">
              <a:buAutoNum type="alphaUcPeriod"/>
            </a:pPr>
            <a:r>
              <a:rPr lang="en-US" sz="2400" dirty="0" smtClean="0"/>
              <a:t>Nose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Nares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Nasal cavity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Respiratory mucosa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Nasal conchae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Hard palate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Soft palate</a:t>
            </a:r>
          </a:p>
          <a:p>
            <a:pPr marL="457200" indent="-457200">
              <a:buAutoNum type="arabicPeriod"/>
            </a:pPr>
            <a:r>
              <a:rPr lang="en-US" sz="2400" dirty="0" err="1" smtClean="0"/>
              <a:t>Paranasal</a:t>
            </a:r>
            <a:r>
              <a:rPr lang="en-US" sz="2400" dirty="0" smtClean="0"/>
              <a:t> sinuses</a:t>
            </a:r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026" name="Picture 2" descr="http://www.mhhe.com/biosci/ap/dynamichuman2/content/gifs/016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24000"/>
            <a:ext cx="5638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12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E.  Hyperventilation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52596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Young nervous women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Increased depth of breathing-what happens to carbon dioxide levels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What happens to pH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Cerebral vessels constrict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May get dizzy and faint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Breathing into paper bag</a:t>
            </a:r>
          </a:p>
          <a:p>
            <a:pPr marL="457200" indent="-457200">
              <a:buAutoNum type="arabicPeriod"/>
            </a:pPr>
            <a:endParaRPr lang="en-US" sz="2400" dirty="0"/>
          </a:p>
        </p:txBody>
      </p:sp>
      <p:pic>
        <p:nvPicPr>
          <p:cNvPr id="14338" name="Picture 2" descr="http://www.uic.edu/classes/bios/bios100/lecturesf04am/gasexch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"/>
            <a:ext cx="42726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g;base64,/9j/4AAQSkZJRgABAQAAAQABAAD/2wCEAAkGBhQSERUUEBQUFBUUFBgXFxUXFRYZGRcZGRkYFBcaFxceHCYfGBsjHBYXIC8iIycqLSwtGB8xNTAsNScrLDUBCQoKDgwOGg8PGikkHyQpLy41NSkpKiopLSosLiwsLCopKSkvLCwpLyk1KiwtLCw0LCksKSwsLCosKi4sNS0sLP/AABEIAJAAmAMBIgACEQEDEQH/xAAcAAACAgMBAQAAAAAAAAAAAAAABQQGAQIDBwj/xAA8EAACAQIEBAQDBgUDBAMAAAABAgMAEQQSITEFE0FRBiJhcTKBkRQjQlKhsWJygpLBM7LhB5Oi0SRDU//EABkBAAIDAQAAAAAAAAAAAAAAAAABAgMEBf/EACwRAAICAQMDAgMJAAAAAAAAAAABAhEDEiExQVHwBJEiMmETI1JxgaGxwfH/2gAMAwEAAhEDEQA/APcaKKKACiiigANYvQTSbxPxcwRDIQskjZEJ1sT1C/iPYWNJulY4pydI64/xNh4ZBFJKokOuQBmYDoWCglR6m1VLini2bESMuFYQQLoZiLs/qouAinpc3O9rWqq4uQAhBdrtmcfE8jdDJYaksRpoBe2t6ZwYdw3nKoE7eYgka2FrA9L79qyyyNm6OGMd+STLzQoAxGJYd+Yyj9CD9TRDMwXSaRPXPKfqxk/c12SH8XmY3/Ef2vtWkyyEgocvuTr8tVb9D6iq7ZZSGEHHcRGAeY0g9crA/PLm/U024P40SRuXMOW99D+E9deqH0PuCaqxlKn4FF7A5ToSdgdspPQkWJ0JBtfaeMNowve9tSCO/LO6sNDluNutSjkkiuWKL6HpoNFVLwnxTKwhZy2a5S/Qj4hbpuNNgToADarbetcZKSsxzjpdGaKKKkQMCs0UUAFFFFABRRRQAUVis0AamvHP+pnHGfGcpTYRMov1HkZ2tfRQQGu3QIo617DLIFFzXz/4oBONxCsbMuKY3P5FDS69xlePTYgmqsvBowc2T+ByBWBa4IUuw2IHltf8gHkt1JK22tVgglz2IBAy3RQNLd7m5t/FZR2Lb1V+FcOknEoQgWMGfP8AiJV5T/UCym56+wp9heD46e+QCFL2LsVcm2g0sQT6n2sLVncWzVqithkyEakgenmP/kXA/atQyqw0ZSdLWAzfym9mPpcn0rli/C+KhUu0gkABJKgAjTQsoA07lToNbUsneWNguIjKiTQOr6XPQlrAg22cHr0F6Tg0CkmNcWmoDahvKGPQn8DjqG2tpr6mtcVcaEk2UspOt8nxqfzXQt/b3NZMgZLEZlACOpFvQhgdQDYi52ZBfqRpAGBOa7ZCrAm4LAaAkHXNkJU98oO9zUSRIZiCCDbKVdX3sL5Q1+uW4B7qw969B4RxATRK9rE3DL+VgbMPkQa83sFCgnMqwj3yhHVvmV5fzFWjwbjLSyQsdTGkg9SPu5D9Qn1q3FKpUUZo3G+xbaKwazWsxBRRRQAUUUUAFFFFABWCKL1mgBdxCTUL8/8AAryP/qjghHiYpz/py2zkfmUGO/yDC3qw7V69xGHZvkf8Uh4/wNMXA0UgGuqk/he1gfbofQ+lKStUWY5aXYk8AcBtBmmX4jmKkndgLZvZANO596b43jMizfZsFhTIyAF5HPKgjDajzWvIdbkLSHwojxyRwjFyyuSDIHbNYILyDIPgvly+Yk1d8WjshEbhG6MUzgf0lh+9Ulze9nPh8spUc9ER+vLfOt79CQDtrrUTiHAVmhaBiOWykLp5or7GM9cptYHsBe1SMFgWTWSWSV7WLNZRvfSNfKtTKQjzKfEiGQxYg5JYwSXFitggJLX0dCAGB3tobMCTI+3ZWZAhuiBlQ3U+ZCyLrrlYZraXGxANMMPwSR+JM08YK3LZspAdQCqlhbL1AtcnU7bUjnx5fFjPlEikBgoIv95nJAJJyhXUjXXMe1VuOzZpi72+h2bFAuANQYnS/RgMtjt1V6f+CwftQvukMit83Qj9gar3DsNpER2B+QESf4b+2r34OwoHOk6syr8lUX/U/oKMe8kLM6gyyCs1is1sOcFYtWaKACiiigAooFYNAGKyDWKKAOWLS6G3v9KVCmWOksunU2/90tApgL+CcOCyzyEKDzGRbW0UnmsT6sWF7/8A5imrYgBkU/8A2XynQg2GYj6C99qrvE+FpPOMoVs1klOXMEChjdtCpLKcljfZdKkEYLCKpYuoLCNf9XqdFVVUAL1IAsLXtpWeWzpF97Wx9RUZcNlJMCjLYXAK5ZDrcqb6OANzodAdrhCOMY6SaVIIIlRTdJJjIoyXyC2W4diysSLgqCARejGtfAnNIssiXBU3sRbQkHtoRqD6ivPPHHClgaOeMH7tirk26oLCwAAABUCwGo96ssfiCaKVIsbCqc1ssckBeRGb8pW2dTbXbQXOwJE3xFgBNh3h0vN5BtudS3yAJ+Qpzg0qZPFkV2Unhz5Yly7KGW9raKWN/Tyg79xXp/CMDyYlTcjVj3Ym7H6k14+cIyYmRMzfZjOYgC2j/eWZfnkOv5Va+4v7YKjhXJP1L4Cs0UVoMYUUUUAFFFFABWprauE2KVd9+gGpPsKLoDrWpmUfiXT1FQJZWffyr+UHU/zMNvYfWsJGNBYW22FZpeoSe25PSGOxyEAKb662VmG3cA0q4jiSpSMgrzQ4vYE2ynQL3J72pJgfE+Kx0vLw8iYVApOcoJXazZSFv5AR2Ivax62DVPDOIZk+0Y1po1N2jMEK5hYi2ZVBXWxuO1TlKUfmaXvZGMk+FZ14pjvs2Gd1VwUXyR2CrmNgt8gsFBN2N7gA0p4Rw+XEyR47GZSoW8EAJYIrAEux/E+l7an5qoDyXASwjNC7SBdTG5vcdQG712wGIDoHjN0e/lOhU7MB8wbjvsaIZVp+Hksa1O2V7F8dmWVsLw5Y3aNFeWZweXEGAKABdXkZdSB0AO5NSsDHj4ZE5zYeeGR/O6KYzFm1DAXIYE2A03a5IGtS/DXhpMDG0cTMyswbzKgsQoTQKo3Cje+1SkwMZdgyhrWK5tQqtc2UHRfMrbdh2pyaT+BKvyEot7vk6YniKRvEjtlaZiiCzWLBS5FwLLoDvvtUjTc2066afPp0qHxnhCYmPJJcWIZHXRkcbMp7i5+ppXw/gWJllmhxzLiMK0aEEqFzOCCMoU5lZchLG9iWQrazU4xTXPn0ByafB1414ZM2wt8J+G4uj52uD+aydrgMLjSrDhOKxsBd0DdVLWIPW4Nj9ReqxCr4DGYfDo7Ph8SXCo5uY2UBiFO9iDftYNfXU2XDY2CdpFQpI0LZHFgSrWvY3H7evW9WvHp3RX9o5bMmR4hW+FlPsQa3vUaThkTbxof6RXMcIjHwhk/kd0/RWApATr0VCGDcfDM/oGCNb55QT8z861TiJQ2nAToHHwN/V+E+jW9CaAJ9FYBooAVYniLuSsHlAJDSkXsQbERqfiYHqfKP4tq1ggCbEkndmN2b3PX9h0AreePJIe0mo/nAsw9LgAj2alnijFvFg5njJDBQARuuZlQsv8QDEj1ArDk1SnpZZaSs74fjULzPAkgaWMEuov5bEKRmtlzAkAi9xfUVNpL4P4THBhIuWqhniR3YfExZQ5u25AzWA7CjxDxqbDtHyoDKrkgm5+I6IgygkEnW5FrCwN9oOCc9MP3FqqNs247xkwyYeMIrrPLka5Iyi6DyqB8V3BvfTL3Ip1FIQQrG9/hbv6H+L9/rVV4VwnEz4hMVjrJygeTALeUtYFmAJA22LEk2vltlqzyR5lKm4v1G4I1BHqCAac6jUfcI27bK3jOI4rC4p5ZhLJhmLZVjIcIPKFLDJdNjuwHm3J0pZw+abEYrJGZcLhjL9o6xvKQACikfgJ3tpa/mJ0DBvH4+1JEgWVT5H5dy3NzhfuTtIoDBiB8I3OlqY+JiY5IZxsjZW9ibG/p5v0rTqcGm4q2vNu5XBJtpPbzqODXALaZf40K/NTnX9Gk+lds3Ubb36W3vf2rgoaUqYbAK2bmkErpcEIN2uLi+g167BpWaG6GMeE/N9KkBRXLDz5rgizDRl7ex6jsa7CrUkiltsr/FeDYTFS55CrSYYjPlYXUAiUJKNbLcBuh0NjYkFX4DxSy4niEqsCHxCZR15YU5JLflcliD1AqL4X45Hh5sVDMknOOIxU0rhc/kX7yMEAlz91bKAD26i+eKeIEwkDJgYlCuG5cqHTzRrMjKGH3jEGTLYkXjA7gatMvk78fyUOUfm87Fj8OeITiufdAoimaNSGzZwOuwtuNNaY4PiMcoLQyJIAxUlGDAEaEG3WvP+KquE4fBhIpMpxDK0ktnypExUSNcgeUXRLEgkb7mm7cThwGDn5EfLaKQxjmWvLLlFpHscxXKMxJt5ENrKBUZY/w9XsOM+/TkuN6w6AixFwe9IPBXCHgw4MryNJMea4dicrMBp6N1a2mbNawsKsNUtU6LE7Qv4eOW7wg+VQroPyq2ZSg9AUNuwYDpRRivLiYm/Mkif7JB/sb+6ikSJeJwwdSrXse24tqCOxB1vSqWEMGhmAa6kMNg6N5SRba+xA2PuKbTYgKNfp1pPi3LkMLBlvlve2u4Po3X2B6CqsmPUtuRxYu8McDlwyMss5muECizBUCgiygsbXvfTtTuuUE4YXFwQbEHdT1B9dd+oIPWqz4g4lGMZhTDJmmSfkSRh2No5FBcNHewN2iOa3YX0sMdSySd8jdQRa6gcfnKYXEOpsy4eVgexEbEH61A8ZY2aOFBhnyySTJELBbtnDAZWYEIQbNcg6Kac4YsY15gAYouddCAxUZhcaEXuNNKilpSkO7uIj4BhoosLgmTl5lhQIDlu+eMNIqE/jOpFuxGxNNOMlJYlT4ucco3FhYl29Cq5t+thSfx3whJMKWdiogViqLlCkuBEAdOzFQBb4qk8PnzxYKQgAyR3YKLC8kQY2HQEqCB2q5JSqT6sinT09kduB4J5By5/gw5ynW4mb4lJ7qFKm2xZtfgq0KKWcDIyMv4lkfN6liXB9QVZbf8U0FbaoTdmLVD4txNcPC8rhiqC5CLma1wNB13qYTSvjXFYIlVcUbJMTHqrFTdSSGIFluLjXcmmlboi3SNcZh//jyNgTFHJKM6yZVyszWIYkDzE9Cb9N68vwMt8S9lSJ8PiZJzGZmSEXUJOjOI2CZfK1kzBhI29qs+MwUkED8iWPF4NVLNEz+eNVvJcSLr5St7jUZdFaqtHxNRDAXW86Syq3MYLGXcjExvNGD5Iy8gc3sbxKpqWRaY9Hv+vsX+kuU29+H0TW+3PjOWOTPivtDgLymQ+VZoktyo5oyIyTZFGGk1Zdbqcvw068I8KaSdZeICSSTPMHYwgJniMZBkkFvKBcBSoUlbn4RTvCxxQrySGxEhzTykJnaR20zPYEAvqqjbKvYVU1wqwYYvxCTFZmjjXkkMnOkGchXkOYOEGX8IygEgNdaMLd1bLPVL7tPSuf6fnXpR6VwHxIuKeblI3LiYKsxIyym12yjew012IYEU5FU/w7xFpcUseFXlYXD4cc1CqkmaWzhMwJu6AXYhjq5vckEXCiapmON1uQOJ6SYc9BKR/dG4H60Vjj3+kp6rLCR/3UX9iaKgTJWKw2YevSlVqe1DxmEB1G/70xCpwVOdNSBYr+dR0H8Q1y+5GxqNgvDuHWc4mNQWcXHVVYlmd4wfgZ85zfPa5qaK0DFCWGqk3YDdT1dR19R6XGu+fLB03H/SSp8kPxVw95IVaFc0kE0cyLe2coTdfQlSR86lcJ47DiQTC4JHxRnSRD2dDqpB07VOBvqLEEXuNiD2rVcOocvlXOwAL5VzEDUAta5AvsT1rHqTjTJVvaEfE+BzYtymJeNcKrXEUWbPKAfLzXYeUfwrfXqKZY62aJVtdXDZR0WzKTbovT9BW+LxRvkitn0JJvlQHYsOp7LcX6kDWtIoQt9yTqzG2Zjtcmw9gNgNqvxxlOm+ELaIywOGA899Stj2IBJW/qLn61NArSBSFAO9q6VsIGDVU4xiccJJB9mgnw+YZVuCxTKt8wJ3zXOitbTerZUXHI5RhEwVyLKzLmCnvluL2F9L9qlGVPgTVo8mbiGHOOhgGHfDcwtHiEzWDs/mji5aBTyyAM3lW4y3vre5xDLnjwsccYDHO+XKgcgXCxqPvGAtfVVB0uTcVW+L8NOFxH2idQZVQTo9y2ZkiyyR5iBcggMdBmzBrWWy2bgcIXDxqDcqoDHqX3kJ9S5Y/OoZZapWbsEVCCS6iLiQnhaLDYIrGNJNBCCVFo2Z1JUOXkkLZRlN4WAuDpCTh4WUNK00+JiQySSNLGvJyNZuWjAht86roMpVtDarYvC158kzeYusShSosnKzEFT3u9/Q1x4vwmN7ymGOVwhVkdFPNjBzFLkaNpdT0Oh0OhHK6pbDlijernzt5wS/AWGdcMXlsHmleQoFC5NcuVgNM4y2a3X2qz1GwBQxoYQojKgplFlykXWw6CxFSDTMcnqbZB4quYIn5pFPyQ8w/wC2s1iA58Q56RKEH8zWkf8ATl/Q0UCJ9FFFAhdjMJbzD5iogp2RSnFRZWIGx1pgQZJHjP3UfMDX8uYKEbfMWPwodb2BIOoBuRW6JIR95Jv0jGQD2Jux97j2Fda6xQM2w+dV/ZRu6JamcY4gososL39yepO5PqakRYVm1Gg7mpcPDwPi19On/NSrVMiArNFFABWLVmigCFxPhaTxlJAbXBBU2ZWGoZWGqkd/foapmFkOGxDxSNfKRc2tmRr8uQjYahgbaXVttq9ApPxzw3HiCrEtHIgIWRbXsdSrKdHUkA2Ox1BBpNWW456X9DhetJ58ilyCcoLWG5tsAOpJsAO7Coi+HsZHZY5YSnqrrb2W7/uKZYTgDZlbESiTIQyoictAw2ZhmZnIvpc2G9r61BRNMs0aJvBMG0WHhja2aOKNDba6qFNvS4qaazQasML3ImDWzy/zg/VFortFEQzn8xBH9oH+KKAP/9k="/>
          <p:cNvSpPr>
            <a:spLocks noChangeAspect="1" noChangeArrowheads="1"/>
          </p:cNvSpPr>
          <p:nvPr/>
        </p:nvSpPr>
        <p:spPr bwMode="auto">
          <a:xfrm>
            <a:off x="77788" y="-655638"/>
            <a:ext cx="14478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g;base64,/9j/4AAQSkZJRgABAQAAAQABAAD/2wCEAAkGBhQSERUUEBQUFBUUFBgXFxUXFRYZGRcZGRkYFBcaFxceHCYfGBsjHBYXIC8iIycqLSwtGB8xNTAsNScrLDUBCQoKDgwOGg8PGikkHyQpLy41NSkpKiopLSosLiwsLCopKSkvLCwpLyk1KiwtLCw0LCksKSwsLCosKi4sNS0sLP/AABEIAJAAmAMBIgACEQEDEQH/xAAcAAACAgMBAQAAAAAAAAAAAAAABQQGAQIDBwj/xAA8EAACAQIEBAQDBgUDBAMAAAABAgMAEQQSITEFE0FRBiJhcTKBkRQjQlKhsWJygpLBM7LhB5Oi0SRDU//EABkBAAIDAQAAAAAAAAAAAAAAAAABAgMEBf/EACwRAAICAQMDAgMJAAAAAAAAAAABAhEDEiExQVHwBJEiMmETI1JxgaGxwfH/2gAMAwEAAhEDEQA/APcaKKKACiiigANYvQTSbxPxcwRDIQskjZEJ1sT1C/iPYWNJulY4pydI64/xNh4ZBFJKokOuQBmYDoWCglR6m1VLini2bESMuFYQQLoZiLs/qouAinpc3O9rWqq4uQAhBdrtmcfE8jdDJYaksRpoBe2t6ZwYdw3nKoE7eYgka2FrA9L79qyyyNm6OGMd+STLzQoAxGJYd+Yyj9CD9TRDMwXSaRPXPKfqxk/c12SH8XmY3/Ef2vtWkyyEgocvuTr8tVb9D6iq7ZZSGEHHcRGAeY0g9crA/PLm/U024P40SRuXMOW99D+E9deqH0PuCaqxlKn4FF7A5ToSdgdspPQkWJ0JBtfaeMNowve9tSCO/LO6sNDluNutSjkkiuWKL6HpoNFVLwnxTKwhZy2a5S/Qj4hbpuNNgToADarbetcZKSsxzjpdGaKKKkQMCs0UUAFFFFABRRRQAUVis0AamvHP+pnHGfGcpTYRMov1HkZ2tfRQQGu3QIo617DLIFFzXz/4oBONxCsbMuKY3P5FDS69xlePTYgmqsvBowc2T+ByBWBa4IUuw2IHltf8gHkt1JK22tVgglz2IBAy3RQNLd7m5t/FZR2Lb1V+FcOknEoQgWMGfP8AiJV5T/UCym56+wp9heD46e+QCFL2LsVcm2g0sQT6n2sLVncWzVqithkyEakgenmP/kXA/atQyqw0ZSdLWAzfym9mPpcn0rli/C+KhUu0gkABJKgAjTQsoA07lToNbUsneWNguIjKiTQOr6XPQlrAg22cHr0F6Tg0CkmNcWmoDahvKGPQn8DjqG2tpr6mtcVcaEk2UspOt8nxqfzXQt/b3NZMgZLEZlACOpFvQhgdQDYi52ZBfqRpAGBOa7ZCrAm4LAaAkHXNkJU98oO9zUSRIZiCCDbKVdX3sL5Q1+uW4B7qw969B4RxATRK9rE3DL+VgbMPkQa83sFCgnMqwj3yhHVvmV5fzFWjwbjLSyQsdTGkg9SPu5D9Qn1q3FKpUUZo3G+xbaKwazWsxBRRRQAUUUUAFFFFABWCKL1mgBdxCTUL8/8AAryP/qjghHiYpz/py2zkfmUGO/yDC3qw7V69xGHZvkf8Uh4/wNMXA0UgGuqk/he1gfbofQ+lKStUWY5aXYk8AcBtBmmX4jmKkndgLZvZANO596b43jMizfZsFhTIyAF5HPKgjDajzWvIdbkLSHwojxyRwjFyyuSDIHbNYILyDIPgvly+Yk1d8WjshEbhG6MUzgf0lh+9Ulze9nPh8spUc9ER+vLfOt79CQDtrrUTiHAVmhaBiOWykLp5or7GM9cptYHsBe1SMFgWTWSWSV7WLNZRvfSNfKtTKQjzKfEiGQxYg5JYwSXFitggJLX0dCAGB3tobMCTI+3ZWZAhuiBlQ3U+ZCyLrrlYZraXGxANMMPwSR+JM08YK3LZspAdQCqlhbL1AtcnU7bUjnx5fFjPlEikBgoIv95nJAJJyhXUjXXMe1VuOzZpi72+h2bFAuANQYnS/RgMtjt1V6f+CwftQvukMit83Qj9gar3DsNpER2B+QESf4b+2r34OwoHOk6syr8lUX/U/oKMe8kLM6gyyCs1is1sOcFYtWaKACiiigAooFYNAGKyDWKKAOWLS6G3v9KVCmWOksunU2/90tApgL+CcOCyzyEKDzGRbW0UnmsT6sWF7/8A5imrYgBkU/8A2XynQg2GYj6C99qrvE+FpPOMoVs1klOXMEChjdtCpLKcljfZdKkEYLCKpYuoLCNf9XqdFVVUAL1IAsLXtpWeWzpF97Wx9RUZcNlJMCjLYXAK5ZDrcqb6OANzodAdrhCOMY6SaVIIIlRTdJJjIoyXyC2W4diysSLgqCARejGtfAnNIssiXBU3sRbQkHtoRqD6ivPPHHClgaOeMH7tirk26oLCwAAABUCwGo96ssfiCaKVIsbCqc1ssckBeRGb8pW2dTbXbQXOwJE3xFgBNh3h0vN5BtudS3yAJ+Qpzg0qZPFkV2Unhz5Yly7KGW9raKWN/Tyg79xXp/CMDyYlTcjVj3Ym7H6k14+cIyYmRMzfZjOYgC2j/eWZfnkOv5Va+4v7YKjhXJP1L4Cs0UVoMYUUUUAFFFFABWprauE2KVd9+gGpPsKLoDrWpmUfiXT1FQJZWffyr+UHU/zMNvYfWsJGNBYW22FZpeoSe25PSGOxyEAKb662VmG3cA0q4jiSpSMgrzQ4vYE2ynQL3J72pJgfE+Kx0vLw8iYVApOcoJXazZSFv5AR2Ivax62DVPDOIZk+0Y1po1N2jMEK5hYi2ZVBXWxuO1TlKUfmaXvZGMk+FZ14pjvs2Gd1VwUXyR2CrmNgt8gsFBN2N7gA0p4Rw+XEyR47GZSoW8EAJYIrAEux/E+l7an5qoDyXASwjNC7SBdTG5vcdQG712wGIDoHjN0e/lOhU7MB8wbjvsaIZVp+Hksa1O2V7F8dmWVsLw5Y3aNFeWZweXEGAKABdXkZdSB0AO5NSsDHj4ZE5zYeeGR/O6KYzFm1DAXIYE2A03a5IGtS/DXhpMDG0cTMyswbzKgsQoTQKo3Cje+1SkwMZdgyhrWK5tQqtc2UHRfMrbdh2pyaT+BKvyEot7vk6YniKRvEjtlaZiiCzWLBS5FwLLoDvvtUjTc2066afPp0qHxnhCYmPJJcWIZHXRkcbMp7i5+ppXw/gWJllmhxzLiMK0aEEqFzOCCMoU5lZchLG9iWQrazU4xTXPn0ByafB1414ZM2wt8J+G4uj52uD+aydrgMLjSrDhOKxsBd0DdVLWIPW4Nj9ReqxCr4DGYfDo7Ph8SXCo5uY2UBiFO9iDftYNfXU2XDY2CdpFQpI0LZHFgSrWvY3H7evW9WvHp3RX9o5bMmR4hW+FlPsQa3vUaThkTbxof6RXMcIjHwhk/kd0/RWApATr0VCGDcfDM/oGCNb55QT8z861TiJQ2nAToHHwN/V+E+jW9CaAJ9FYBooAVYniLuSsHlAJDSkXsQbERqfiYHqfKP4tq1ggCbEkndmN2b3PX9h0AreePJIe0mo/nAsw9LgAj2alnijFvFg5njJDBQARuuZlQsv8QDEj1ArDk1SnpZZaSs74fjULzPAkgaWMEuov5bEKRmtlzAkAi9xfUVNpL4P4THBhIuWqhniR3YfExZQ5u25AzWA7CjxDxqbDtHyoDKrkgm5+I6IgygkEnW5FrCwN9oOCc9MP3FqqNs247xkwyYeMIrrPLka5Iyi6DyqB8V3BvfTL3Ip1FIQQrG9/hbv6H+L9/rVV4VwnEz4hMVjrJygeTALeUtYFmAJA22LEk2vltlqzyR5lKm4v1G4I1BHqCAac6jUfcI27bK3jOI4rC4p5ZhLJhmLZVjIcIPKFLDJdNjuwHm3J0pZw+abEYrJGZcLhjL9o6xvKQACikfgJ3tpa/mJ0DBvH4+1JEgWVT5H5dy3NzhfuTtIoDBiB8I3OlqY+JiY5IZxsjZW9ibG/p5v0rTqcGm4q2vNu5XBJtpPbzqODXALaZf40K/NTnX9Gk+lds3Ubb36W3vf2rgoaUqYbAK2bmkErpcEIN2uLi+g167BpWaG6GMeE/N9KkBRXLDz5rgizDRl7ex6jsa7CrUkiltsr/FeDYTFS55CrSYYjPlYXUAiUJKNbLcBuh0NjYkFX4DxSy4niEqsCHxCZR15YU5JLflcliD1AqL4X45Hh5sVDMknOOIxU0rhc/kX7yMEAlz91bKAD26i+eKeIEwkDJgYlCuG5cqHTzRrMjKGH3jEGTLYkXjA7gatMvk78fyUOUfm87Fj8OeITiufdAoimaNSGzZwOuwtuNNaY4PiMcoLQyJIAxUlGDAEaEG3WvP+KquE4fBhIpMpxDK0ktnypExUSNcgeUXRLEgkb7mm7cThwGDn5EfLaKQxjmWvLLlFpHscxXKMxJt5ENrKBUZY/w9XsOM+/TkuN6w6AixFwe9IPBXCHgw4MryNJMea4dicrMBp6N1a2mbNawsKsNUtU6LE7Qv4eOW7wg+VQroPyq2ZSg9AUNuwYDpRRivLiYm/Mkif7JB/sb+6ikSJeJwwdSrXse24tqCOxB1vSqWEMGhmAa6kMNg6N5SRba+xA2PuKbTYgKNfp1pPi3LkMLBlvlve2u4Po3X2B6CqsmPUtuRxYu8McDlwyMss5muECizBUCgiygsbXvfTtTuuUE4YXFwQbEHdT1B9dd+oIPWqz4g4lGMZhTDJmmSfkSRh2No5FBcNHewN2iOa3YX0sMdSySd8jdQRa6gcfnKYXEOpsy4eVgexEbEH61A8ZY2aOFBhnyySTJELBbtnDAZWYEIQbNcg6Kac4YsY15gAYouddCAxUZhcaEXuNNKilpSkO7uIj4BhoosLgmTl5lhQIDlu+eMNIqE/jOpFuxGxNNOMlJYlT4ucco3FhYl29Cq5t+thSfx3whJMKWdiogViqLlCkuBEAdOzFQBb4qk8PnzxYKQgAyR3YKLC8kQY2HQEqCB2q5JSqT6sinT09kduB4J5By5/gw5ynW4mb4lJ7qFKm2xZtfgq0KKWcDIyMv4lkfN6liXB9QVZbf8U0FbaoTdmLVD4txNcPC8rhiqC5CLma1wNB13qYTSvjXFYIlVcUbJMTHqrFTdSSGIFluLjXcmmlboi3SNcZh//jyNgTFHJKM6yZVyszWIYkDzE9Cb9N68vwMt8S9lSJ8PiZJzGZmSEXUJOjOI2CZfK1kzBhI29qs+MwUkED8iWPF4NVLNEz+eNVvJcSLr5St7jUZdFaqtHxNRDAXW86Syq3MYLGXcjExvNGD5Iy8gc3sbxKpqWRaY9Hv+vsX+kuU29+H0TW+3PjOWOTPivtDgLymQ+VZoktyo5oyIyTZFGGk1Zdbqcvw068I8KaSdZeICSSTPMHYwgJniMZBkkFvKBcBSoUlbn4RTvCxxQrySGxEhzTykJnaR20zPYEAvqqjbKvYVU1wqwYYvxCTFZmjjXkkMnOkGchXkOYOEGX8IygEgNdaMLd1bLPVL7tPSuf6fnXpR6VwHxIuKeblI3LiYKsxIyym12yjew012IYEU5FU/w7xFpcUseFXlYXD4cc1CqkmaWzhMwJu6AXYhjq5vckEXCiapmON1uQOJ6SYc9BKR/dG4H60Vjj3+kp6rLCR/3UX9iaKgTJWKw2YevSlVqe1DxmEB1G/70xCpwVOdNSBYr+dR0H8Q1y+5GxqNgvDuHWc4mNQWcXHVVYlmd4wfgZ85zfPa5qaK0DFCWGqk3YDdT1dR19R6XGu+fLB03H/SSp8kPxVw95IVaFc0kE0cyLe2coTdfQlSR86lcJ47DiQTC4JHxRnSRD2dDqpB07VOBvqLEEXuNiD2rVcOocvlXOwAL5VzEDUAta5AvsT1rHqTjTJVvaEfE+BzYtymJeNcKrXEUWbPKAfLzXYeUfwrfXqKZY62aJVtdXDZR0WzKTbovT9BW+LxRvkitn0JJvlQHYsOp7LcX6kDWtIoQt9yTqzG2Zjtcmw9gNgNqvxxlOm+ELaIywOGA899Stj2IBJW/qLn61NArSBSFAO9q6VsIGDVU4xiccJJB9mgnw+YZVuCxTKt8wJ3zXOitbTerZUXHI5RhEwVyLKzLmCnvluL2F9L9qlGVPgTVo8mbiGHOOhgGHfDcwtHiEzWDs/mji5aBTyyAM3lW4y3vre5xDLnjwsccYDHO+XKgcgXCxqPvGAtfVVB0uTcVW+L8NOFxH2idQZVQTo9y2ZkiyyR5iBcggMdBmzBrWWy2bgcIXDxqDcqoDHqX3kJ9S5Y/OoZZapWbsEVCCS6iLiQnhaLDYIrGNJNBCCVFo2Z1JUOXkkLZRlN4WAuDpCTh4WUNK00+JiQySSNLGvJyNZuWjAht86roMpVtDarYvC158kzeYusShSosnKzEFT3u9/Q1x4vwmN7ymGOVwhVkdFPNjBzFLkaNpdT0Oh0OhHK6pbDlijernzt5wS/AWGdcMXlsHmleQoFC5NcuVgNM4y2a3X2qz1GwBQxoYQojKgplFlykXWw6CxFSDTMcnqbZB4quYIn5pFPyQ8w/wC2s1iA58Q56RKEH8zWkf8ATl/Q0UCJ9FFFAhdjMJbzD5iogp2RSnFRZWIGx1pgQZJHjP3UfMDX8uYKEbfMWPwodb2BIOoBuRW6JIR95Jv0jGQD2Jux97j2Fda6xQM2w+dV/ZRu6JamcY4gososL39yepO5PqakRYVm1Gg7mpcPDwPi19On/NSrVMiArNFFABWLVmigCFxPhaTxlJAbXBBU2ZWGoZWGqkd/foapmFkOGxDxSNfKRc2tmRr8uQjYahgbaXVttq9ApPxzw3HiCrEtHIgIWRbXsdSrKdHUkA2Ox1BBpNWW456X9DhetJ58ilyCcoLWG5tsAOpJsAO7Coi+HsZHZY5YSnqrrb2W7/uKZYTgDZlbESiTIQyoictAw2ZhmZnIvpc2G9r61BRNMs0aJvBMG0WHhja2aOKNDba6qFNvS4qaazQasML3ImDWzy/zg/VFortFEQzn8xBH9oH+KKAP/9k="/>
          <p:cNvSpPr>
            <a:spLocks noChangeAspect="1" noChangeArrowheads="1"/>
          </p:cNvSpPr>
          <p:nvPr/>
        </p:nvSpPr>
        <p:spPr bwMode="auto">
          <a:xfrm>
            <a:off x="230188" y="-503238"/>
            <a:ext cx="14478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8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B.  Pharynx-throat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19400" cy="452596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Common passageway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Three portions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Auditory tube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Tonsils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a. pharyngeal (ad)</a:t>
            </a:r>
          </a:p>
          <a:p>
            <a:pPr marL="0" indent="0">
              <a:buNone/>
            </a:pPr>
            <a:r>
              <a:rPr lang="en-US" sz="2400" dirty="0" smtClean="0"/>
              <a:t>     b. palatine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c. lingual    </a:t>
            </a:r>
            <a:endParaRPr lang="en-US" sz="2400" dirty="0"/>
          </a:p>
        </p:txBody>
      </p:sp>
      <p:pic>
        <p:nvPicPr>
          <p:cNvPr id="2050" name="Picture 2" descr="http://www.mhhe.com/biosci/ap/dynamichuman2/content/gifs/016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52600"/>
            <a:ext cx="5715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337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C.  Larynx (</a:t>
            </a:r>
            <a:r>
              <a:rPr lang="en-US" sz="3200" dirty="0" err="1" smtClean="0"/>
              <a:t>voicebox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19400" cy="452596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Epiglottis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Thyroid cartilage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Vocal folds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Glottis</a:t>
            </a:r>
          </a:p>
          <a:p>
            <a:pPr marL="457200" indent="-457200">
              <a:buAutoNum type="arabicPeriod"/>
            </a:pPr>
            <a:r>
              <a:rPr lang="en-US" sz="2400" dirty="0" err="1" smtClean="0"/>
              <a:t>utube</a:t>
            </a:r>
            <a:r>
              <a:rPr lang="en-US" sz="2400" dirty="0" smtClean="0"/>
              <a:t> http://www.youtube.com/watch?v=ajbcJiYhFKY</a:t>
            </a:r>
            <a:endParaRPr lang="en-US" sz="2400" dirty="0"/>
          </a:p>
        </p:txBody>
      </p:sp>
      <p:pic>
        <p:nvPicPr>
          <p:cNvPr id="3074" name="Picture 2" descr="http://www.trialsightmedia.com/exhibit_store/images/Anatomy-of-the-laryn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670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88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910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D.  Trachea and bronchi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1.  trachea C shaped ring</a:t>
            </a:r>
          </a:p>
          <a:p>
            <a:r>
              <a:rPr lang="en-US" sz="2400" dirty="0" smtClean="0"/>
              <a:t>2.  windpipe</a:t>
            </a:r>
          </a:p>
          <a:p>
            <a:r>
              <a:rPr lang="en-US" sz="2400" dirty="0" smtClean="0"/>
              <a:t>3.  ventral to esophagus</a:t>
            </a:r>
          </a:p>
          <a:p>
            <a:r>
              <a:rPr lang="en-US" sz="2400" dirty="0" smtClean="0"/>
              <a:t>4.   bronchi branch at carina</a:t>
            </a:r>
          </a:p>
          <a:p>
            <a:r>
              <a:rPr lang="en-US" sz="2400" dirty="0" smtClean="0"/>
              <a:t>5.  right bronchus wider shorter and straighter</a:t>
            </a:r>
          </a:p>
          <a:p>
            <a:r>
              <a:rPr lang="en-US" sz="2400" dirty="0" smtClean="0"/>
              <a:t>6.  </a:t>
            </a:r>
            <a:r>
              <a:rPr lang="en-US" sz="2400" dirty="0"/>
              <a:t>Heimlich maneuver-http://www.youtube.com/watch?v=tEIiEAn7b-U&amp;feature=player_detailpage</a:t>
            </a:r>
          </a:p>
        </p:txBody>
      </p:sp>
      <p:pic>
        <p:nvPicPr>
          <p:cNvPr id="1026" name="Picture 2" descr="http://www.gregandmel.net/burnett_thesis/2.18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245" y="130905"/>
            <a:ext cx="4358517" cy="406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562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69630" cy="2239962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Slides of respiratory mucosa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2050" name="Picture 2" descr="http://microanatomy.net/respiratory/trache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600"/>
            <a:ext cx="3648075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hemodulator.org/archives/Trach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36326"/>
            <a:ext cx="4673598" cy="350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sciencephoto.com/images/showFullWatermarked.html/P580113-Cilia_in_trachea-SPL.jpg?id=8058001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30" y="3336326"/>
            <a:ext cx="4206874" cy="352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140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09800" cy="8683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E.  Lungs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3200400" cy="452596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Apex and base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Pleural membranes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Pleural fluid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Pleurisy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Right lung three lobes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Left lung two lobes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Respiratory tree</a:t>
            </a:r>
            <a:endParaRPr lang="en-US" sz="2400" dirty="0"/>
          </a:p>
        </p:txBody>
      </p:sp>
      <p:pic>
        <p:nvPicPr>
          <p:cNvPr id="3074" name="Picture 2" descr="http://www.genericlook.com/img/uploads/anatomy/lun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1571518"/>
            <a:ext cx="4152900" cy="472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700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29000" cy="7921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F.  Respiratory zone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70485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1.  zone where gas exchange occurs</a:t>
            </a:r>
          </a:p>
          <a:p>
            <a:r>
              <a:rPr lang="en-US" sz="2400" dirty="0" smtClean="0"/>
              <a:t>2.  respiratory bronchioles</a:t>
            </a:r>
          </a:p>
          <a:p>
            <a:r>
              <a:rPr lang="en-US" sz="2400" dirty="0" smtClean="0"/>
              <a:t>3.  alveolar ducts</a:t>
            </a:r>
          </a:p>
          <a:p>
            <a:r>
              <a:rPr lang="en-US" sz="2400" dirty="0" smtClean="0"/>
              <a:t>4.  alveolar sacs</a:t>
            </a:r>
            <a:endParaRPr lang="en-US" sz="2400" dirty="0"/>
          </a:p>
        </p:txBody>
      </p:sp>
      <p:pic>
        <p:nvPicPr>
          <p:cNvPr id="4098" name="Picture 2" descr="http://home.comcast.net/~pegglestoncbsd/respi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9" y="2362200"/>
            <a:ext cx="4914899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126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1905000" cy="7159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G.  Alveoli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3048000" cy="5257800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Simple squamous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Pulmonary caps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Thinner sheet tissue paper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Alveolar pores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Simple diffusion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50-70 meters squared (40 X skin)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Alveolar macrophages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Type II cells-pulmonary surfactant</a:t>
            </a:r>
            <a:endParaRPr lang="en-US" sz="2400" dirty="0"/>
          </a:p>
        </p:txBody>
      </p:sp>
      <p:pic>
        <p:nvPicPr>
          <p:cNvPr id="5122" name="Picture 2" descr="http://academic.kellogg.edu/herbrandsonc/bio201_mckinley/f25-10a_alveoli_and_the_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1752600"/>
            <a:ext cx="4848225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12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544</Words>
  <Application>Microsoft Office PowerPoint</Application>
  <PresentationFormat>On-screen Show (4:3)</PresentationFormat>
  <Paragraphs>133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The Respiratory System</vt:lpstr>
      <vt:lpstr>I.  The Functional Anatomy of the Respiratory System</vt:lpstr>
      <vt:lpstr>B.  Pharynx-throat</vt:lpstr>
      <vt:lpstr>C.  Larynx (voicebox)</vt:lpstr>
      <vt:lpstr>D.  Trachea and bronchi</vt:lpstr>
      <vt:lpstr>Slides of respiratory mucosa</vt:lpstr>
      <vt:lpstr>E.  Lungs</vt:lpstr>
      <vt:lpstr>F.  Respiratory zone</vt:lpstr>
      <vt:lpstr>G.  Alveoli</vt:lpstr>
      <vt:lpstr> Alveolar Tissue</vt:lpstr>
      <vt:lpstr>II.  Respiratory physiology</vt:lpstr>
      <vt:lpstr>B.  Events of inspiration-active process</vt:lpstr>
      <vt:lpstr>C.  Exhalation or expiration</vt:lpstr>
      <vt:lpstr>D.  Intrapleural pressure</vt:lpstr>
      <vt:lpstr>E.  Respiratory volumes</vt:lpstr>
      <vt:lpstr>III.  Control of respiration</vt:lpstr>
      <vt:lpstr>B.  Modifiers of respiratory effort</vt:lpstr>
      <vt:lpstr>C.  Chemical factors</vt:lpstr>
      <vt:lpstr>D.  Interesting case of emphysema</vt:lpstr>
      <vt:lpstr>E.  Hyperventilation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Respiratory System</dc:title>
  <dc:creator>Windows User</dc:creator>
  <cp:lastModifiedBy>Windows User</cp:lastModifiedBy>
  <cp:revision>107</cp:revision>
  <dcterms:created xsi:type="dcterms:W3CDTF">2011-03-01T18:48:53Z</dcterms:created>
  <dcterms:modified xsi:type="dcterms:W3CDTF">2011-03-02T18:51:53Z</dcterms:modified>
</cp:coreProperties>
</file>