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75C3-8503-4EC8-934D-7B3427BA8044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0B5-DAE4-4540-A6D7-3677AB49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4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75C3-8503-4EC8-934D-7B3427BA8044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0B5-DAE4-4540-A6D7-3677AB49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0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75C3-8503-4EC8-934D-7B3427BA8044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0B5-DAE4-4540-A6D7-3677AB49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7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75C3-8503-4EC8-934D-7B3427BA8044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0B5-DAE4-4540-A6D7-3677AB49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8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75C3-8503-4EC8-934D-7B3427BA8044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0B5-DAE4-4540-A6D7-3677AB49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1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75C3-8503-4EC8-934D-7B3427BA8044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0B5-DAE4-4540-A6D7-3677AB49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75C3-8503-4EC8-934D-7B3427BA8044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0B5-DAE4-4540-A6D7-3677AB49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5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75C3-8503-4EC8-934D-7B3427BA8044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0B5-DAE4-4540-A6D7-3677AB49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3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75C3-8503-4EC8-934D-7B3427BA8044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0B5-DAE4-4540-A6D7-3677AB49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4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75C3-8503-4EC8-934D-7B3427BA8044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0B5-DAE4-4540-A6D7-3677AB49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6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F75C3-8503-4EC8-934D-7B3427BA8044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80B5-DAE4-4540-A6D7-3677AB49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5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F75C3-8503-4EC8-934D-7B3427BA8044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080B5-DAE4-4540-A6D7-3677AB49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0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Urinary System</a:t>
            </a:r>
            <a:endParaRPr lang="en-US" dirty="0"/>
          </a:p>
        </p:txBody>
      </p: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67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C.  Secretion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Moving materials from the distal convoluted tubule to the efferent arteriole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H and K ions and </a:t>
            </a:r>
            <a:r>
              <a:rPr lang="en-US" sz="2400" dirty="0" err="1" smtClean="0"/>
              <a:t>creatinine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Certain drugs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Moving materials to help  control pH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351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D.  Creation of a concentrated urine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Remember that water follows salt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Loop of </a:t>
            </a:r>
            <a:r>
              <a:rPr lang="en-US" sz="2400" dirty="0" err="1" smtClean="0"/>
              <a:t>henle</a:t>
            </a:r>
            <a:r>
              <a:rPr lang="en-US" sz="2400" dirty="0" smtClean="0"/>
              <a:t>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Ascending limb actively pumps salt out and is impermeable to water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Descending limb permeable to water but not salt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Salt gradient is formed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Collecting ducts are variably permeable depending on presence of ADH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/>
          </a:p>
        </p:txBody>
      </p:sp>
      <p:pic>
        <p:nvPicPr>
          <p:cNvPr id="1026" name="Picture 2" descr="http://www.owensboro.kctcs.edu/gcaplan/anat2/notes/Image6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0"/>
            <a:ext cx="6486525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83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42672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IV.  Other organs of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400" dirty="0" smtClean="0"/>
              <a:t>Ureters</a:t>
            </a:r>
          </a:p>
          <a:p>
            <a:pPr marL="857250" lvl="1" indent="-457200">
              <a:buAutoNum type="arabicPeriod"/>
            </a:pPr>
            <a:r>
              <a:rPr lang="en-US" sz="2000" dirty="0" smtClean="0"/>
              <a:t>Approximately 10-12 inches</a:t>
            </a:r>
          </a:p>
          <a:p>
            <a:pPr marL="857250" lvl="1" indent="-457200">
              <a:buAutoNum type="arabicPeriod"/>
            </a:pPr>
            <a:r>
              <a:rPr lang="en-US" sz="2000" dirty="0" smtClean="0"/>
              <a:t>Travel from hilum to posterior aspect of bladder</a:t>
            </a:r>
          </a:p>
          <a:p>
            <a:pPr marL="857250" lvl="1" indent="-457200">
              <a:buAutoNum type="arabicPeriod"/>
            </a:pPr>
            <a:r>
              <a:rPr lang="en-US" sz="2000" dirty="0" smtClean="0"/>
              <a:t>Peristaltic movement of urine</a:t>
            </a:r>
          </a:p>
          <a:p>
            <a:pPr marL="857250" lvl="1" indent="-457200">
              <a:buAutoNum type="arabicPeriod"/>
            </a:pPr>
            <a:r>
              <a:rPr lang="en-US" sz="2000" dirty="0" smtClean="0"/>
              <a:t>Continuous with renal pelvis</a:t>
            </a:r>
          </a:p>
          <a:p>
            <a:pPr marL="857250" lvl="1" indent="-457200">
              <a:buAutoNum type="arabicPeriod"/>
            </a:pPr>
            <a:r>
              <a:rPr lang="en-US" sz="2000" dirty="0" smtClean="0"/>
              <a:t>Renal calculi</a:t>
            </a:r>
          </a:p>
          <a:p>
            <a:pPr marL="857250" lvl="1" indent="-457200">
              <a:buAutoNum type="arabicPeriod"/>
            </a:pPr>
            <a:r>
              <a:rPr lang="en-US" sz="2000" dirty="0" smtClean="0"/>
              <a:t>lithotripsy</a:t>
            </a:r>
          </a:p>
          <a:p>
            <a:pPr marL="857250" lvl="1" indent="-457200">
              <a:buAutoNum type="arabicPeriod"/>
            </a:pPr>
            <a:endParaRPr lang="en-US" sz="2000" dirty="0" smtClean="0"/>
          </a:p>
        </p:txBody>
      </p:sp>
      <p:pic>
        <p:nvPicPr>
          <p:cNvPr id="2050" name="Picture 2" descr="http://www.homeandfamilyuniverse.com/images/Staghorn_Kidney_St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0"/>
            <a:ext cx="2552700" cy="312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ubeinfosystems.com/Images/frontPagePic_RenalCalcul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85977"/>
            <a:ext cx="340995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8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533400"/>
            <a:ext cx="3276600" cy="5364163"/>
          </a:xfrm>
        </p:spPr>
        <p:txBody>
          <a:bodyPr/>
          <a:lstStyle/>
          <a:p>
            <a:r>
              <a:rPr lang="en-US" dirty="0" smtClean="0"/>
              <a:t>B.  Bladder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Three openings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Trigone</a:t>
            </a:r>
            <a:r>
              <a:rPr lang="en-US" sz="2400" dirty="0" smtClean="0"/>
              <a:t>-infections persist here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Prostate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Transitional </a:t>
            </a:r>
            <a:r>
              <a:rPr lang="en-US" sz="2400" dirty="0" err="1" smtClean="0"/>
              <a:t>epith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May hold two pints of urine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Urethritis</a:t>
            </a:r>
          </a:p>
          <a:p>
            <a:pPr marL="457200" indent="-457200">
              <a:buAutoNum type="arabicPeriod"/>
            </a:pPr>
            <a:r>
              <a:rPr lang="en-US" sz="2400" smtClean="0"/>
              <a:t>Cystitis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endParaRPr lang="en-US" dirty="0"/>
          </a:p>
        </p:txBody>
      </p:sp>
      <p:pic>
        <p:nvPicPr>
          <p:cNvPr id="1026" name="Picture 2" descr="http://www.current-health-articles.com/images/blad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76400"/>
            <a:ext cx="5444836" cy="409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94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I.  Functions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 Maintain and purify internal medium</a:t>
            </a:r>
          </a:p>
          <a:p>
            <a:r>
              <a:rPr lang="en-US" sz="2400" dirty="0" smtClean="0"/>
              <a:t>B.  Filter body fluids eliminating excess electrolytes and wastes</a:t>
            </a:r>
            <a:br>
              <a:rPr lang="en-US" sz="2400" dirty="0" smtClean="0"/>
            </a:br>
            <a:r>
              <a:rPr lang="en-US" sz="2400" dirty="0" smtClean="0"/>
              <a:t>C.  Return needed materials to circulatory system</a:t>
            </a:r>
          </a:p>
          <a:p>
            <a:r>
              <a:rPr lang="en-US" sz="2400" dirty="0" smtClean="0"/>
              <a:t>D.  Regulate blood volume and chemical make-up</a:t>
            </a:r>
          </a:p>
          <a:p>
            <a:r>
              <a:rPr lang="en-US" sz="2400" dirty="0" smtClean="0"/>
              <a:t>E.  Renin-helps to regulate blood pressure</a:t>
            </a:r>
          </a:p>
          <a:p>
            <a:r>
              <a:rPr lang="en-US" sz="2400" dirty="0" smtClean="0"/>
              <a:t>F.  Erythropoietin-red blood cell production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758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II.  Organs of urinary system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2979057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A.  Kidneys</a:t>
            </a:r>
          </a:p>
          <a:p>
            <a:r>
              <a:rPr lang="en-US" sz="2400" dirty="0" smtClean="0"/>
              <a:t>B.  Ureters</a:t>
            </a:r>
          </a:p>
          <a:p>
            <a:r>
              <a:rPr lang="en-US" sz="2400" dirty="0" smtClean="0"/>
              <a:t>C.  Bladder</a:t>
            </a:r>
          </a:p>
          <a:p>
            <a:r>
              <a:rPr lang="en-US" sz="2400" dirty="0" smtClean="0"/>
              <a:t>D.  Urethra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1026" name="Picture 2" descr="http://t1.gstatic.com/images?q=tbn:ANd9GcSA2DaSOIC0J7deguCGl95FF6A-vlq7uBR9CIl3_pOULgyyZk82y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578" y="2514600"/>
            <a:ext cx="3007272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11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III.  Kidney Details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A.  Retroperitoneal superior lumbar position</a:t>
            </a:r>
          </a:p>
          <a:p>
            <a:r>
              <a:rPr lang="en-US" sz="2400" dirty="0" smtClean="0"/>
              <a:t>B.  Size</a:t>
            </a:r>
          </a:p>
          <a:p>
            <a:pPr lvl="1"/>
            <a:r>
              <a:rPr lang="en-US" sz="1600" dirty="0" smtClean="0"/>
              <a:t>1.  five inches long</a:t>
            </a:r>
          </a:p>
          <a:p>
            <a:pPr lvl="1"/>
            <a:r>
              <a:rPr lang="en-US" sz="1600" dirty="0" smtClean="0"/>
              <a:t>2.  three inches wide</a:t>
            </a:r>
          </a:p>
          <a:p>
            <a:pPr lvl="1"/>
            <a:r>
              <a:rPr lang="en-US" sz="1600" dirty="0" smtClean="0"/>
              <a:t>3.  one inch thick</a:t>
            </a:r>
            <a:endParaRPr lang="en-US" sz="1200" dirty="0" smtClean="0"/>
          </a:p>
          <a:p>
            <a:pPr lvl="1"/>
            <a:endParaRPr lang="en-US" sz="1600" dirty="0"/>
          </a:p>
          <a:p>
            <a:endParaRPr lang="en-US" sz="2000" dirty="0" smtClean="0"/>
          </a:p>
          <a:p>
            <a:r>
              <a:rPr lang="en-US" sz="2400" dirty="0" smtClean="0"/>
              <a:t>C.  External features</a:t>
            </a:r>
          </a:p>
          <a:p>
            <a:pPr lvl="1"/>
            <a:r>
              <a:rPr lang="en-US" sz="2000" dirty="0" smtClean="0"/>
              <a:t>1.  hilum</a:t>
            </a:r>
          </a:p>
          <a:p>
            <a:pPr lvl="1"/>
            <a:r>
              <a:rPr lang="en-US" sz="2000" dirty="0" smtClean="0"/>
              <a:t>2.  adrenal gland</a:t>
            </a:r>
          </a:p>
          <a:p>
            <a:pPr lvl="1"/>
            <a:r>
              <a:rPr lang="en-US" sz="2000" dirty="0" smtClean="0"/>
              <a:t>3.  fibrous capsule</a:t>
            </a:r>
          </a:p>
          <a:p>
            <a:pPr lvl="1"/>
            <a:r>
              <a:rPr lang="en-US" sz="2000" dirty="0" smtClean="0"/>
              <a:t>4.  </a:t>
            </a:r>
            <a:r>
              <a:rPr lang="en-US" sz="2000" dirty="0" err="1" smtClean="0"/>
              <a:t>perirenal</a:t>
            </a:r>
            <a:r>
              <a:rPr lang="en-US" sz="2000" dirty="0" smtClean="0"/>
              <a:t> fat capsule</a:t>
            </a:r>
          </a:p>
          <a:p>
            <a:pPr lvl="1"/>
            <a:r>
              <a:rPr lang="en-US" sz="2000" dirty="0" smtClean="0"/>
              <a:t>5.  renal fascia anchors to muscles of trunk wall</a:t>
            </a:r>
          </a:p>
        </p:txBody>
      </p:sp>
      <p:pic>
        <p:nvPicPr>
          <p:cNvPr id="2050" name="Picture 2" descr="http://www.nlm.nih.gov/medlineplus/ency/images/ency/fullsize/88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3810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69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D.  Internal anatomy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590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 renal cortex</a:t>
            </a:r>
          </a:p>
          <a:p>
            <a:r>
              <a:rPr lang="en-US" sz="2400" dirty="0" smtClean="0"/>
              <a:t>2.  renal medulla</a:t>
            </a:r>
          </a:p>
          <a:p>
            <a:r>
              <a:rPr lang="en-US" sz="2400" dirty="0" smtClean="0"/>
              <a:t>3.  renal pyramids</a:t>
            </a:r>
          </a:p>
          <a:p>
            <a:r>
              <a:rPr lang="en-US" sz="2400" dirty="0" smtClean="0"/>
              <a:t>4.  renal columns</a:t>
            </a:r>
          </a:p>
          <a:p>
            <a:r>
              <a:rPr lang="en-US" sz="2400" dirty="0" smtClean="0"/>
              <a:t>5.  renal pelvis</a:t>
            </a:r>
          </a:p>
          <a:p>
            <a:r>
              <a:rPr lang="en-US" sz="2400" dirty="0" smtClean="0"/>
              <a:t>6.  calyces</a:t>
            </a:r>
          </a:p>
          <a:p>
            <a:endParaRPr lang="en-US" sz="2400" dirty="0"/>
          </a:p>
        </p:txBody>
      </p:sp>
      <p:pic>
        <p:nvPicPr>
          <p:cNvPr id="3074" name="Picture 2" descr="http://www.darwinismrefuted.com/res/kidn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825" y="2209800"/>
            <a:ext cx="5444325" cy="43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14"/>
            <a:ext cx="3733800" cy="715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E.  Nephron structure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2743200" cy="5364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1.  Functional unit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Bowman ‘s capsule-</a:t>
            </a:r>
            <a:r>
              <a:rPr lang="en-US" sz="2400" dirty="0" err="1" smtClean="0"/>
              <a:t>podocytes</a:t>
            </a:r>
            <a:r>
              <a:rPr lang="en-US" sz="2400" dirty="0" smtClean="0"/>
              <a:t> or filtration slits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Proximal convoluted tubule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Loop of </a:t>
            </a:r>
            <a:r>
              <a:rPr lang="en-US" sz="2400" dirty="0" err="1" smtClean="0"/>
              <a:t>henle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Distal convoluted tubule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Collecting duct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Cortical vs. </a:t>
            </a:r>
            <a:r>
              <a:rPr lang="en-US" sz="2400" dirty="0" err="1" smtClean="0"/>
              <a:t>juxtamedullary</a:t>
            </a:r>
            <a:r>
              <a:rPr lang="en-US" sz="2400" dirty="0" smtClean="0"/>
              <a:t> nephrons</a:t>
            </a:r>
            <a:endParaRPr lang="en-US" sz="2400" dirty="0"/>
          </a:p>
        </p:txBody>
      </p:sp>
      <p:pic>
        <p:nvPicPr>
          <p:cNvPr id="4098" name="Picture 2" descr="http://kvhs.nbed.nb.ca/gallant/biology/nephron_stru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752600"/>
            <a:ext cx="5410200" cy="492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08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F.  Circulatory supply to nephron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8006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Afferent arteriole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Glomerulus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Efferent arteriole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Peritubular</a:t>
            </a:r>
            <a:r>
              <a:rPr lang="en-US" sz="2400" dirty="0" smtClean="0"/>
              <a:t> capillary bed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Diameters of two vessels</a:t>
            </a:r>
            <a:endParaRPr lang="en-US" sz="2400" dirty="0"/>
          </a:p>
        </p:txBody>
      </p:sp>
      <p:pic>
        <p:nvPicPr>
          <p:cNvPr id="1026" name="Picture 2" descr="http://t0.gstatic.com/images?q=tbn:ANd9GcTAjqZZXGwHNooQ9qbV3f865tsZv0FYm43bqUlujQ32L-Lc7Qg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439" y="3276600"/>
            <a:ext cx="4909537" cy="326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idney-stone.us/glomerul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890" y="228600"/>
            <a:ext cx="4114800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6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III.  Urine formation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A.  Filtration</a:t>
            </a:r>
          </a:p>
          <a:p>
            <a:pPr lvl="1"/>
            <a:r>
              <a:rPr lang="en-US" sz="2000" dirty="0" smtClean="0"/>
              <a:t>1.  nonselective</a:t>
            </a:r>
          </a:p>
          <a:p>
            <a:pPr lvl="1"/>
            <a:r>
              <a:rPr lang="en-US" sz="2000" dirty="0" smtClean="0"/>
              <a:t>2.  passive process</a:t>
            </a:r>
          </a:p>
          <a:p>
            <a:pPr lvl="1"/>
            <a:r>
              <a:rPr lang="en-US" sz="2000" dirty="0" smtClean="0"/>
              <a:t>3.  everything but RBC and large proteins</a:t>
            </a:r>
          </a:p>
          <a:p>
            <a:pPr lvl="1"/>
            <a:r>
              <a:rPr lang="en-US" sz="2000" dirty="0" smtClean="0"/>
              <a:t>4.  essentially plasma without proteins</a:t>
            </a:r>
          </a:p>
          <a:p>
            <a:pPr lvl="1"/>
            <a:r>
              <a:rPr lang="en-US" sz="2000" dirty="0" smtClean="0"/>
              <a:t>5.  huge amounts formed-150 liters of filtrate</a:t>
            </a:r>
          </a:p>
          <a:p>
            <a:pPr lvl="1"/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2050" name="Picture 2" descr="http://apbrwww5.apsu.edu/thompsonj/Anatomy%20&amp;%20Physiology/2020/2020%20Exam%20Reviews/Exam%204/net%20filt%20press%20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438400"/>
            <a:ext cx="4810125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39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B.  Tubular reabsorption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Useful as well as wastes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Begins in </a:t>
            </a:r>
            <a:r>
              <a:rPr lang="en-US" sz="2400" dirty="0" err="1" smtClean="0"/>
              <a:t>prox</a:t>
            </a:r>
            <a:r>
              <a:rPr lang="en-US" sz="2400" dirty="0" smtClean="0"/>
              <a:t> </a:t>
            </a:r>
            <a:r>
              <a:rPr lang="en-US" sz="2400" dirty="0" err="1" smtClean="0"/>
              <a:t>conv</a:t>
            </a:r>
            <a:r>
              <a:rPr lang="en-US" sz="2400" dirty="0" smtClean="0"/>
              <a:t> tubule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Cells transport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Glucose, amino acids, electrolytes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Not reabsorbed-urea, uric acid, </a:t>
            </a:r>
            <a:r>
              <a:rPr lang="en-US" sz="2400" dirty="0" err="1" smtClean="0"/>
              <a:t>creatine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Absorbed into </a:t>
            </a:r>
            <a:r>
              <a:rPr lang="en-US" sz="2400" dirty="0" err="1" smtClean="0"/>
              <a:t>peritubular</a:t>
            </a:r>
            <a:r>
              <a:rPr lang="en-US" sz="2400" dirty="0" smtClean="0"/>
              <a:t> capillary beds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/>
              <a:t>http://www.youtube.com/watch?v=glu0dzK4dbU</a:t>
            </a:r>
          </a:p>
        </p:txBody>
      </p:sp>
    </p:spTree>
    <p:extLst>
      <p:ext uri="{BB962C8B-B14F-4D97-AF65-F5344CB8AC3E}">
        <p14:creationId xmlns:p14="http://schemas.microsoft.com/office/powerpoint/2010/main" val="178676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372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Urinary System</vt:lpstr>
      <vt:lpstr>I.  Functions</vt:lpstr>
      <vt:lpstr>II.  Organs of urinary system</vt:lpstr>
      <vt:lpstr>III.  Kidney Details</vt:lpstr>
      <vt:lpstr>D.  Internal anatomy</vt:lpstr>
      <vt:lpstr>E.  Nephron structure</vt:lpstr>
      <vt:lpstr>F.  Circulatory supply to nephron</vt:lpstr>
      <vt:lpstr>III.  Urine formation</vt:lpstr>
      <vt:lpstr>B.  Tubular reabsorption</vt:lpstr>
      <vt:lpstr>C.  Secretion</vt:lpstr>
      <vt:lpstr>D.  Creation of a concentrated urine</vt:lpstr>
      <vt:lpstr>IV.  Other organs of system</vt:lpstr>
      <vt:lpstr>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75</cp:revision>
  <dcterms:created xsi:type="dcterms:W3CDTF">2011-04-01T14:34:00Z</dcterms:created>
  <dcterms:modified xsi:type="dcterms:W3CDTF">2011-04-03T14:34:58Z</dcterms:modified>
</cp:coreProperties>
</file>