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58" r:id="rId5"/>
    <p:sldId id="280" r:id="rId6"/>
    <p:sldId id="281" r:id="rId7"/>
    <p:sldId id="282" r:id="rId8"/>
    <p:sldId id="284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87" r:id="rId18"/>
    <p:sldId id="285" r:id="rId19"/>
    <p:sldId id="272" r:id="rId20"/>
    <p:sldId id="288" r:id="rId21"/>
    <p:sldId id="289" r:id="rId22"/>
    <p:sldId id="273" r:id="rId23"/>
    <p:sldId id="290" r:id="rId24"/>
    <p:sldId id="291" r:id="rId25"/>
    <p:sldId id="274" r:id="rId26"/>
    <p:sldId id="267" r:id="rId27"/>
    <p:sldId id="292" r:id="rId28"/>
    <p:sldId id="293" r:id="rId29"/>
    <p:sldId id="294" r:id="rId30"/>
    <p:sldId id="295" r:id="rId31"/>
    <p:sldId id="296" r:id="rId32"/>
    <p:sldId id="277" r:id="rId33"/>
    <p:sldId id="27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C514-3387-4FD6-8B87-65657138E1F7}" type="datetimeFigureOut">
              <a:rPr lang="en-US" smtClean="0"/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3B63-B40D-473D-A597-7A0B0F30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C514-3387-4FD6-8B87-65657138E1F7}" type="datetimeFigureOut">
              <a:rPr lang="en-US" smtClean="0"/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3B63-B40D-473D-A597-7A0B0F30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0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C514-3387-4FD6-8B87-65657138E1F7}" type="datetimeFigureOut">
              <a:rPr lang="en-US" smtClean="0"/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3B63-B40D-473D-A597-7A0B0F30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5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C514-3387-4FD6-8B87-65657138E1F7}" type="datetimeFigureOut">
              <a:rPr lang="en-US" smtClean="0"/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3B63-B40D-473D-A597-7A0B0F30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9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C514-3387-4FD6-8B87-65657138E1F7}" type="datetimeFigureOut">
              <a:rPr lang="en-US" smtClean="0"/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3B63-B40D-473D-A597-7A0B0F30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7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C514-3387-4FD6-8B87-65657138E1F7}" type="datetimeFigureOut">
              <a:rPr lang="en-US" smtClean="0"/>
              <a:t>5/16/2011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3B63-B40D-473D-A597-7A0B0F30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6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C514-3387-4FD6-8B87-65657138E1F7}" type="datetimeFigureOut">
              <a:rPr lang="en-US" smtClean="0"/>
              <a:t>5/16/2011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3B63-B40D-473D-A597-7A0B0F30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59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C514-3387-4FD6-8B87-65657138E1F7}" type="datetimeFigureOut">
              <a:rPr lang="en-US" smtClean="0"/>
              <a:t>5/16/2011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3B63-B40D-473D-A597-7A0B0F30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C514-3387-4FD6-8B87-65657138E1F7}" type="datetimeFigureOut">
              <a:rPr lang="en-US" smtClean="0"/>
              <a:t>5/16/2011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3B63-B40D-473D-A597-7A0B0F30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91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C514-3387-4FD6-8B87-65657138E1F7}" type="datetimeFigureOut">
              <a:rPr lang="en-US" smtClean="0"/>
              <a:t>5/16/2011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3B63-B40D-473D-A597-7A0B0F30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C514-3387-4FD6-8B87-65657138E1F7}" type="datetimeFigureOut">
              <a:rPr lang="en-US" smtClean="0"/>
              <a:t>5/16/2011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3B63-B40D-473D-A597-7A0B0F30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8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1C514-3387-4FD6-8B87-65657138E1F7}" type="datetimeFigureOut">
              <a:rPr lang="en-US" smtClean="0"/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53B63-B40D-473D-A597-7A0B0F307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6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medsci.indiana.edu/a215/virtualscope/docs/chap11_3.htm" TargetMode="External"/><Relationship Id="rId2" Type="http://schemas.openxmlformats.org/officeDocument/2006/relationships/hyperlink" Target="http://www.youtube.com/watch?v=nLmg4wSHdxQ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medsci.indiana.edu/a215/virtualscope/docs/chap11_4.ht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vtv1.com/player.aspx?itemnum=735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S1ti23SUS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youtube.com/watch?v=7kM_kRPrcr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/>
          <a:lstStyle/>
          <a:p>
            <a:r>
              <a:rPr lang="en-US" dirty="0" smtClean="0"/>
              <a:t>Reproductive Biology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t3.gstatic.com/images?q=tbn:ANd9GcTe44Yy9XGgr3BJKkyVCU9jUGgpQhmzNGyI3UGQPmO5RvbUsk3-9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5" y="2209800"/>
            <a:ext cx="612321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953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4" y="76200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D</a:t>
            </a:r>
            <a:r>
              <a:rPr lang="en-US" sz="3200" dirty="0" smtClean="0"/>
              <a:t>.  Vas deferens or </a:t>
            </a:r>
            <a:r>
              <a:rPr lang="en-US" sz="3200" dirty="0" err="1" smtClean="0"/>
              <a:t>ductus</a:t>
            </a:r>
            <a:r>
              <a:rPr lang="en-US" sz="3200" dirty="0" smtClean="0"/>
              <a:t> deferens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4038600" cy="54102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Travels from epididymis to urethra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Travels through the inguinal canal with the spermatic cord-blood vessels and nerves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Expands into the ampulla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Then enters ejaculatory duct</a:t>
            </a:r>
          </a:p>
          <a:p>
            <a:pPr marL="457200" indent="-457200">
              <a:buAutoNum type="arabicPeriod"/>
            </a:pPr>
            <a:r>
              <a:rPr lang="en-US" sz="2400" dirty="0" err="1" smtClean="0"/>
              <a:t>Pseudostratified</a:t>
            </a:r>
            <a:r>
              <a:rPr lang="en-US" sz="2400" dirty="0" smtClean="0"/>
              <a:t> epithelium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Peristaltic contractions move sperm along</a:t>
            </a:r>
            <a:endParaRPr lang="en-US" sz="2400" dirty="0"/>
          </a:p>
        </p:txBody>
      </p:sp>
      <p:pic>
        <p:nvPicPr>
          <p:cNvPr id="5122" name="Picture 2" descr="http://academic.kellogg.edu/herbrandsonc/bio201_mckinley/f28-15a_duct_system_in_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66800"/>
            <a:ext cx="3743325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97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38400" cy="792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/>
              <a:t>7</a:t>
            </a:r>
            <a:r>
              <a:rPr lang="en-US" sz="3200" dirty="0" smtClean="0"/>
              <a:t>.  Vasectomy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3352800" cy="5410200"/>
          </a:xfrm>
        </p:spPr>
        <p:txBody>
          <a:bodyPr>
            <a:normAutofit/>
          </a:bodyPr>
          <a:lstStyle/>
          <a:p>
            <a:pPr marL="457200" indent="-457200">
              <a:buAutoNum type="alphaLcPeriod"/>
            </a:pPr>
            <a:r>
              <a:rPr lang="en-US" sz="2400" dirty="0" smtClean="0"/>
              <a:t>Part of vas lies in scrotum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Local 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Small incision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Cuts and ligates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Sterile but not impotent</a:t>
            </a:r>
            <a:endParaRPr lang="en-US" sz="2400" dirty="0"/>
          </a:p>
        </p:txBody>
      </p:sp>
      <p:pic>
        <p:nvPicPr>
          <p:cNvPr id="6146" name="Picture 2" descr="http://t3.gstatic.com/images?q=tbn:ANd9GcSBAgpdfinCGxJ-11Qxg5ccQmu-JmDmvIOoT_7FAjcBwRLR_s-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024"/>
            <a:ext cx="3553607" cy="364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3.gstatic.com/images?q=tbn:ANd9GcQIsq6-W6kffkRDqluZ4_Rfl2WiuV6iWgXqrVlpt_NIhyzJdW9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764" y="4343400"/>
            <a:ext cx="3550644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45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57400" cy="715962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E</a:t>
            </a:r>
            <a:r>
              <a:rPr lang="en-US" sz="3200" dirty="0" smtClean="0"/>
              <a:t>.  Urethra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3276600" cy="5135563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Prostatic urethra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Membranous urethra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Spongy or penile urethra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Carries both sperm and urine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Never at same time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Stratified columnar most of length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Transitional at bladder end and stratified squamous at penile opening</a:t>
            </a:r>
            <a:endParaRPr lang="en-US" sz="2400" dirty="0"/>
          </a:p>
        </p:txBody>
      </p:sp>
      <p:pic>
        <p:nvPicPr>
          <p:cNvPr id="7170" name="Picture 2" descr="http://www.life-tech.com/uro/urolib/images/male_anato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057" y="2590800"/>
            <a:ext cx="440055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5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F</a:t>
            </a:r>
            <a:r>
              <a:rPr lang="en-US" sz="3200" dirty="0" smtClean="0"/>
              <a:t>.  Accessory glands producing semen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1.  seminal vesicles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a.  Produce 60% of semen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b.  Thick yellowish secretion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c.  Rich in sugar, vitamin C,  prostaglandins, and fibrinogen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d.  Nourish and activate sperm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e.  Joins vas deferens on either side to form ejaculatory duct</a:t>
            </a:r>
          </a:p>
        </p:txBody>
      </p:sp>
      <p:pic>
        <p:nvPicPr>
          <p:cNvPr id="8194" name="Picture 2" descr="http://t1.gstatic.com/images?q=tbn:ANd9GcRJikpXvjz9xIhkLqDPCMcm0NrM1aYpAAm5tXS1hc0T8w-nEvAugg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630" y="2514600"/>
            <a:ext cx="4579345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03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52800" cy="6397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2.  Prostate gland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3505200" cy="5211763"/>
          </a:xfrm>
        </p:spPr>
        <p:txBody>
          <a:bodyPr>
            <a:normAutofit/>
          </a:bodyPr>
          <a:lstStyle/>
          <a:p>
            <a:pPr marL="457200" indent="-457200">
              <a:buAutoNum type="alphaLcPeriod"/>
            </a:pPr>
            <a:r>
              <a:rPr lang="en-US" sz="2400" dirty="0" smtClean="0"/>
              <a:t>Doughnut shaped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Size of peach pit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Milky  alkaline fluid that activates sperm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Approximately 30% of semen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Anterior to rectum is able to be palpated by digital exam</a:t>
            </a:r>
          </a:p>
          <a:p>
            <a:pPr marL="457200" indent="-457200">
              <a:buAutoNum type="alphaLcPeriod"/>
            </a:pPr>
            <a:r>
              <a:rPr lang="en-US" sz="2400" dirty="0" err="1" smtClean="0"/>
              <a:t>Fibrinolysin</a:t>
            </a:r>
            <a:endParaRPr lang="en-US" sz="2400" dirty="0"/>
          </a:p>
          <a:p>
            <a:pPr marL="457200" indent="-457200">
              <a:buAutoNum type="alphaLcPeriod"/>
            </a:pPr>
            <a:r>
              <a:rPr lang="en-US" sz="2400" dirty="0" smtClean="0"/>
              <a:t>Hypertrophy</a:t>
            </a:r>
          </a:p>
          <a:p>
            <a:pPr marL="457200" indent="-457200">
              <a:buAutoNum type="alphaLcPeriod"/>
            </a:pPr>
            <a:endParaRPr lang="en-US" sz="2400" dirty="0"/>
          </a:p>
        </p:txBody>
      </p:sp>
      <p:pic>
        <p:nvPicPr>
          <p:cNvPr id="9218" name="Picture 2" descr="http://prostatesymptoms.biz/wp-content/uploads/2009/11/prostate-g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318" y="2209800"/>
            <a:ext cx="4062132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36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3.  Bulbourethral glands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733800" cy="5334000"/>
          </a:xfrm>
        </p:spPr>
        <p:txBody>
          <a:bodyPr>
            <a:normAutofit/>
          </a:bodyPr>
          <a:lstStyle/>
          <a:p>
            <a:pPr marL="457200" indent="-457200">
              <a:buAutoNum type="alphaLcPeriod"/>
            </a:pPr>
            <a:r>
              <a:rPr lang="en-US" sz="2400" dirty="0" smtClean="0"/>
              <a:t>Also called Cowper’s glands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Base of prostate-size of peas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First to empty with ejaculation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Cleanse and neutralizes penile urethra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Also minor lubricant for coitus</a:t>
            </a:r>
            <a:endParaRPr lang="en-US" sz="2400" dirty="0"/>
          </a:p>
        </p:txBody>
      </p:sp>
      <p:pic>
        <p:nvPicPr>
          <p:cNvPr id="1026" name="Picture 2" descr="http://www.somalab.net/pages/images/cowpers_gla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908" y="1600200"/>
            <a:ext cx="4393692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28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4.  Seminal fluid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lphaLcPeriod"/>
            </a:pPr>
            <a:r>
              <a:rPr lang="en-US" sz="2400" dirty="0" smtClean="0"/>
              <a:t>Mature sperm are streamlined missiles 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Need nutrient source-fructose from seminal vesicle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Need buffer from prostate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Prostaglandins cause smooth muscle to contract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Fibrinogen and </a:t>
            </a:r>
            <a:r>
              <a:rPr lang="en-US" sz="2400" dirty="0" err="1" smtClean="0"/>
              <a:t>profibrinolysin</a:t>
            </a:r>
            <a:endParaRPr lang="en-US" sz="2400" dirty="0" smtClean="0"/>
          </a:p>
          <a:p>
            <a:pPr marL="457200" indent="-457200">
              <a:buAutoNum type="alphaLcPeriod"/>
            </a:pPr>
            <a:r>
              <a:rPr lang="en-US" sz="2400" dirty="0" smtClean="0"/>
              <a:t>Inhibitors of female immune system</a:t>
            </a:r>
          </a:p>
          <a:p>
            <a:pPr marL="457200" indent="-457200">
              <a:buAutoNum type="alphaLcPeriod"/>
            </a:pPr>
            <a:r>
              <a:rPr lang="en-US" sz="2400" dirty="0" smtClean="0"/>
              <a:t>Dilutes sperm</a:t>
            </a:r>
          </a:p>
          <a:p>
            <a:pPr marL="457200" indent="-457200">
              <a:buAutoNum type="alphaL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514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9812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/>
              <a:t>G</a:t>
            </a:r>
            <a:r>
              <a:rPr lang="en-US" sz="3200" dirty="0" smtClean="0"/>
              <a:t>.  Penis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3810000" cy="5287963"/>
          </a:xfrm>
        </p:spPr>
        <p:txBody>
          <a:bodyPr>
            <a:normAutofit/>
          </a:bodyPr>
          <a:lstStyle/>
          <a:p>
            <a:pPr marL="457200" indent="-457200">
              <a:buAutoNum type="alphaLcPeriod"/>
            </a:pPr>
            <a:r>
              <a:rPr lang="en-US" sz="2000" dirty="0" smtClean="0"/>
              <a:t>Corpora </a:t>
            </a:r>
            <a:r>
              <a:rPr lang="en-US" sz="2000" dirty="0" err="1" smtClean="0"/>
              <a:t>cavernosa</a:t>
            </a:r>
            <a:endParaRPr lang="en-US" sz="2000" dirty="0" smtClean="0"/>
          </a:p>
          <a:p>
            <a:pPr marL="457200" indent="-457200">
              <a:buAutoNum type="alphaLcPeriod"/>
            </a:pPr>
            <a:r>
              <a:rPr lang="en-US" sz="2000" dirty="0" smtClean="0"/>
              <a:t>Corpus </a:t>
            </a:r>
            <a:r>
              <a:rPr lang="en-US" sz="2000" dirty="0" err="1" smtClean="0"/>
              <a:t>spongiosum</a:t>
            </a:r>
            <a:endParaRPr lang="en-US" sz="2000" dirty="0" smtClean="0"/>
          </a:p>
          <a:p>
            <a:pPr marL="457200" indent="-457200">
              <a:buAutoNum type="alphaLcPeriod"/>
            </a:pPr>
            <a:r>
              <a:rPr lang="en-US" sz="2000" dirty="0" smtClean="0"/>
              <a:t>Urethra</a:t>
            </a:r>
          </a:p>
          <a:p>
            <a:pPr marL="457200" indent="-457200">
              <a:buAutoNum type="alphaLcPeriod"/>
            </a:pPr>
            <a:r>
              <a:rPr lang="en-US" sz="2000" dirty="0" smtClean="0"/>
              <a:t>Glans penis</a:t>
            </a:r>
          </a:p>
          <a:p>
            <a:pPr marL="457200" indent="-457200">
              <a:buAutoNum type="alphaLcPeriod"/>
            </a:pPr>
            <a:r>
              <a:rPr lang="en-US" sz="2000" dirty="0" smtClean="0"/>
              <a:t>Prepuce</a:t>
            </a:r>
          </a:p>
          <a:p>
            <a:pPr marL="457200" indent="-457200">
              <a:buAutoNum type="alphaLcPeriod"/>
            </a:pPr>
            <a:r>
              <a:rPr lang="en-US" sz="2000" dirty="0" smtClean="0"/>
              <a:t>Circumcision</a:t>
            </a:r>
          </a:p>
          <a:p>
            <a:pPr marL="457200" indent="-457200">
              <a:buAutoNum type="alphaLcPeriod"/>
            </a:pPr>
            <a:r>
              <a:rPr lang="en-US" sz="2000" dirty="0" smtClean="0"/>
              <a:t>Mechanics of an erection</a:t>
            </a:r>
            <a:endParaRPr lang="en-US" sz="2000" dirty="0"/>
          </a:p>
        </p:txBody>
      </p:sp>
      <p:pic>
        <p:nvPicPr>
          <p:cNvPr id="3074" name="Picture 2" descr="http://scienceblogs.com/neurotopia/penis-anato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33337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nagoski.files.wordpress.com/2010/09/penis-chambers.jpg?w=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8600"/>
            <a:ext cx="40767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67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III.  Male hormone regulation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 Gonadotropin releasing hormone</a:t>
            </a:r>
          </a:p>
          <a:p>
            <a:pPr lvl="1"/>
            <a:r>
              <a:rPr lang="en-US" dirty="0" smtClean="0"/>
              <a:t>1.  hypothalamus</a:t>
            </a:r>
          </a:p>
          <a:p>
            <a:pPr lvl="1"/>
            <a:r>
              <a:rPr lang="en-US" dirty="0" smtClean="0"/>
              <a:t>2.  controls release of hormones from anterior pituitary.</a:t>
            </a:r>
          </a:p>
          <a:p>
            <a:pPr marL="971550" lvl="1" indent="-514350">
              <a:buAutoNum type="alphaUcPeriod" startAt="2"/>
            </a:pPr>
            <a:r>
              <a:rPr lang="en-US" dirty="0" smtClean="0"/>
              <a:t>Anterior pituitary hormones (sounds like female hormones)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1.  FSH -binds to </a:t>
            </a:r>
            <a:r>
              <a:rPr lang="en-US" dirty="0" err="1" smtClean="0"/>
              <a:t>sustentaculuar</a:t>
            </a:r>
            <a:r>
              <a:rPr lang="en-US" dirty="0" smtClean="0"/>
              <a:t> cells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2.  LH (ICSH)-binds to interstitial cells</a:t>
            </a:r>
          </a:p>
        </p:txBody>
      </p:sp>
    </p:spTree>
    <p:extLst>
      <p:ext uri="{BB962C8B-B14F-4D97-AF65-F5344CB8AC3E}">
        <p14:creationId xmlns:p14="http://schemas.microsoft.com/office/powerpoint/2010/main" val="139043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C</a:t>
            </a:r>
            <a:r>
              <a:rPr lang="en-US" sz="3200" dirty="0" smtClean="0"/>
              <a:t>.  Testosterone production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419600" cy="5135563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Interstitial cells of </a:t>
            </a:r>
            <a:r>
              <a:rPr lang="en-US" sz="2400" dirty="0" err="1" smtClean="0"/>
              <a:t>Leydig</a:t>
            </a:r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In response to LH production by the anterior pituitary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Occurs at about the age of 12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Maturation of male reproductive parts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Stimulates production of sperm along with FSH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Produces male secondary sexual traits such as hair growth patterns, deepening of the voice, skeletal muscle development, increase in metabolic rate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Targets cells with testosterone receptors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Some brain cells convert testosterone to estrogen governing some male sexual behaviors </a:t>
            </a:r>
            <a:endParaRPr lang="en-US" sz="2400" dirty="0"/>
          </a:p>
        </p:txBody>
      </p:sp>
      <p:pic>
        <p:nvPicPr>
          <p:cNvPr id="1026" name="Picture 2" descr="http://faculty.une.edu/com/abell/histo/leydig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2" y="2971800"/>
            <a:ext cx="41148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81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7" y="76200"/>
            <a:ext cx="3581400" cy="7921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I.  Need for Meiosis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3200400" cy="555307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A.  Human chromosome number = 46</a:t>
            </a:r>
          </a:p>
          <a:p>
            <a:r>
              <a:rPr lang="en-US" sz="2400" dirty="0" smtClean="0"/>
              <a:t>B.  Mitosis</a:t>
            </a:r>
          </a:p>
          <a:p>
            <a:r>
              <a:rPr lang="en-US" sz="2400" dirty="0" smtClean="0"/>
              <a:t>C.  Meiosis</a:t>
            </a:r>
          </a:p>
          <a:p>
            <a:r>
              <a:rPr lang="en-US" sz="2400" dirty="0" smtClean="0"/>
              <a:t>1.  purpose</a:t>
            </a:r>
          </a:p>
          <a:p>
            <a:r>
              <a:rPr lang="en-US" sz="2400" dirty="0" smtClean="0"/>
              <a:t>2.  location</a:t>
            </a:r>
          </a:p>
          <a:p>
            <a:r>
              <a:rPr lang="en-US" sz="2400" dirty="0" smtClean="0"/>
              <a:t>3.  difference in male and female meiosis</a:t>
            </a:r>
          </a:p>
        </p:txBody>
      </p:sp>
      <p:pic>
        <p:nvPicPr>
          <p:cNvPr id="2050" name="Picture 2" descr="http://t1.gstatic.com/images?q=tbn:ANd9GcRciGU2tS0HhQVUEsYNTjy_58pBty1_IycoryeNysauiBX1klf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408" y="3505200"/>
            <a:ext cx="4467692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46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Testosterone and Progesterone</a:t>
            </a:r>
            <a:endParaRPr lang="en-US" sz="3200" dirty="0"/>
          </a:p>
        </p:txBody>
      </p:sp>
      <p:pic>
        <p:nvPicPr>
          <p:cNvPr id="1026" name="Picture 2" descr="http://t2.gstatic.com/images?q=tbn:ANd9GcRqxxRtMoJbbUxQUM3z6EHdXVRvDk0xBPeoKMY_VlNIb39_lh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15" y="2819400"/>
            <a:ext cx="5909185" cy="228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13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14600" cy="10207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D.  </a:t>
            </a:r>
            <a:r>
              <a:rPr lang="en-US" sz="3200" dirty="0" err="1" smtClean="0"/>
              <a:t>Inhibin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95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1.  produced by </a:t>
            </a:r>
            <a:r>
              <a:rPr lang="en-US" sz="2400" dirty="0" err="1" smtClean="0"/>
              <a:t>sustentacular</a:t>
            </a:r>
            <a:r>
              <a:rPr lang="en-US" sz="2400" dirty="0" smtClean="0"/>
              <a:t> cells</a:t>
            </a:r>
          </a:p>
          <a:p>
            <a:r>
              <a:rPr lang="en-US" sz="2400" dirty="0" smtClean="0"/>
              <a:t>2.  inhibits hormones produced by FSH production</a:t>
            </a:r>
          </a:p>
          <a:p>
            <a:r>
              <a:rPr lang="en-US" sz="2400" dirty="0" smtClean="0"/>
              <a:t>3.  possible pharmaceutical functions</a:t>
            </a:r>
            <a:endParaRPr lang="en-US" sz="2400" dirty="0"/>
          </a:p>
        </p:txBody>
      </p:sp>
      <p:pic>
        <p:nvPicPr>
          <p:cNvPr id="2050" name="Picture 2" descr="http://staff.um.edu.mt/acus1/CyclicalChanges_files/image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2" y="1295400"/>
            <a:ext cx="474345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24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" y="136524"/>
            <a:ext cx="3166908" cy="7921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IV.  Female parts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3429000" cy="5211763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lphaUcPeriod"/>
            </a:pPr>
            <a:r>
              <a:rPr lang="en-US" sz="2400" dirty="0" smtClean="0"/>
              <a:t>Ovary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1.  primary follicle-huge number-arrested at prophase I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2.  ovarian follicles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3.  oocyte and follicular cells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4.  </a:t>
            </a:r>
            <a:r>
              <a:rPr lang="en-US" sz="2400" dirty="0" err="1" smtClean="0"/>
              <a:t>antrum</a:t>
            </a:r>
            <a:r>
              <a:rPr lang="en-US" sz="2400" dirty="0" smtClean="0"/>
              <a:t> with follicular fluid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5.  </a:t>
            </a:r>
            <a:r>
              <a:rPr lang="en-US" sz="2400" dirty="0" err="1" smtClean="0"/>
              <a:t>Graafian</a:t>
            </a:r>
            <a:r>
              <a:rPr lang="en-US" sz="2400" dirty="0" smtClean="0"/>
              <a:t> follicle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6.  ovulation-secondary oocyte arrested at metaphase II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7.  corpus </a:t>
            </a:r>
            <a:r>
              <a:rPr lang="en-US" sz="2400" dirty="0" err="1" smtClean="0"/>
              <a:t>luteum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8.  corpus </a:t>
            </a:r>
            <a:r>
              <a:rPr lang="en-US" sz="2400" dirty="0" err="1" smtClean="0"/>
              <a:t>albicans</a:t>
            </a:r>
            <a:endParaRPr lang="en-US" sz="2400" dirty="0" smtClean="0"/>
          </a:p>
          <a:p>
            <a:pPr marL="457200" indent="-457200">
              <a:buAutoNum type="alphaUcPeriod"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2050" name="Picture 2" descr="http://www.homebusinessandfamilylife.com/images/Female_reproductive_system_late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7474"/>
            <a:ext cx="4705350" cy="299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heintellectualdevotional.com/blog/wp-content/uploads/2010/01/ovary-schemat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90962"/>
            <a:ext cx="4438650" cy="252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70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Follicle development</a:t>
            </a:r>
            <a:endParaRPr lang="en-US" sz="3200" dirty="0"/>
          </a:p>
        </p:txBody>
      </p:sp>
      <p:pic>
        <p:nvPicPr>
          <p:cNvPr id="1026" name="Picture 2" descr="http://content.answers.com/main/content/img/oxford/Oxford_Body/019852403x.ova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448789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005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Ovulation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http://www.youtube.com/watch?v=nLmg4wSHdxQ</a:t>
            </a:r>
            <a:endParaRPr lang="en-US" dirty="0" smtClean="0"/>
          </a:p>
          <a:p>
            <a:r>
              <a:rPr lang="en-US" dirty="0" smtClean="0"/>
              <a:t>Ovarian slide</a:t>
            </a:r>
          </a:p>
          <a:p>
            <a:r>
              <a:rPr lang="en-US" dirty="0" smtClean="0">
                <a:hlinkClick r:id="rId3"/>
              </a:rPr>
              <a:t>http://medsci.indiana.edu/a215/virtualscope/docs/chap11_3.htm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727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B.  Duct system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Fallopian tubes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Fimbriae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Uterus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a.  Body, fundus, cervix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b.  Endometrium, myometrium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c.  </a:t>
            </a:r>
            <a:r>
              <a:rPr lang="en-US" sz="2400" dirty="0" smtClean="0">
                <a:hlinkClick r:id="rId2"/>
              </a:rPr>
              <a:t>http://medsci.indiana.edu/a215/virtualscope/docs/chap11_4.htm</a:t>
            </a:r>
            <a:endParaRPr lang="en-US" sz="2400" dirty="0" smtClean="0"/>
          </a:p>
          <a:p>
            <a:pPr marL="457200" indent="-457200">
              <a:buAutoNum type="arabicPeriod" startAt="4"/>
            </a:pPr>
            <a:r>
              <a:rPr lang="en-US" sz="2400" dirty="0" smtClean="0"/>
              <a:t>Vagina-birth canal</a:t>
            </a:r>
          </a:p>
          <a:p>
            <a:pPr marL="457200" indent="-457200">
              <a:buAutoNum type="arabicPeriod" startAt="4"/>
            </a:pPr>
            <a:endParaRPr lang="en-US" sz="2400" dirty="0" smtClean="0"/>
          </a:p>
        </p:txBody>
      </p:sp>
      <p:pic>
        <p:nvPicPr>
          <p:cNvPr id="3074" name="Picture 2" descr="http://t2.gstatic.com/images?q=tbn:ANd9GcQyC9ffrsYXeq3Yy-bceb89xNx7oigDptdH2MNFDb-ueTgHi9hK2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848" y="2971800"/>
            <a:ext cx="4027663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54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C.  Female external genitalia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000" dirty="0" smtClean="0"/>
              <a:t>Mons pubis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Labia </a:t>
            </a:r>
            <a:r>
              <a:rPr lang="en-US" sz="2000" dirty="0" err="1" smtClean="0"/>
              <a:t>majora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smtClean="0"/>
              <a:t>Labia </a:t>
            </a:r>
            <a:r>
              <a:rPr lang="en-US" sz="2000" dirty="0" err="1" smtClean="0"/>
              <a:t>minora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smtClean="0"/>
              <a:t>Vestibule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Clitoris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Perineum</a:t>
            </a:r>
            <a:endParaRPr lang="en-US" sz="2000" dirty="0"/>
          </a:p>
        </p:txBody>
      </p:sp>
      <p:pic>
        <p:nvPicPr>
          <p:cNvPr id="4098" name="Picture 2" descr="http://t1.gstatic.com/images?q=tbn:ANd9GcRVzH8XDP9pvs7t1o8zBsifsYUFqqhEhRIyyD5IsKk9tHZE_Wz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93733"/>
            <a:ext cx="3938587" cy="470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29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V.  Female physiology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A. Hormones involved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1.  Pituitary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a .  </a:t>
            </a:r>
            <a:r>
              <a:rPr lang="en-US" sz="2800" dirty="0" smtClean="0"/>
              <a:t>FSH</a:t>
            </a:r>
          </a:p>
          <a:p>
            <a:r>
              <a:rPr lang="en-US" sz="2800" dirty="0" smtClean="0"/>
              <a:t>       b.  LH</a:t>
            </a:r>
          </a:p>
          <a:p>
            <a:r>
              <a:rPr lang="en-US" sz="2800" dirty="0" smtClean="0"/>
              <a:t>     2.  Ovarian hormones</a:t>
            </a:r>
          </a:p>
          <a:p>
            <a:r>
              <a:rPr lang="en-US" sz="2800" dirty="0" smtClean="0"/>
              <a:t>       </a:t>
            </a:r>
            <a:r>
              <a:rPr lang="en-US" sz="2800" dirty="0" smtClean="0"/>
              <a:t>a.  </a:t>
            </a:r>
            <a:r>
              <a:rPr lang="en-US" sz="2800" dirty="0" smtClean="0"/>
              <a:t>Estrogen-proliferation of endometrium, increases sensitivity of myometrium to stimuli, increases production of progesterone receptors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  b.  </a:t>
            </a:r>
            <a:r>
              <a:rPr lang="en-US" sz="2800" dirty="0" smtClean="0"/>
              <a:t>Progesterone- endometrial hypertrophy, relaxes myometrium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957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3337"/>
            <a:ext cx="573405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B.  Timing of typical 28 day cycle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33400"/>
            <a:ext cx="8229600" cy="12954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1.  menses phase  (days 1-4)</a:t>
            </a:r>
          </a:p>
          <a:p>
            <a:r>
              <a:rPr lang="en-US" sz="2400" dirty="0" smtClean="0"/>
              <a:t>2.  proliferative phase or </a:t>
            </a:r>
            <a:r>
              <a:rPr lang="en-US" sz="2400" smtClean="0"/>
              <a:t>follicular phase </a:t>
            </a:r>
            <a:r>
              <a:rPr lang="en-US" sz="2400" dirty="0" smtClean="0"/>
              <a:t>(days 5-14)-most variable</a:t>
            </a:r>
          </a:p>
          <a:p>
            <a:r>
              <a:rPr lang="en-US" sz="2400" dirty="0" smtClean="0"/>
              <a:t>3.  ovulation (day 15)</a:t>
            </a:r>
          </a:p>
          <a:p>
            <a:r>
              <a:rPr lang="en-US" sz="2400" dirty="0" smtClean="0"/>
              <a:t>3.  luteal phase or secretory phase (days 15-28)-typically lasts 14 days</a:t>
            </a:r>
            <a:endParaRPr lang="en-US" sz="2400" dirty="0"/>
          </a:p>
        </p:txBody>
      </p:sp>
      <p:pic>
        <p:nvPicPr>
          <p:cNvPr id="2050" name="Picture 2" descr="http://womenforgodsglory.com/menstrual_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28002"/>
            <a:ext cx="3524250" cy="441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34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C.  Endometrial changes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3505200" cy="50593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Proliferative phase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a.  Epithelial cells proliferate</a:t>
            </a:r>
          </a:p>
          <a:p>
            <a:pPr marL="0" indent="0">
              <a:buNone/>
            </a:pPr>
            <a:r>
              <a:rPr lang="en-US" sz="2800" dirty="0" smtClean="0"/>
              <a:t>     b.  Form tubular spiral glands</a:t>
            </a:r>
          </a:p>
          <a:p>
            <a:pPr marL="514350" indent="-514350">
              <a:buAutoNum type="arabicPeriod" startAt="2"/>
            </a:pPr>
            <a:r>
              <a:rPr lang="en-US" sz="2800" dirty="0" smtClean="0"/>
              <a:t>Secretory phase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a.  Epithelial cells hypertrophy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b.  Glands become more spiraled and thicker</a:t>
            </a:r>
          </a:p>
          <a:p>
            <a:pPr marL="0" indent="0">
              <a:buNone/>
            </a:pPr>
            <a:r>
              <a:rPr lang="en-US" sz="2800" dirty="0" smtClean="0"/>
              <a:t>3.     Day 21 is optimum for implantation</a:t>
            </a:r>
          </a:p>
        </p:txBody>
      </p:sp>
      <p:pic>
        <p:nvPicPr>
          <p:cNvPr id="1026" name="Picture 2" descr="http://t1.gstatic.com/images?q=tbn:ANd9GcQka0WjpywXq9heiNTj85n_aFEj9eYZEzLQPO2blGzd2eE1BFgCx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61" y="1905000"/>
            <a:ext cx="4137039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17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670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II.  Male parts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4800600" cy="56388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A.  Scrotum-an air conditioner</a:t>
            </a:r>
          </a:p>
          <a:p>
            <a:pPr lvl="1"/>
            <a:r>
              <a:rPr lang="en-US" sz="2400" dirty="0" smtClean="0"/>
              <a:t>1.  homologous to the female labia </a:t>
            </a:r>
            <a:r>
              <a:rPr lang="en-US" sz="2400" dirty="0" err="1" smtClean="0"/>
              <a:t>majora</a:t>
            </a:r>
            <a:endParaRPr lang="en-US" sz="2400" dirty="0" smtClean="0"/>
          </a:p>
          <a:p>
            <a:pPr lvl="1"/>
            <a:r>
              <a:rPr lang="en-US" sz="2400" dirty="0" smtClean="0"/>
              <a:t>2.  sac surrounded covered by skin and layer of smooth muscle  called the </a:t>
            </a:r>
            <a:r>
              <a:rPr lang="en-US" sz="2400" dirty="0" err="1" smtClean="0"/>
              <a:t>dartos</a:t>
            </a:r>
            <a:r>
              <a:rPr lang="en-US" sz="2400" dirty="0" smtClean="0"/>
              <a:t> muscle</a:t>
            </a:r>
          </a:p>
          <a:p>
            <a:pPr lvl="1"/>
            <a:r>
              <a:rPr lang="en-US" sz="2400" dirty="0" smtClean="0"/>
              <a:t>3.  </a:t>
            </a:r>
            <a:r>
              <a:rPr lang="en-US" sz="2400" dirty="0" err="1" smtClean="0"/>
              <a:t>cremaster</a:t>
            </a:r>
            <a:r>
              <a:rPr lang="en-US" sz="2400" dirty="0" smtClean="0"/>
              <a:t> muscles (extension of abdominal muscle) are also attached to the scrotum</a:t>
            </a:r>
          </a:p>
          <a:p>
            <a:pPr lvl="1"/>
            <a:r>
              <a:rPr lang="en-US" sz="2400" dirty="0" smtClean="0"/>
              <a:t>4.  ideal temperature for sperm production is 95 degrees</a:t>
            </a:r>
          </a:p>
          <a:p>
            <a:pPr lvl="1"/>
            <a:r>
              <a:rPr lang="en-US" sz="2400" dirty="0" smtClean="0"/>
              <a:t>5.  dependent upon temperatures these two muscles either contract or relax pulling testes closer to the body</a:t>
            </a:r>
            <a:endParaRPr lang="en-US" sz="2400" dirty="0"/>
          </a:p>
        </p:txBody>
      </p:sp>
      <p:pic>
        <p:nvPicPr>
          <p:cNvPr id="1026" name="Picture 2" descr="http://www.stanford.edu/class/humbio103/ParaSites2005/LymphaticFilariasis/Pictures/hyrocoele%20scrot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280035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7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D.  Ovarian events in review</a:t>
            </a:r>
            <a:endParaRPr lang="en-US" sz="3200" dirty="0"/>
          </a:p>
        </p:txBody>
      </p:sp>
      <p:pic>
        <p:nvPicPr>
          <p:cNvPr id="2050" name="Picture 2" descr="http://t1.gstatic.com/images?q=tbn:ANd9GcTYg60guqO1NGIGuGbtV70NL_ZEOJRQP8ebN7-RK0_4f8kZ2t1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4803775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23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Isolated forgotten terms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Menarche</a:t>
            </a:r>
          </a:p>
          <a:p>
            <a:r>
              <a:rPr lang="en-US" dirty="0" err="1" smtClean="0"/>
              <a:t>hCG</a:t>
            </a:r>
            <a:endParaRPr lang="en-US" dirty="0" smtClean="0"/>
          </a:p>
          <a:p>
            <a:r>
              <a:rPr lang="en-US" dirty="0" smtClean="0"/>
              <a:t>Capacitation</a:t>
            </a:r>
          </a:p>
          <a:p>
            <a:r>
              <a:rPr lang="en-US" dirty="0" smtClean="0"/>
              <a:t>Amenorrhea</a:t>
            </a:r>
          </a:p>
          <a:p>
            <a:r>
              <a:rPr lang="en-US" dirty="0" smtClean="0"/>
              <a:t>Ectopic pregnancy</a:t>
            </a:r>
          </a:p>
          <a:p>
            <a:r>
              <a:rPr lang="en-US" dirty="0" smtClean="0"/>
              <a:t>Menopause</a:t>
            </a:r>
          </a:p>
          <a:p>
            <a:r>
              <a:rPr lang="en-US" dirty="0" smtClean="0"/>
              <a:t>Climacteric-</a:t>
            </a:r>
            <a:r>
              <a:rPr lang="en-US" smtClean="0"/>
              <a:t>perimenopause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3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then there was baby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http://www.evtv1.com/player.aspx?itemnum=735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34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http://www.youtube.com/watch?v=RS1ti23SUSw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1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2514600" cy="8382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B</a:t>
            </a:r>
            <a:r>
              <a:rPr lang="en-US" sz="3200" dirty="0" smtClean="0"/>
              <a:t>.  Testes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2743200" cy="48307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1.  produces sperm in seminiferous tubule</a:t>
            </a:r>
          </a:p>
          <a:p>
            <a:r>
              <a:rPr lang="en-US" sz="2000" dirty="0" smtClean="0"/>
              <a:t>2.  approximately 700 feet long</a:t>
            </a:r>
          </a:p>
          <a:p>
            <a:r>
              <a:rPr lang="en-US" sz="2000" dirty="0" smtClean="0"/>
              <a:t>3.  site of male meiosis</a:t>
            </a:r>
          </a:p>
          <a:p>
            <a:r>
              <a:rPr lang="en-US" sz="2000" dirty="0" smtClean="0"/>
              <a:t>4.  interstitial cells also located in testes</a:t>
            </a:r>
          </a:p>
          <a:p>
            <a:r>
              <a:rPr lang="en-US" sz="2000" dirty="0" smtClean="0"/>
              <a:t>5.  producers of testosterone</a:t>
            </a:r>
            <a:endParaRPr lang="en-US" sz="2000" dirty="0"/>
          </a:p>
        </p:txBody>
      </p:sp>
      <p:pic>
        <p:nvPicPr>
          <p:cNvPr id="3074" name="Picture 2" descr="http://www.edutv.com/books/human_creation/images_human_creation/yaratilis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006" y="1752600"/>
            <a:ext cx="3399119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9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62400" cy="63976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6.  Descent of the testicles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495800" cy="5638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a.  Testes develop in the abdomen</a:t>
            </a:r>
          </a:p>
          <a:p>
            <a:r>
              <a:rPr lang="en-US" sz="2400" dirty="0" smtClean="0"/>
              <a:t>b.  Connected by a muscle called the gubernaculum to developing scrotum</a:t>
            </a:r>
          </a:p>
          <a:p>
            <a:r>
              <a:rPr lang="en-US" sz="2400" dirty="0" smtClean="0"/>
              <a:t>c.  The gubernaculum extends from the developing scrotum to the testes through the inguinal canal</a:t>
            </a:r>
          </a:p>
          <a:p>
            <a:r>
              <a:rPr lang="en-US" sz="2400" dirty="0" smtClean="0"/>
              <a:t>d.  Around 7-9 months of development, the gubernaculum pulls the testes down through the inguinal canal into the scrotum</a:t>
            </a:r>
          </a:p>
          <a:p>
            <a:r>
              <a:rPr lang="en-US" sz="2400" dirty="0" smtClean="0"/>
              <a:t>e.  cryptorchidism</a:t>
            </a:r>
            <a:endParaRPr lang="en-US" sz="2400" dirty="0"/>
          </a:p>
        </p:txBody>
      </p:sp>
      <p:pic>
        <p:nvPicPr>
          <p:cNvPr id="2050" name="Picture 2" descr="http://www.i-am-pregnant.com/images/Undescended-Testic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37719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40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05200" cy="7159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7.  Spermatogenesis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3810000" cy="5638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a.  </a:t>
            </a:r>
            <a:r>
              <a:rPr lang="en-US" sz="2000" dirty="0" err="1" smtClean="0"/>
              <a:t>Spermatogonia</a:t>
            </a:r>
            <a:endParaRPr lang="en-US" sz="2000" dirty="0" smtClean="0"/>
          </a:p>
          <a:p>
            <a:r>
              <a:rPr lang="en-US" sz="2000" dirty="0" smtClean="0"/>
              <a:t>b.  Primary spermatocytes</a:t>
            </a:r>
          </a:p>
          <a:p>
            <a:r>
              <a:rPr lang="en-US" sz="2000" dirty="0" smtClean="0"/>
              <a:t>c.  Secondary spermatocytes</a:t>
            </a:r>
          </a:p>
          <a:p>
            <a:r>
              <a:rPr lang="en-US" sz="2000" dirty="0" smtClean="0"/>
              <a:t>d.  Spermatids</a:t>
            </a:r>
          </a:p>
          <a:p>
            <a:r>
              <a:rPr lang="en-US" sz="2000" dirty="0" smtClean="0"/>
              <a:t>e.  </a:t>
            </a:r>
            <a:r>
              <a:rPr lang="en-US" sz="2000" dirty="0" err="1" smtClean="0"/>
              <a:t>Spermiogenesis</a:t>
            </a:r>
            <a:endParaRPr lang="en-US" sz="2000" dirty="0" smtClean="0"/>
          </a:p>
          <a:p>
            <a:r>
              <a:rPr lang="en-US" sz="2000" dirty="0" smtClean="0"/>
              <a:t>f.  Sperm cell</a:t>
            </a:r>
          </a:p>
          <a:p>
            <a:r>
              <a:rPr lang="en-US" sz="2000" dirty="0" smtClean="0"/>
              <a:t>g. </a:t>
            </a:r>
            <a:r>
              <a:rPr lang="en-US" sz="2000" dirty="0" err="1" smtClean="0"/>
              <a:t>Sustentaculuar</a:t>
            </a:r>
            <a:r>
              <a:rPr lang="en-US" sz="2000" dirty="0" smtClean="0"/>
              <a:t> cell or </a:t>
            </a:r>
            <a:r>
              <a:rPr lang="en-US" sz="2000" dirty="0" err="1" smtClean="0"/>
              <a:t>Sertoli</a:t>
            </a:r>
            <a:r>
              <a:rPr lang="en-US" sz="2000" dirty="0" smtClean="0"/>
              <a:t> cell (nurse cell)</a:t>
            </a:r>
          </a:p>
          <a:p>
            <a:r>
              <a:rPr lang="en-US" sz="2000" dirty="0" smtClean="0"/>
              <a:t>h.  Blood-testis barrier</a:t>
            </a:r>
            <a:endParaRPr lang="en-US" sz="2000" dirty="0"/>
          </a:p>
        </p:txBody>
      </p:sp>
      <p:pic>
        <p:nvPicPr>
          <p:cNvPr id="3074" name="Picture 2" descr="http://iceteazegeg.files.wordpress.com/2009/02/spermatogenes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0"/>
            <a:ext cx="4391025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8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8.  Sperm cell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a.  Head</a:t>
            </a:r>
          </a:p>
          <a:p>
            <a:r>
              <a:rPr lang="en-US" sz="2000" dirty="0" smtClean="0"/>
              <a:t>b.  Acrosome</a:t>
            </a:r>
          </a:p>
          <a:p>
            <a:r>
              <a:rPr lang="en-US" sz="2000" dirty="0" smtClean="0"/>
              <a:t>c.  </a:t>
            </a:r>
            <a:r>
              <a:rPr lang="en-US" sz="2000" dirty="0" err="1" smtClean="0"/>
              <a:t>Midpiece</a:t>
            </a:r>
            <a:endParaRPr lang="en-US" sz="2000" dirty="0" smtClean="0"/>
          </a:p>
          <a:p>
            <a:r>
              <a:rPr lang="en-US" sz="2000" dirty="0" smtClean="0"/>
              <a:t>d.  Tail</a:t>
            </a:r>
          </a:p>
          <a:p>
            <a:r>
              <a:rPr lang="en-US" sz="2000" dirty="0" smtClean="0"/>
              <a:t>e.  </a:t>
            </a:r>
            <a:r>
              <a:rPr lang="en-US" sz="2000" dirty="0" smtClean="0">
                <a:hlinkClick r:id="rId2"/>
              </a:rPr>
              <a:t>http://www.youtube.com/watch?v=7kM_kRPrcrk</a:t>
            </a:r>
            <a:endParaRPr lang="en-US" sz="2000" dirty="0"/>
          </a:p>
        </p:txBody>
      </p:sp>
      <p:pic>
        <p:nvPicPr>
          <p:cNvPr id="4098" name="Picture 2" descr="http://macmcrae.com/wp-content/sper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prostate-massage-and-health.com/images/Sper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3889"/>
            <a:ext cx="2743200" cy="324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71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/>
              <a:t>9</a:t>
            </a:r>
            <a:r>
              <a:rPr lang="en-US" sz="3200" dirty="0" smtClean="0"/>
              <a:t>.  Defective sperm and numbers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/>
          </a:bodyPr>
          <a:lstStyle/>
          <a:p>
            <a:pPr marL="457200" indent="-457200">
              <a:buAutoNum type="alphaLcPeriod"/>
            </a:pPr>
            <a:r>
              <a:rPr lang="en-US" sz="2400" smtClean="0"/>
              <a:t>Defective morphology</a:t>
            </a:r>
          </a:p>
          <a:p>
            <a:pPr marL="457200" indent="-457200">
              <a:buAutoNum type="alphaLcPeriod"/>
            </a:pPr>
            <a:r>
              <a:rPr lang="en-US" sz="2400" smtClean="0"/>
              <a:t>Low sperm count</a:t>
            </a:r>
          </a:p>
          <a:p>
            <a:pPr marL="457200" indent="-457200">
              <a:buAutoNum type="alphaLcPeriod"/>
            </a:pPr>
            <a:r>
              <a:rPr lang="en-US" sz="2400" smtClean="0"/>
              <a:t>10 million/ml</a:t>
            </a:r>
          </a:p>
          <a:p>
            <a:pPr marL="457200" indent="-457200">
              <a:buAutoNum type="alphaLcPeriod"/>
            </a:pPr>
            <a:r>
              <a:rPr lang="en-US" sz="2400" smtClean="0"/>
              <a:t>Varicocoel</a:t>
            </a:r>
          </a:p>
          <a:p>
            <a:pPr marL="457200" indent="-457200">
              <a:buAutoNum type="alphaLcPeriod"/>
            </a:pPr>
            <a:r>
              <a:rPr lang="en-US" sz="2400" smtClean="0"/>
              <a:t>Cryptochordism</a:t>
            </a:r>
          </a:p>
          <a:p>
            <a:pPr marL="457200" indent="-457200">
              <a:buAutoNum type="alphaLcPeriod"/>
            </a:pPr>
            <a:r>
              <a:rPr lang="en-US" sz="2400" smtClean="0"/>
              <a:t>Retrograde ejaculation</a:t>
            </a:r>
          </a:p>
          <a:p>
            <a:pPr marL="457200" indent="-457200">
              <a:buAutoNum type="alphaLcPeriod"/>
            </a:pPr>
            <a:endParaRPr lang="en-US" sz="2400" smtClean="0"/>
          </a:p>
          <a:p>
            <a:pPr marL="457200" indent="-457200">
              <a:buAutoNum type="alphaLcPeriod"/>
            </a:pPr>
            <a:endParaRPr lang="en-US" sz="2400" dirty="0"/>
          </a:p>
        </p:txBody>
      </p:sp>
      <p:pic>
        <p:nvPicPr>
          <p:cNvPr id="5122" name="Picture 2" descr="http://www.ias.ac.in/currsci/nov10/nov10images/9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60220"/>
            <a:ext cx="4000500" cy="477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0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378"/>
            <a:ext cx="2667000" cy="981222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C</a:t>
            </a:r>
            <a:r>
              <a:rPr lang="en-US" sz="3200" dirty="0" smtClean="0"/>
              <a:t>.  Epididymis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3429000" cy="5211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1.  location</a:t>
            </a:r>
          </a:p>
          <a:p>
            <a:r>
              <a:rPr lang="en-US" sz="2400" dirty="0" smtClean="0"/>
              <a:t>2.  Head, body, tail</a:t>
            </a:r>
          </a:p>
          <a:p>
            <a:r>
              <a:rPr lang="en-US" sz="2400" dirty="0" smtClean="0"/>
              <a:t>2.  20 feet</a:t>
            </a:r>
          </a:p>
          <a:p>
            <a:r>
              <a:rPr lang="en-US" sz="2400" dirty="0" smtClean="0"/>
              <a:t>3.  twenty days to pass through</a:t>
            </a:r>
          </a:p>
          <a:p>
            <a:r>
              <a:rPr lang="en-US" sz="2400" dirty="0" smtClean="0"/>
              <a:t>4.  undergo maturation </a:t>
            </a:r>
          </a:p>
          <a:p>
            <a:r>
              <a:rPr lang="en-US" sz="2400" dirty="0" smtClean="0"/>
              <a:t>5.  storage organ</a:t>
            </a:r>
          </a:p>
          <a:p>
            <a:r>
              <a:rPr lang="en-US" sz="2400" dirty="0" smtClean="0"/>
              <a:t>6.  contracts upon ejaculation sending sperm on to next part of journey</a:t>
            </a:r>
            <a:endParaRPr lang="en-US" sz="2400" dirty="0"/>
          </a:p>
        </p:txBody>
      </p:sp>
      <p:pic>
        <p:nvPicPr>
          <p:cNvPr id="4098" name="Picture 2" descr="http://www.prostatitisdr.com/img/epididymi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42406"/>
            <a:ext cx="3162300" cy="462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80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1023</Words>
  <Application>Microsoft Office PowerPoint</Application>
  <PresentationFormat>On-screen Show (4:3)</PresentationFormat>
  <Paragraphs>202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Reproductive Biology</vt:lpstr>
      <vt:lpstr>I.  Need for Meiosis</vt:lpstr>
      <vt:lpstr>II.  Male parts  </vt:lpstr>
      <vt:lpstr>B.  Testes</vt:lpstr>
      <vt:lpstr>6.  Descent of the testicles</vt:lpstr>
      <vt:lpstr>7.  Spermatogenesis</vt:lpstr>
      <vt:lpstr>8.  Sperm cell</vt:lpstr>
      <vt:lpstr>9.  Defective sperm and numbers</vt:lpstr>
      <vt:lpstr>C.  Epididymis</vt:lpstr>
      <vt:lpstr>D.  Vas deferens or ductus deferens</vt:lpstr>
      <vt:lpstr>7.  Vasectomy</vt:lpstr>
      <vt:lpstr>E.  Urethra</vt:lpstr>
      <vt:lpstr>F.  Accessory glands producing semen</vt:lpstr>
      <vt:lpstr>2.  Prostate gland</vt:lpstr>
      <vt:lpstr>3.  Bulbourethral glands</vt:lpstr>
      <vt:lpstr>4.  Seminal fluid</vt:lpstr>
      <vt:lpstr>G.  Penis</vt:lpstr>
      <vt:lpstr>III.  Male hormone regulation</vt:lpstr>
      <vt:lpstr>C.  Testosterone production</vt:lpstr>
      <vt:lpstr>Testosterone and Progesterone</vt:lpstr>
      <vt:lpstr>D.  Inhibin</vt:lpstr>
      <vt:lpstr>IV.  Female parts</vt:lpstr>
      <vt:lpstr>Follicle development</vt:lpstr>
      <vt:lpstr>Ovulation</vt:lpstr>
      <vt:lpstr>B.  Duct system</vt:lpstr>
      <vt:lpstr>C.  Female external genitalia</vt:lpstr>
      <vt:lpstr>V.  Female physiology</vt:lpstr>
      <vt:lpstr>B.  Timing of typical 28 day cycle</vt:lpstr>
      <vt:lpstr>C.  Endometrial changes</vt:lpstr>
      <vt:lpstr>D.  Ovarian events in review</vt:lpstr>
      <vt:lpstr>Isolated forgotten terms</vt:lpstr>
      <vt:lpstr>And then there was baby</vt:lpstr>
      <vt:lpstr>Fetal development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205</cp:revision>
  <dcterms:created xsi:type="dcterms:W3CDTF">2011-04-23T18:44:10Z</dcterms:created>
  <dcterms:modified xsi:type="dcterms:W3CDTF">2011-05-16T17:55:39Z</dcterms:modified>
</cp:coreProperties>
</file>